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4" r:id="rId3"/>
    <p:sldId id="449" r:id="rId4"/>
    <p:sldId id="450" r:id="rId5"/>
    <p:sldId id="451" r:id="rId6"/>
    <p:sldId id="452" r:id="rId7"/>
    <p:sldId id="453" r:id="rId8"/>
    <p:sldId id="414" r:id="rId9"/>
    <p:sldId id="427" r:id="rId10"/>
    <p:sldId id="366" r:id="rId11"/>
    <p:sldId id="428" r:id="rId12"/>
    <p:sldId id="382" r:id="rId13"/>
    <p:sldId id="384" r:id="rId14"/>
    <p:sldId id="402" r:id="rId15"/>
    <p:sldId id="413" r:id="rId16"/>
    <p:sldId id="430" r:id="rId17"/>
    <p:sldId id="392" r:id="rId18"/>
    <p:sldId id="429" r:id="rId19"/>
    <p:sldId id="387" r:id="rId20"/>
    <p:sldId id="433" r:id="rId21"/>
    <p:sldId id="389" r:id="rId22"/>
    <p:sldId id="431" r:id="rId23"/>
    <p:sldId id="393" r:id="rId24"/>
    <p:sldId id="374" r:id="rId25"/>
    <p:sldId id="432" r:id="rId26"/>
    <p:sldId id="394" r:id="rId27"/>
    <p:sldId id="377" r:id="rId28"/>
    <p:sldId id="376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132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126" y="-114"/>
      </p:cViewPr>
      <p:guideLst>
        <p:guide orient="horz" pos="21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931F-6A6B-4A5C-8E8F-F082ECE56094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3504F0C8-BDD4-4ED3-8057-FC854DA948C3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CC69931F-6A6B-4A5C-8E8F-F082ECE56094}" type="slidenum">
              <a:rPr lang="en-IN" smtClean="0"/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2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7.png"/><Relationship Id="rId7" Type="http://schemas.openxmlformats.org/officeDocument/2006/relationships/image" Target="../media/image20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615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51995" cy="6296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783700" y="253324"/>
            <a:ext cx="4163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</a:rPr>
              <a:t>SAARVA HUMIC LIQUID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59964" y="83839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err="1"/>
              <a:t>Saarva</a:t>
            </a:r>
            <a:r>
              <a:rPr lang="en-US" dirty="0"/>
              <a:t> </a:t>
            </a:r>
            <a:r>
              <a:rPr lang="en-US" dirty="0" err="1"/>
              <a:t>Humic</a:t>
            </a:r>
            <a:r>
              <a:rPr lang="en-US" dirty="0"/>
              <a:t> Liquid is 100% Organic Liquid Fertilizer. It is an ideal additive to boost bio-activity and improve the performance of compost, soil structure and plant nutrients intake. </a:t>
            </a:r>
            <a:r>
              <a:rPr lang="en-US" dirty="0" err="1"/>
              <a:t>Saarva</a:t>
            </a:r>
            <a:r>
              <a:rPr lang="en-US" dirty="0"/>
              <a:t> </a:t>
            </a:r>
            <a:r>
              <a:rPr lang="en-US" dirty="0" err="1"/>
              <a:t>Humic</a:t>
            </a:r>
            <a:r>
              <a:rPr lang="en-US" dirty="0"/>
              <a:t> Liquid is designed with the best proportion of </a:t>
            </a:r>
            <a:r>
              <a:rPr lang="en-US" dirty="0" err="1"/>
              <a:t>Humic</a:t>
            </a:r>
            <a:r>
              <a:rPr lang="en-US" dirty="0"/>
              <a:t> Acids, Amino Acids and </a:t>
            </a:r>
            <a:r>
              <a:rPr lang="en-US" dirty="0" err="1"/>
              <a:t>Fulvic</a:t>
            </a:r>
            <a:r>
              <a:rPr lang="en-US" dirty="0"/>
              <a:t> Acids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0" y="1104082"/>
            <a:ext cx="2998788" cy="548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959964" y="245803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BENEFITS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Increases health, quality and yield of crops, trees, </a:t>
            </a:r>
            <a:r>
              <a:rPr lang="en-US" dirty="0" smtClean="0"/>
              <a:t>turf,(</a:t>
            </a:r>
            <a:r>
              <a:rPr lang="en-US" dirty="0"/>
              <a:t>grass/lawn) and garden </a:t>
            </a:r>
            <a:r>
              <a:rPr lang="en-US" dirty="0" smtClean="0"/>
              <a:t>plants.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Enhances </a:t>
            </a:r>
            <a:r>
              <a:rPr lang="en-US" dirty="0"/>
              <a:t>growth of </a:t>
            </a:r>
            <a:r>
              <a:rPr lang="en-US" dirty="0" smtClean="0"/>
              <a:t>soil microorganisms</a:t>
            </a:r>
            <a:r>
              <a:rPr lang="en-US" dirty="0"/>
              <a:t>, this helps to improve the soil structure, balance PH </a:t>
            </a:r>
            <a:r>
              <a:rPr lang="en-US" dirty="0" smtClean="0"/>
              <a:t>levels </a:t>
            </a:r>
            <a:r>
              <a:rPr lang="en-US" dirty="0"/>
              <a:t>and protect crops against harmful toxins and </a:t>
            </a:r>
            <a:r>
              <a:rPr lang="en-US" dirty="0" smtClean="0"/>
              <a:t>metals.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Increases </a:t>
            </a:r>
            <a:r>
              <a:rPr lang="en-US" dirty="0"/>
              <a:t>the amount of organic matter in the </a:t>
            </a:r>
            <a:r>
              <a:rPr lang="en-US" dirty="0" smtClean="0"/>
              <a:t>soil.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Stimulates root development, enhances </a:t>
            </a:r>
            <a:r>
              <a:rPr lang="en-US" dirty="0" smtClean="0"/>
              <a:t>phosphate utilization </a:t>
            </a:r>
            <a:r>
              <a:rPr lang="en-US" dirty="0"/>
              <a:t>of </a:t>
            </a:r>
            <a:r>
              <a:rPr lang="en-US" dirty="0" smtClean="0"/>
              <a:t>plants.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Helps soil to retain </a:t>
            </a:r>
            <a:r>
              <a:rPr lang="en-US" dirty="0" smtClean="0"/>
              <a:t>water.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Can be used to accelerate decomposition of </a:t>
            </a:r>
            <a:r>
              <a:rPr lang="en-US" dirty="0" smtClean="0"/>
              <a:t>compost.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Improves the taste of fruits and vegetables, increases yields and improves </a:t>
            </a:r>
            <a:r>
              <a:rPr lang="en-US" dirty="0" smtClean="0"/>
              <a:t>quality.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57605" y="499745"/>
            <a:ext cx="7986395" cy="27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DIRECTION OF </a:t>
            </a:r>
            <a:r>
              <a:rPr lang="en-US" sz="3200" b="1" dirty="0" smtClean="0"/>
              <a:t>USE</a:t>
            </a: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300-600 ml per acre for foliar spray and 1000 ml per acre for drenching or drip irrigation.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seed dressing, mix 5 ml with 1 kg of seed thoroughly and sow.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During growth flowering and fruit formation stages use 2 ml per 1 </a:t>
            </a:r>
            <a:r>
              <a:rPr lang="en-US" sz="2400" dirty="0" err="1"/>
              <a:t>ltr</a:t>
            </a:r>
            <a:r>
              <a:rPr lang="en-US" sz="2400" dirty="0"/>
              <a:t> of water as a </a:t>
            </a:r>
            <a:r>
              <a:rPr lang="en-US" sz="2400" dirty="0" smtClean="0"/>
              <a:t>spray.</a:t>
            </a:r>
            <a:endParaRPr lang="en-US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2" y="685800"/>
            <a:ext cx="299878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1135" y="3299569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COBINATIONS RECOMMENDED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 </a:t>
            </a:r>
            <a:r>
              <a:rPr lang="en-US" sz="2000" dirty="0"/>
              <a:t>As soil application with </a:t>
            </a:r>
            <a:r>
              <a:rPr lang="en-US" sz="2000" b="1" dirty="0" smtClean="0"/>
              <a:t>NANO UREA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BLACK </a:t>
            </a:r>
            <a:r>
              <a:rPr lang="en-US" dirty="0"/>
              <a:t>MAGIC-100gms/acre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 SOOPER GOLD- 60gms/acre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DOCTOR GOLD -60 </a:t>
            </a:r>
            <a:r>
              <a:rPr lang="en-US" dirty="0" err="1" smtClean="0"/>
              <a:t>gms</a:t>
            </a:r>
            <a:r>
              <a:rPr lang="en-US" dirty="0" smtClean="0"/>
              <a:t>/acre</a:t>
            </a:r>
            <a:endParaRPr lang="en-US" dirty="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01825" y="501332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 dirty="0" smtClean="0">
                <a:sym typeface="+mn-ea"/>
              </a:rPr>
              <a:t>1LTR -MRP-1100    BV-440     DP-880</a:t>
            </a:r>
            <a:endParaRPr lang="en-US" sz="2000" b="1" dirty="0" smtClean="0">
              <a:sym typeface="+mn-ea"/>
            </a:endParaRPr>
          </a:p>
          <a:p>
            <a:r>
              <a:rPr lang="en-US" sz="2000" b="1" dirty="0" smtClean="0">
                <a:sym typeface="+mn-ea"/>
              </a:rPr>
              <a:t>500ML -MRP-600    BV-240     DP-480</a:t>
            </a:r>
            <a:endParaRPr lang="en-US" sz="2000" b="1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482906" y="461212"/>
            <a:ext cx="4124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 SAARVA BLACK </a:t>
            </a:r>
            <a:r>
              <a:rPr lang="en-US" sz="3200" b="1" dirty="0"/>
              <a:t>MAGIC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2983070" y="1034316"/>
            <a:ext cx="6096000" cy="16916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/>
              <a:t>Humic</a:t>
            </a:r>
            <a:r>
              <a:rPr lang="en-US" sz="2000" dirty="0"/>
              <a:t> Acid-98% an other trace elements</a:t>
            </a:r>
            <a:r>
              <a:rPr lang="en-US" sz="2000" dirty="0" smtClean="0"/>
              <a:t>.</a:t>
            </a:r>
            <a:endParaRPr lang="en-US" sz="2400" b="1" dirty="0" smtClean="0"/>
          </a:p>
          <a:p>
            <a:r>
              <a:rPr lang="en-US" sz="2400" b="1" dirty="0" smtClean="0"/>
              <a:t>BENEFIT: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  </a:t>
            </a:r>
            <a:r>
              <a:rPr lang="en-US" sz="2000" dirty="0"/>
              <a:t>Used for plant growth &amp; Development root growth in enhance, lateral root system is developed, soil </a:t>
            </a:r>
            <a:r>
              <a:rPr lang="en-US" sz="2000" dirty="0" err="1"/>
              <a:t>airtation</a:t>
            </a:r>
            <a:r>
              <a:rPr lang="en-US" sz="2000" dirty="0"/>
              <a:t> &amp;photo synthetic increase</a:t>
            </a:r>
            <a:endParaRPr lang="en-US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332" y="1127254"/>
            <a:ext cx="5681662" cy="546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7988" y="2357510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sz="2400" b="1" dirty="0" smtClean="0"/>
              <a:t>DIRECTION </a:t>
            </a:r>
            <a:r>
              <a:rPr lang="en-US" sz="2400" b="1" dirty="0"/>
              <a:t>OF USE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 to 15 </a:t>
            </a:r>
            <a:r>
              <a:rPr lang="en-US" sz="2400" dirty="0" err="1"/>
              <a:t>gm</a:t>
            </a:r>
            <a:r>
              <a:rPr lang="en-US" sz="2400" dirty="0"/>
              <a:t> for 15 liter water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mixed with cow dung, </a:t>
            </a:r>
            <a:r>
              <a:rPr lang="en-US" sz="2400" dirty="0" err="1"/>
              <a:t>vermi</a:t>
            </a:r>
            <a:r>
              <a:rPr lang="en-US" sz="2400" dirty="0"/>
              <a:t>-compost and fertilizer 250gm per acre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047840" y="4481321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COBINATIONS RECOMMENDED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HUMIC GRANULES-5kg/acre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HUMIC LIQUID-600ml/acre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BLACK </a:t>
            </a:r>
            <a:r>
              <a:rPr lang="en-US" dirty="0"/>
              <a:t>MAGIC-100gms/acre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 SOOPER GOLD- 60gms/acre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DOCTOR GOLD -60 </a:t>
            </a:r>
            <a:r>
              <a:rPr lang="en-US" dirty="0" err="1"/>
              <a:t>gms</a:t>
            </a:r>
            <a:r>
              <a:rPr lang="en-US" dirty="0"/>
              <a:t>/acre</a:t>
            </a:r>
            <a:endParaRPr lang="en-US" dirty="0"/>
          </a:p>
        </p:txBody>
      </p:sp>
      <p:sp>
        <p:nvSpPr>
          <p:cNvPr id="15" name="Text Box 14"/>
          <p:cNvSpPr txBox="1"/>
          <p:nvPr/>
        </p:nvSpPr>
        <p:spPr>
          <a:xfrm>
            <a:off x="6351270" y="2471420"/>
            <a:ext cx="563943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 dirty="0" smtClean="0">
                <a:sym typeface="+mn-ea"/>
              </a:rPr>
              <a:t>100GMS -MRP-350    BV-140     DP-280</a:t>
            </a:r>
            <a:endParaRPr lang="en-US" sz="2000" b="1" dirty="0" smtClean="0">
              <a:sym typeface="+mn-ea"/>
            </a:endParaRPr>
          </a:p>
          <a:p>
            <a:r>
              <a:rPr lang="en-US" sz="2000" b="1" dirty="0" smtClean="0">
                <a:sym typeface="+mn-ea"/>
              </a:rPr>
              <a:t>50GMS -MRP-180      BV-72      DP-144</a:t>
            </a:r>
            <a:endParaRPr lang="en-US" sz="2000" b="1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444973" y="456136"/>
            <a:ext cx="4270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METHOD OF APPLICATION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305" y="499913"/>
            <a:ext cx="3423396" cy="38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74" y="569639"/>
            <a:ext cx="2321795" cy="367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0" t="8019" r="22914" b="8801"/>
          <a:stretch>
            <a:fillRect/>
          </a:stretch>
        </p:blipFill>
        <p:spPr bwMode="auto">
          <a:xfrm>
            <a:off x="4114518" y="849879"/>
            <a:ext cx="2121414" cy="307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32" y="569639"/>
            <a:ext cx="3610396" cy="400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949" y="3813094"/>
            <a:ext cx="22631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b="1" dirty="0" smtClean="0"/>
              <a:t>DENCHING OR          DRIP IRRIGATION</a:t>
            </a:r>
            <a:endParaRPr lang="en-US" b="1" dirty="0" smtClean="0"/>
          </a:p>
          <a:p>
            <a:pPr marL="342900" indent="-342900" algn="just">
              <a:buFont typeface="+mj-lt"/>
              <a:buAutoNum type="arabicPeriod"/>
            </a:pPr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FOLIAR SPRAY</a:t>
            </a:r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GRANULAR APPLICATION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8983682" y="4681878"/>
            <a:ext cx="29602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10 -</a:t>
            </a:r>
            <a:r>
              <a:rPr lang="en-US" dirty="0" smtClean="0"/>
              <a:t>15 </a:t>
            </a:r>
            <a:r>
              <a:rPr lang="en-US" dirty="0" err="1" smtClean="0"/>
              <a:t>gms</a:t>
            </a:r>
            <a:r>
              <a:rPr lang="en-US" dirty="0" smtClean="0"/>
              <a:t> /15 </a:t>
            </a:r>
            <a:r>
              <a:rPr lang="en-US" dirty="0" err="1" smtClean="0"/>
              <a:t>ltrs</a:t>
            </a:r>
            <a:r>
              <a:rPr lang="en-US" dirty="0" smtClean="0"/>
              <a:t> </a:t>
            </a:r>
            <a:r>
              <a:rPr lang="en-US" dirty="0"/>
              <a:t>water mixed with cow </a:t>
            </a:r>
            <a:r>
              <a:rPr lang="en-US" dirty="0" smtClean="0"/>
              <a:t>dung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With </a:t>
            </a:r>
            <a:r>
              <a:rPr lang="en-US" dirty="0" err="1" smtClean="0"/>
              <a:t>vermi</a:t>
            </a:r>
            <a:r>
              <a:rPr lang="en-US" dirty="0" smtClean="0"/>
              <a:t>-compost </a:t>
            </a:r>
            <a:r>
              <a:rPr lang="en-US" dirty="0"/>
              <a:t>and fertilizer 250gm per acre.</a:t>
            </a:r>
            <a:endParaRPr lang="en-US" dirty="0"/>
          </a:p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082151" y="5559041"/>
            <a:ext cx="2101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5-8 kg per acre </a:t>
            </a:r>
            <a:r>
              <a:rPr lang="en-US" dirty="0" smtClean="0"/>
              <a:t>with </a:t>
            </a:r>
            <a:endParaRPr lang="en-US" dirty="0" smtClean="0"/>
          </a:p>
          <a:p>
            <a:r>
              <a:rPr lang="en-US" dirty="0" err="1" smtClean="0"/>
              <a:t>Fertilizer,fym,soil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75675" y="5504730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2.250 kg/acre with urea ,</a:t>
            </a:r>
            <a:endParaRPr lang="en-US" dirty="0" smtClean="0"/>
          </a:p>
          <a:p>
            <a:r>
              <a:rPr lang="en-US" dirty="0" err="1" smtClean="0"/>
              <a:t>dap,mop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52092" y="4967256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300-600 </a:t>
            </a:r>
            <a:r>
              <a:rPr lang="en-US" dirty="0" smtClean="0"/>
              <a:t>ml/acre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552092" y="4133334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1000 </a:t>
            </a:r>
            <a:r>
              <a:rPr lang="en-US" dirty="0" smtClean="0"/>
              <a:t>ml/acre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-635" y="46355"/>
            <a:ext cx="12152630" cy="609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033451" y="999827"/>
            <a:ext cx="7711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SAARVA NEEM is </a:t>
            </a:r>
            <a:r>
              <a:rPr lang="en-US" dirty="0"/>
              <a:t>a spreader/sticker manufactured by using </a:t>
            </a:r>
            <a:r>
              <a:rPr lang="en-US" dirty="0" err="1"/>
              <a:t>neem</a:t>
            </a:r>
            <a:r>
              <a:rPr lang="en-US" dirty="0"/>
              <a:t> Compounds. </a:t>
            </a:r>
            <a:r>
              <a:rPr lang="en-US" dirty="0" err="1"/>
              <a:t>Neem</a:t>
            </a:r>
            <a:r>
              <a:rPr lang="en-US" dirty="0"/>
              <a:t> seeds hold the highest concentration of the insecticidal compound. The effective compound is </a:t>
            </a:r>
            <a:r>
              <a:rPr lang="en-US" dirty="0" err="1" smtClean="0"/>
              <a:t>azadirachin</a:t>
            </a:r>
            <a:r>
              <a:rPr lang="en-US" dirty="0" smtClean="0"/>
              <a:t> , </a:t>
            </a:r>
            <a:r>
              <a:rPr lang="en-US" dirty="0"/>
              <a:t>which repels the insect pest. It breaks down quickly and leaves no lasting residue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66900" y="415052"/>
            <a:ext cx="3867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SAARVA NEEM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5" y="1373938"/>
            <a:ext cx="2420938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97776" y="2200156"/>
            <a:ext cx="8544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It is essentially non-phytotoxic even at a higher concentration.</a:t>
            </a:r>
            <a:endParaRPr lang="en-US" dirty="0"/>
          </a:p>
          <a:p>
            <a:pPr algn="just"/>
            <a:r>
              <a:rPr lang="en-US" dirty="0"/>
              <a:t>With a low </a:t>
            </a:r>
            <a:r>
              <a:rPr lang="en-US" dirty="0" err="1"/>
              <a:t>vapour</a:t>
            </a:r>
            <a:r>
              <a:rPr lang="en-US" dirty="0"/>
              <a:t> pressure it reduces the evaporation losses of pesticides.</a:t>
            </a:r>
            <a:endParaRPr lang="en-US" dirty="0"/>
          </a:p>
          <a:p>
            <a:pPr algn="just"/>
            <a:r>
              <a:rPr lang="en-US" dirty="0"/>
              <a:t>It reduces pesticides photodecomposition.</a:t>
            </a:r>
            <a:endParaRPr lang="en-US" dirty="0"/>
          </a:p>
          <a:p>
            <a:pPr algn="just"/>
            <a:r>
              <a:rPr lang="en-US" dirty="0"/>
              <a:t>It gives added natural benefits of </a:t>
            </a:r>
            <a:r>
              <a:rPr lang="en-US" dirty="0" err="1"/>
              <a:t>neem</a:t>
            </a:r>
            <a:r>
              <a:rPr lang="en-US" dirty="0"/>
              <a:t> compounds to plants.</a:t>
            </a:r>
            <a:endParaRPr lang="en-US" dirty="0"/>
          </a:p>
          <a:p>
            <a:pPr algn="just"/>
            <a:r>
              <a:rPr lang="en-US" dirty="0"/>
              <a:t>It is compatible with all commonly used insecticides, </a:t>
            </a:r>
            <a:r>
              <a:rPr lang="en-US" dirty="0" err="1"/>
              <a:t>acaricides</a:t>
            </a:r>
            <a:r>
              <a:rPr lang="en-US" dirty="0"/>
              <a:t> and fungicides.</a:t>
            </a:r>
            <a:endParaRPr lang="en-US" dirty="0"/>
          </a:p>
          <a:p>
            <a:pPr algn="just"/>
            <a:r>
              <a:rPr lang="en-US" dirty="0"/>
              <a:t>It enhances activity of fungicides and insecticides.</a:t>
            </a:r>
            <a:endParaRPr lang="en-US" dirty="0"/>
          </a:p>
          <a:p>
            <a:pPr algn="just"/>
            <a:r>
              <a:rPr lang="en-US" dirty="0"/>
              <a:t>It improves the efficacy of pesticides by uniform and better coverage on leaves and economizes the use of pesticides by avoiding wastage.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05509" y="450848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DIRECTION OF USE</a:t>
            </a:r>
            <a:endParaRPr lang="en-US" sz="2400" b="1" dirty="0"/>
          </a:p>
          <a:p>
            <a:r>
              <a:rPr lang="en-US" dirty="0"/>
              <a:t>25 to </a:t>
            </a:r>
            <a:r>
              <a:rPr lang="en-US" dirty="0" smtClean="0"/>
              <a:t>30 ml for </a:t>
            </a:r>
            <a:r>
              <a:rPr lang="en-US" dirty="0"/>
              <a:t>15 liter or mixed with fertilizer 1L per acre. Use again after 10 day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Seed dressing- soaking overnight or application of 5ml/kg seeds.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585342" y="3016614"/>
            <a:ext cx="7075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COBINATIONS RECOMMENDED-</a:t>
            </a:r>
            <a:r>
              <a:rPr lang="en-US" sz="2400" dirty="0" smtClean="0"/>
              <a:t>Can be used in agriculture solution </a:t>
            </a:r>
            <a:r>
              <a:rPr lang="en-US" sz="2400" dirty="0" err="1" smtClean="0"/>
              <a:t>andapplication</a:t>
            </a:r>
            <a:r>
              <a:rPr lang="en-US" sz="2400" dirty="0" smtClean="0"/>
              <a:t>.</a:t>
            </a:r>
            <a:endParaRPr lang="en-US" sz="2000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1689847" y="866106"/>
            <a:ext cx="796360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DIRECTION OF USE</a:t>
            </a: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25 to </a:t>
            </a:r>
            <a:r>
              <a:rPr lang="en-US" sz="2400" dirty="0" smtClean="0"/>
              <a:t>30 ml for </a:t>
            </a:r>
            <a:r>
              <a:rPr lang="en-US" sz="2400" dirty="0"/>
              <a:t>15 liter or mixed with fertilizer 1L per acre.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/>
              <a:t>again after 10 day</a:t>
            </a:r>
            <a:r>
              <a:rPr lang="en-US" sz="2400" dirty="0" smtClean="0"/>
              <a:t>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Seed dressing- soaking overnight or application of 5ml/kg seeds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515" y="1478440"/>
            <a:ext cx="2420938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1585595" y="414083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sz="2000" b="1" dirty="0" smtClean="0">
              <a:sym typeface="+mn-ea"/>
            </a:endParaRPr>
          </a:p>
          <a:p>
            <a:r>
              <a:rPr lang="en-US" sz="2000" b="1" dirty="0" smtClean="0">
                <a:sym typeface="+mn-ea"/>
              </a:rPr>
              <a:t>500ML -MRP-600    BV-180     DP-480</a:t>
            </a:r>
            <a:endParaRPr lang="en-US" sz="2000" b="1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048172" y="394581"/>
            <a:ext cx="2914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 SAARVA GREEN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2855977" y="11855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Humic</a:t>
            </a:r>
            <a:r>
              <a:rPr lang="en-US" dirty="0"/>
              <a:t> Acid 12%, amino acid 5%, </a:t>
            </a:r>
            <a:r>
              <a:rPr lang="en-US" dirty="0" err="1"/>
              <a:t>Fulvic</a:t>
            </a:r>
            <a:r>
              <a:rPr lang="en-US" dirty="0"/>
              <a:t> Acid 5%, seaweed Extract 5</a:t>
            </a:r>
            <a:r>
              <a:rPr lang="en-US" dirty="0" smtClean="0"/>
              <a:t>%.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0" y="1997839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BENEFITS</a:t>
            </a:r>
            <a:endParaRPr lang="en-US" sz="2000" b="1" dirty="0"/>
          </a:p>
          <a:p>
            <a:r>
              <a:rPr lang="en-US" dirty="0"/>
              <a:t>Accelerating germination</a:t>
            </a:r>
            <a:endParaRPr lang="en-US" dirty="0"/>
          </a:p>
          <a:p>
            <a:r>
              <a:rPr lang="en-US" dirty="0"/>
              <a:t>Enhancing seeding</a:t>
            </a:r>
            <a:endParaRPr lang="en-US" dirty="0"/>
          </a:p>
          <a:p>
            <a:r>
              <a:rPr lang="en-US" dirty="0" err="1"/>
              <a:t>Vigour</a:t>
            </a:r>
            <a:r>
              <a:rPr lang="en-US" dirty="0"/>
              <a:t> and root growth</a:t>
            </a:r>
            <a:endParaRPr lang="en-US" dirty="0"/>
          </a:p>
          <a:p>
            <a:r>
              <a:rPr lang="en-US" dirty="0"/>
              <a:t>Improving uptakes and translocation if micro and macro nutrients</a:t>
            </a:r>
            <a:endParaRPr lang="en-US" dirty="0"/>
          </a:p>
          <a:p>
            <a:r>
              <a:rPr lang="en-US" dirty="0"/>
              <a:t>Inducing early maturity, helping plants draught, resulting in higher yield and better quality of crop produces</a:t>
            </a:r>
            <a:endParaRPr lang="en-US" dirty="0"/>
          </a:p>
          <a:p>
            <a:r>
              <a:rPr lang="en-US" dirty="0"/>
              <a:t>Increase metabolism and nutrient levels</a:t>
            </a:r>
            <a:endParaRPr lang="en-US" dirty="0"/>
          </a:p>
          <a:p>
            <a:r>
              <a:rPr lang="en-US" dirty="0"/>
              <a:t>Increasing the formation of pollen and fruits in plants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880" y="1185595"/>
            <a:ext cx="3487738" cy="576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427989" y="589108"/>
            <a:ext cx="78858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DIRECTION OF </a:t>
            </a:r>
            <a:r>
              <a:rPr lang="en-US" sz="2400" b="1" dirty="0" smtClean="0"/>
              <a:t>USE AND COMBINATION PREFFERED</a:t>
            </a:r>
            <a:endParaRPr lang="en-US" sz="2400" b="1" dirty="0" smtClean="0"/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Seed Treatment</a:t>
            </a:r>
            <a:r>
              <a:rPr lang="en-US" sz="2400" dirty="0"/>
              <a:t>: 5.0 to 10 ml./kg. seed in sufficient quantity of </a:t>
            </a:r>
            <a:r>
              <a:rPr lang="en-US" sz="2400" dirty="0" err="1" smtClean="0"/>
              <a:t>water.NEEM</a:t>
            </a:r>
            <a:r>
              <a:rPr lang="en-US" sz="2400" dirty="0" smtClean="0"/>
              <a:t> -15/ml.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Seeding/Root dip</a:t>
            </a:r>
            <a:r>
              <a:rPr lang="en-US" sz="2400" dirty="0"/>
              <a:t>: </a:t>
            </a:r>
            <a:r>
              <a:rPr lang="en-US" sz="2400" dirty="0" smtClean="0"/>
              <a:t>2.0ml/</a:t>
            </a:r>
            <a:r>
              <a:rPr lang="en-US" sz="2400" dirty="0" err="1" smtClean="0"/>
              <a:t>ltr</a:t>
            </a:r>
            <a:r>
              <a:rPr lang="en-US" sz="2400" dirty="0" smtClean="0"/>
              <a:t> of </a:t>
            </a:r>
            <a:r>
              <a:rPr lang="en-US" sz="2400" dirty="0"/>
              <a:t>water. </a:t>
            </a:r>
            <a:r>
              <a:rPr lang="en-US" sz="2400" dirty="0" smtClean="0"/>
              <a:t>NEEM -30/ml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Foliar spray</a:t>
            </a:r>
            <a:r>
              <a:rPr lang="en-US" sz="2400" dirty="0"/>
              <a:t>: 2 to 3 </a:t>
            </a:r>
            <a:r>
              <a:rPr lang="en-US" sz="2400" dirty="0" smtClean="0"/>
              <a:t>ml/</a:t>
            </a:r>
            <a:r>
              <a:rPr lang="en-US" sz="2400" dirty="0" err="1" smtClean="0"/>
              <a:t>ltr</a:t>
            </a:r>
            <a:r>
              <a:rPr lang="en-US" sz="2400" dirty="0" smtClean="0"/>
              <a:t> of </a:t>
            </a:r>
            <a:r>
              <a:rPr lang="en-US" sz="2400" dirty="0"/>
              <a:t>water at actively </a:t>
            </a:r>
            <a:r>
              <a:rPr lang="en-US" sz="2400" dirty="0" smtClean="0"/>
              <a:t>growing </a:t>
            </a:r>
            <a:r>
              <a:rPr lang="en-US" sz="2400" dirty="0"/>
              <a:t>and reproductive </a:t>
            </a:r>
            <a:r>
              <a:rPr lang="en-US" sz="2400" dirty="0" err="1" smtClean="0"/>
              <a:t>stages.With</a:t>
            </a:r>
            <a:r>
              <a:rPr lang="en-US" sz="2400" dirty="0" smtClean="0"/>
              <a:t> NEEM,CARBON,JACKPOT</a:t>
            </a:r>
            <a:r>
              <a:rPr lang="en-US" sz="2400" dirty="0"/>
              <a:t>.</a:t>
            </a:r>
            <a:endParaRPr lang="en-US" sz="2400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984" y="999827"/>
            <a:ext cx="2266976" cy="410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1585595" y="393827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sz="2000" b="1" dirty="0" smtClean="0">
              <a:sym typeface="+mn-ea"/>
            </a:endParaRPr>
          </a:p>
          <a:p>
            <a:r>
              <a:rPr lang="en-US" sz="2000" b="1" dirty="0" smtClean="0">
                <a:sym typeface="+mn-ea"/>
              </a:rPr>
              <a:t>500ML -MRP-600    BV-180     DP-480</a:t>
            </a:r>
            <a:endParaRPr lang="en-US" sz="2000" b="1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471113" y="415052"/>
            <a:ext cx="8090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SAARVASRI </a:t>
            </a:r>
            <a:r>
              <a:rPr lang="en-US" sz="3200" b="1" dirty="0"/>
              <a:t>LIQUID ORGANIC CARBON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157762" y="1894027"/>
            <a:ext cx="7243747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BENEFITS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It increases nutrient availability by storing </a:t>
            </a:r>
            <a:r>
              <a:rPr lang="en-US" sz="2000" dirty="0" err="1"/>
              <a:t>cations</a:t>
            </a:r>
            <a:r>
              <a:rPr lang="en-US" sz="2000" dirty="0"/>
              <a:t> of calcium, magnesium, potassium, and trace elements as well as nitrogen, phosphate, and </a:t>
            </a:r>
            <a:r>
              <a:rPr lang="en-US" sz="2000" dirty="0" err="1" smtClean="0"/>
              <a:t>sulphur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It </a:t>
            </a:r>
            <a:r>
              <a:rPr lang="en-US" sz="2000" dirty="0"/>
              <a:t>stops nutrients from escaping and makes them accessible to plants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Protects </a:t>
            </a:r>
            <a:r>
              <a:rPr lang="en-US" sz="2000" dirty="0"/>
              <a:t>against sudden pH shifts in the soil</a:t>
            </a:r>
            <a:r>
              <a:rPr lang="en-US" sz="2000" dirty="0" smtClean="0"/>
              <a:t>. Encourages </a:t>
            </a:r>
            <a:r>
              <a:rPr lang="en-US" sz="2000" dirty="0"/>
              <a:t>growth of soil microorganisms, which improves soil structure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Promotes </a:t>
            </a:r>
            <a:r>
              <a:rPr lang="en-US" sz="2000" dirty="0"/>
              <a:t>the growth of large-scale organisms that cause dirt pores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Helps plant and microbial growth through growth stimulating </a:t>
            </a:r>
            <a:r>
              <a:rPr lang="en-US" sz="2000" smtClean="0"/>
              <a:t>compounds. Boosts </a:t>
            </a:r>
            <a:r>
              <a:rPr lang="en-US" sz="2000" dirty="0"/>
              <a:t>crop production by 10% to 40</a:t>
            </a:r>
            <a:r>
              <a:rPr lang="en-US" sz="2000" dirty="0" smtClean="0"/>
              <a:t>%.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It </a:t>
            </a:r>
            <a:r>
              <a:rPr lang="en-US" sz="2000" dirty="0"/>
              <a:t>enhances the vegetation's color, texture, and leaves</a:t>
            </a:r>
            <a:r>
              <a:rPr lang="en-US" sz="2000" dirty="0" smtClean="0"/>
              <a:t>. It </a:t>
            </a:r>
            <a:r>
              <a:rPr lang="en-US" sz="2000" dirty="0"/>
              <a:t>guards against environmental stress on vegetation.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210873" y="118449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MULTIPURPOSE ROOT GROWTH &amp; PLANT GROWTH BOOSTER</a:t>
            </a:r>
            <a:endParaRPr lang="en-US" sz="2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82" y="0"/>
            <a:ext cx="2805113" cy="66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9284" y="1373938"/>
            <a:ext cx="1102561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 smtClean="0"/>
              <a:t>“</a:t>
            </a:r>
            <a:r>
              <a:rPr lang="en-US" sz="2400" b="1" dirty="0" smtClean="0"/>
              <a:t>On </a:t>
            </a:r>
            <a:r>
              <a:rPr lang="en-US" sz="2400" b="1" dirty="0"/>
              <a:t>the, average farmers are able to harvest only 50% of the </a:t>
            </a:r>
            <a:r>
              <a:rPr lang="en-US" sz="2400" b="1" dirty="0" smtClean="0"/>
              <a:t>yield potential due to stress  “</a:t>
            </a:r>
            <a:endParaRPr lang="en-US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Those </a:t>
            </a:r>
            <a:r>
              <a:rPr lang="en-US" sz="2400" b="1" dirty="0"/>
              <a:t>stresses </a:t>
            </a:r>
            <a:r>
              <a:rPr lang="en-US" sz="2400" b="1" dirty="0" smtClean="0"/>
              <a:t>are –BIOTIC AND ABIOTIC STRESS.</a:t>
            </a:r>
            <a:endParaRPr lang="en-US" sz="2400" b="1" dirty="0"/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The </a:t>
            </a:r>
            <a:r>
              <a:rPr lang="en-US" sz="2400" b="1" dirty="0"/>
              <a:t>yield gap can be caused by biotic and abiotic stresses with a </a:t>
            </a:r>
            <a:r>
              <a:rPr lang="en-US" sz="2400" b="1" dirty="0" smtClean="0"/>
              <a:t>stronger ,Negative </a:t>
            </a:r>
            <a:r>
              <a:rPr lang="en-US" sz="2400" b="1" dirty="0"/>
              <a:t>impact of abiotic </a:t>
            </a:r>
            <a:r>
              <a:rPr lang="en-US" sz="2400" b="1" dirty="0" smtClean="0"/>
              <a:t>stress then biotic stress.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554050" y="999827"/>
            <a:ext cx="6096000" cy="52014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DIRECTION OF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USE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1000 ml per acre through drip &amp; drench </a:t>
            </a:r>
            <a:r>
              <a:rPr lang="en-US" dirty="0" smtClean="0"/>
              <a:t>method.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COBINATIONS RECOMENDED</a:t>
            </a:r>
            <a:endParaRPr lang="en-US" dirty="0" smtClean="0"/>
          </a:p>
          <a:p>
            <a:r>
              <a:rPr lang="en-US" dirty="0" smtClean="0"/>
              <a:t>VEGETATIVE GROWTH   -  SARVA GREEN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ROOT DEVELOPMENT    -   SAARVA HUMIC LIQUID ,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SAARVA BLACK MAGIC.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SEED TREATMENT          -    SAARVA NEEM.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MICROBIAL GROWTH     -   SAARVA SOOPER GOLD,</a:t>
            </a:r>
            <a:endParaRPr lang="en-US" dirty="0" smtClean="0"/>
          </a:p>
          <a:p>
            <a:r>
              <a:rPr lang="en-US" dirty="0" smtClean="0"/>
              <a:t>&amp;PEST MANAGEMENT       SAARVA DOCTOR GOLD.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224" y="-311309"/>
            <a:ext cx="2805113" cy="66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1226820" y="538797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sz="2000" b="1" dirty="0" smtClean="0">
              <a:sym typeface="+mn-ea"/>
            </a:endParaRPr>
          </a:p>
          <a:p>
            <a:r>
              <a:rPr lang="en-US" sz="2000" b="1" dirty="0" smtClean="0">
                <a:sym typeface="+mn-ea"/>
              </a:rPr>
              <a:t>1LTR -MRP-1259    BV-500     DP-1000</a:t>
            </a:r>
            <a:endParaRPr lang="en-US" sz="2000" b="1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954120" y="815161"/>
            <a:ext cx="3366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SAARVA JACKPOT+</a:t>
            </a:r>
            <a:endParaRPr lang="en-US" sz="32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367" y="999827"/>
            <a:ext cx="4346575" cy="554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66420" y="14509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Ginseng, </a:t>
            </a:r>
            <a:r>
              <a:rPr lang="en-US" dirty="0" err="1"/>
              <a:t>Fulvic</a:t>
            </a:r>
            <a:r>
              <a:rPr lang="en-US" dirty="0"/>
              <a:t> Acid, Natural </a:t>
            </a:r>
            <a:r>
              <a:rPr lang="en-US" dirty="0" err="1" smtClean="0"/>
              <a:t>Bacinollides</a:t>
            </a:r>
            <a:r>
              <a:rPr lang="en-US" dirty="0" smtClean="0"/>
              <a:t>, </a:t>
            </a:r>
            <a:r>
              <a:rPr lang="en-US" dirty="0"/>
              <a:t>Natural </a:t>
            </a:r>
            <a:r>
              <a:rPr lang="en-US" dirty="0" err="1" smtClean="0"/>
              <a:t>Cytokinins</a:t>
            </a:r>
            <a:r>
              <a:rPr lang="en-US" dirty="0" smtClean="0"/>
              <a:t>, </a:t>
            </a:r>
            <a:r>
              <a:rPr lang="en-US" dirty="0"/>
              <a:t>Amino Acids, Various Natural </a:t>
            </a:r>
            <a:r>
              <a:rPr lang="en-US" dirty="0" smtClean="0"/>
              <a:t>Enzymes.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66420" y="2239886"/>
            <a:ext cx="60960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BENEFITS</a:t>
            </a:r>
            <a:endParaRPr lang="en-US" sz="2000" b="1" dirty="0"/>
          </a:p>
          <a:p>
            <a:r>
              <a:rPr lang="en-US" dirty="0"/>
              <a:t> Effective for the production of more </a:t>
            </a:r>
            <a:r>
              <a:rPr lang="en-US" dirty="0" smtClean="0"/>
              <a:t>crops.</a:t>
            </a:r>
            <a:endParaRPr lang="en-US" dirty="0"/>
          </a:p>
          <a:p>
            <a:r>
              <a:rPr lang="en-US" dirty="0"/>
              <a:t> Helps grow root &amp; root </a:t>
            </a:r>
            <a:r>
              <a:rPr lang="en-US" dirty="0" smtClean="0"/>
              <a:t>hair.</a:t>
            </a:r>
            <a:endParaRPr lang="en-US" dirty="0"/>
          </a:p>
          <a:p>
            <a:r>
              <a:rPr lang="en-US" dirty="0"/>
              <a:t> Prevents premature fall of the </a:t>
            </a:r>
            <a:r>
              <a:rPr lang="en-US" dirty="0" smtClean="0"/>
              <a:t>flower.</a:t>
            </a:r>
            <a:endParaRPr lang="en-US" dirty="0"/>
          </a:p>
          <a:p>
            <a:r>
              <a:rPr lang="en-US" dirty="0"/>
              <a:t> Increases the size of the </a:t>
            </a:r>
            <a:r>
              <a:rPr lang="en-US" dirty="0" smtClean="0"/>
              <a:t>fruit.</a:t>
            </a:r>
            <a:endParaRPr lang="en-US" dirty="0"/>
          </a:p>
          <a:p>
            <a:r>
              <a:rPr lang="en-US" dirty="0"/>
              <a:t> Prevents premature fall of the </a:t>
            </a:r>
            <a:r>
              <a:rPr lang="en-US" dirty="0" smtClean="0"/>
              <a:t>fruit.</a:t>
            </a:r>
            <a:endParaRPr lang="en-US" dirty="0"/>
          </a:p>
          <a:p>
            <a:r>
              <a:rPr lang="en-US" dirty="0"/>
              <a:t> Increases the quality of the </a:t>
            </a:r>
            <a:r>
              <a:rPr lang="en-US" dirty="0" smtClean="0"/>
              <a:t>fruit.</a:t>
            </a:r>
            <a:endParaRPr lang="en-US" dirty="0"/>
          </a:p>
          <a:p>
            <a:r>
              <a:rPr lang="en-US" dirty="0"/>
              <a:t> Accelerates the growth of the </a:t>
            </a:r>
            <a:r>
              <a:rPr lang="en-US" dirty="0" smtClean="0"/>
              <a:t>tree.</a:t>
            </a:r>
            <a:endParaRPr lang="en-US" dirty="0"/>
          </a:p>
          <a:p>
            <a:r>
              <a:rPr lang="en-US" dirty="0"/>
              <a:t> Prevents premature death of the </a:t>
            </a:r>
            <a:r>
              <a:rPr lang="en-US" dirty="0" smtClean="0"/>
              <a:t>tree.</a:t>
            </a:r>
            <a:endParaRPr lang="en-US" dirty="0"/>
          </a:p>
          <a:p>
            <a:r>
              <a:rPr lang="en-US" dirty="0"/>
              <a:t> Stops yellowing of the </a:t>
            </a:r>
            <a:r>
              <a:rPr lang="en-US" dirty="0" smtClean="0"/>
              <a:t>leaves.</a:t>
            </a:r>
            <a:endParaRPr lang="en-US" dirty="0" smtClean="0"/>
          </a:p>
          <a:p>
            <a:endParaRPr lang="en-US" dirty="0"/>
          </a:p>
          <a:p>
            <a:r>
              <a:rPr lang="en-US" b="1" dirty="0"/>
              <a:t>DIRECTION OF USE</a:t>
            </a:r>
            <a:endParaRPr lang="en-US" b="1" dirty="0"/>
          </a:p>
          <a:p>
            <a:r>
              <a:rPr lang="en-US" dirty="0"/>
              <a:t>5-7 </a:t>
            </a:r>
            <a:r>
              <a:rPr lang="en-US" dirty="0" smtClean="0"/>
              <a:t>ml/ </a:t>
            </a:r>
            <a:r>
              <a:rPr lang="en-US" dirty="0"/>
              <a:t>15 liters of water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016034" y="117253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DIRECTION OF </a:t>
            </a:r>
            <a:r>
              <a:rPr lang="en-US" sz="2400" b="1" dirty="0" smtClean="0"/>
              <a:t>USE</a:t>
            </a:r>
            <a:endParaRPr lang="en-US" sz="2400" b="1" dirty="0" smtClean="0"/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5-7 ml/ 15 liters of </a:t>
            </a:r>
            <a:r>
              <a:rPr lang="en-US" sz="2400" dirty="0" smtClean="0"/>
              <a:t>water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20" y="834753"/>
            <a:ext cx="4346575" cy="554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2180" y="2669540"/>
            <a:ext cx="7362825" cy="17195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000" b="1" dirty="0"/>
              <a:t>COBINATIONS </a:t>
            </a:r>
            <a:r>
              <a:rPr lang="en-US" sz="2000" b="1" dirty="0" smtClean="0"/>
              <a:t>RECOMMENDED</a:t>
            </a:r>
            <a:endParaRPr lang="en-US" sz="2000" b="1" dirty="0" smtClean="0"/>
          </a:p>
          <a:p>
            <a:r>
              <a:rPr lang="en-US" sz="2000" b="1" dirty="0" smtClean="0"/>
              <a:t> </a:t>
            </a: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Foliar spray</a:t>
            </a:r>
            <a:r>
              <a:rPr lang="en-US" sz="2400" dirty="0" smtClean="0"/>
              <a:t>: 5 ml/lit of water at actively growing and reproductive </a:t>
            </a:r>
            <a:r>
              <a:rPr lang="en-US" sz="2400" dirty="0" err="1" smtClean="0"/>
              <a:t>stages.NEEM,CARBON,JACKPOT</a:t>
            </a:r>
            <a:r>
              <a:rPr lang="en-US" sz="2400" b="1" dirty="0" smtClean="0"/>
              <a:t> .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 Box 3"/>
          <p:cNvSpPr txBox="1"/>
          <p:nvPr/>
        </p:nvSpPr>
        <p:spPr>
          <a:xfrm>
            <a:off x="1901825" y="501332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 dirty="0" smtClean="0">
                <a:sym typeface="+mn-ea"/>
              </a:rPr>
              <a:t>100ML-MRP-1000    BV-400     DP-800</a:t>
            </a:r>
            <a:endParaRPr lang="en-US" sz="2000" b="1" dirty="0" smtClean="0">
              <a:sym typeface="+mn-ea"/>
            </a:endParaRPr>
          </a:p>
          <a:p>
            <a:r>
              <a:rPr lang="en-US" sz="2000" b="1" dirty="0" smtClean="0">
                <a:sym typeface="+mn-ea"/>
              </a:rPr>
              <a:t>50ML -MRP-600       BV-240     DP-480</a:t>
            </a:r>
            <a:endParaRPr lang="en-US" sz="2000" b="1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662293" y="481488"/>
            <a:ext cx="3813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sz="3200" b="1" dirty="0" smtClean="0"/>
              <a:t>SAARVA STICKER</a:t>
            </a:r>
            <a:endParaRPr lang="en-U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373938"/>
            <a:ext cx="2341562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75699" y="1004728"/>
            <a:ext cx="8194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 </a:t>
            </a:r>
            <a:r>
              <a:rPr lang="en-US" sz="2400" dirty="0" err="1"/>
              <a:t>Saarva</a:t>
            </a:r>
            <a:r>
              <a:rPr lang="en-US" sz="2400" dirty="0"/>
              <a:t> Sticker is a non-ionic, super spreading spray adjuvant based on a </a:t>
            </a:r>
            <a:r>
              <a:rPr lang="en-US" sz="2400" dirty="0" err="1" smtClean="0"/>
              <a:t>Trisiloxane</a:t>
            </a:r>
            <a:r>
              <a:rPr lang="en-US" sz="2400" dirty="0" smtClean="0"/>
              <a:t>  </a:t>
            </a:r>
            <a:r>
              <a:rPr lang="en-US" sz="2400" dirty="0" err="1" smtClean="0"/>
              <a:t>Alkoxylate</a:t>
            </a:r>
            <a:r>
              <a:rPr lang="en-US" sz="2400" dirty="0" smtClean="0"/>
              <a:t> . </a:t>
            </a:r>
            <a:r>
              <a:rPr lang="en-US" sz="2400" dirty="0"/>
              <a:t>It is most effective as a tank side adjuvant when spray mixtures are with in the PH range of 5-8 and are used 24 hours within preparation of the spray solution</a:t>
            </a:r>
            <a:r>
              <a:rPr lang="en-US" sz="2000" dirty="0"/>
              <a:t>. 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3160308" y="257423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BENEFITS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Improves spray coverage &amp; promotes spray volume </a:t>
            </a:r>
            <a:r>
              <a:rPr lang="en-US" sz="2400" dirty="0" smtClean="0"/>
              <a:t>reduction.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Promotes rapid uptake of agrochemicals into plants via stomata</a:t>
            </a:r>
            <a:r>
              <a:rPr lang="en-US" sz="2000" dirty="0"/>
              <a:t>.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2199464" y="43906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DIRECTION OF USE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5-7 ml per 15 litter of any agricultural </a:t>
            </a:r>
            <a:r>
              <a:rPr lang="en-US" sz="2400" dirty="0" smtClean="0"/>
              <a:t>solutions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 Box 1"/>
          <p:cNvSpPr txBox="1"/>
          <p:nvPr/>
        </p:nvSpPr>
        <p:spPr>
          <a:xfrm>
            <a:off x="1546225" y="546608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 dirty="0" smtClean="0">
                <a:sym typeface="+mn-ea"/>
              </a:rPr>
              <a:t>100ML-MRP-300    BV-84     DP-240</a:t>
            </a:r>
            <a:endParaRPr lang="en-US" sz="2000" b="1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55977" y="965384"/>
            <a:ext cx="2584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 SAARVA MAX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2715642" y="1550126"/>
            <a:ext cx="888025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BENEFITS</a:t>
            </a:r>
            <a:endParaRPr lang="en-US" sz="2000" b="1" dirty="0"/>
          </a:p>
          <a:p>
            <a:pPr algn="just"/>
            <a:r>
              <a:rPr lang="en-US" dirty="0"/>
              <a:t>Increases yield by 25-30%</a:t>
            </a:r>
            <a:endParaRPr lang="en-US" dirty="0"/>
          </a:p>
          <a:p>
            <a:pPr algn="just"/>
            <a:r>
              <a:rPr lang="en-US" dirty="0"/>
              <a:t>It is 100% water soluble</a:t>
            </a:r>
            <a:endParaRPr lang="en-US" dirty="0"/>
          </a:p>
          <a:p>
            <a:pPr algn="just"/>
            <a:r>
              <a:rPr lang="en-US" dirty="0"/>
              <a:t>Saves 25-30% chemical fertilizer like Urea and D.A.P.</a:t>
            </a:r>
            <a:endParaRPr lang="en-US" dirty="0"/>
          </a:p>
          <a:p>
            <a:pPr algn="just"/>
            <a:r>
              <a:rPr lang="en-US" dirty="0"/>
              <a:t>It  is a plant growth promoter which promotes and enhances the fertility of the soil to produce distinguished </a:t>
            </a:r>
            <a:r>
              <a:rPr lang="en-US" dirty="0" smtClean="0"/>
              <a:t>crops.</a:t>
            </a:r>
            <a:endParaRPr lang="en-US" dirty="0"/>
          </a:p>
          <a:p>
            <a:pPr algn="just"/>
            <a:r>
              <a:rPr lang="en-US" dirty="0"/>
              <a:t>Induces flowering and fruit </a:t>
            </a:r>
            <a:r>
              <a:rPr lang="en-US" dirty="0" smtClean="0"/>
              <a:t>setting.</a:t>
            </a:r>
            <a:endParaRPr lang="en-US" dirty="0"/>
          </a:p>
          <a:p>
            <a:pPr algn="just"/>
            <a:r>
              <a:rPr lang="en-US" dirty="0"/>
              <a:t>Increases </a:t>
            </a:r>
            <a:r>
              <a:rPr lang="en-US" dirty="0" err="1"/>
              <a:t>enzymic</a:t>
            </a:r>
            <a:r>
              <a:rPr lang="en-US" dirty="0"/>
              <a:t> activity and encourage balanced hormonal </a:t>
            </a:r>
            <a:r>
              <a:rPr lang="en-US" dirty="0" smtClean="0"/>
              <a:t>synthesis.</a:t>
            </a:r>
            <a:endParaRPr lang="en-US" dirty="0"/>
          </a:p>
          <a:p>
            <a:pPr algn="just"/>
            <a:r>
              <a:rPr lang="en-US" dirty="0"/>
              <a:t>Better root development ensures higher nutrients and water </a:t>
            </a:r>
            <a:r>
              <a:rPr lang="en-US" dirty="0" smtClean="0"/>
              <a:t>absorption.</a:t>
            </a:r>
            <a:endParaRPr lang="en-US" dirty="0"/>
          </a:p>
          <a:p>
            <a:pPr algn="just"/>
            <a:r>
              <a:rPr lang="en-US" dirty="0"/>
              <a:t>Can provide more uniform spray deposit on </a:t>
            </a:r>
            <a:r>
              <a:rPr lang="en-US" dirty="0" smtClean="0"/>
              <a:t>plants.</a:t>
            </a:r>
            <a:endParaRPr lang="en-US" dirty="0"/>
          </a:p>
          <a:p>
            <a:pPr algn="just"/>
            <a:r>
              <a:rPr lang="en-US" dirty="0"/>
              <a:t>Improves coverage of insecticide, herbicide, fungicide and foliar fertilizer </a:t>
            </a:r>
            <a:r>
              <a:rPr lang="en-US" dirty="0" smtClean="0"/>
              <a:t>sprays.</a:t>
            </a:r>
            <a:endParaRPr lang="en-US" dirty="0"/>
          </a:p>
          <a:p>
            <a:pPr algn="just"/>
            <a:r>
              <a:rPr lang="en-US" dirty="0"/>
              <a:t>Increasing water </a:t>
            </a:r>
            <a:r>
              <a:rPr lang="en-US" dirty="0" smtClean="0"/>
              <a:t>penetration.</a:t>
            </a:r>
            <a:endParaRPr lang="en-US" dirty="0"/>
          </a:p>
          <a:p>
            <a:pPr algn="just"/>
            <a:r>
              <a:rPr lang="en-US" dirty="0"/>
              <a:t>Helps improve performance of post-emergent herbicides, insecticides, and fungicides thorough wetting </a:t>
            </a:r>
            <a:r>
              <a:rPr lang="en-US" dirty="0" smtClean="0"/>
              <a:t>action.</a:t>
            </a:r>
            <a:endParaRPr lang="en-US" dirty="0"/>
          </a:p>
          <a:p>
            <a:pPr algn="just"/>
            <a:r>
              <a:rPr lang="en-US" dirty="0"/>
              <a:t>As an </a:t>
            </a:r>
            <a:r>
              <a:rPr lang="en-US" dirty="0" smtClean="0"/>
              <a:t>Activator- </a:t>
            </a:r>
            <a:r>
              <a:rPr lang="en-US" b="1" dirty="0" smtClean="0"/>
              <a:t>5 ML/15LTRS,</a:t>
            </a:r>
            <a:r>
              <a:rPr lang="en-US" dirty="0" smtClean="0"/>
              <a:t>Wetter-Spreader</a:t>
            </a:r>
            <a:r>
              <a:rPr lang="en-US" dirty="0"/>
              <a:t>, it activates the spray fluid to moisten the plant surface &amp; allows uniform spreading of spray deposit 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74" y="371160"/>
            <a:ext cx="2119630" cy="61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638719" y="1547599"/>
            <a:ext cx="78858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DIRECTION OF </a:t>
            </a:r>
            <a:r>
              <a:rPr lang="en-US" sz="2400" b="1" dirty="0" smtClean="0"/>
              <a:t>USE AND COMBINATION PREFFERED</a:t>
            </a:r>
            <a:endParaRPr lang="en-US" sz="2400" b="1" dirty="0" smtClean="0"/>
          </a:p>
          <a:p>
            <a:pPr algn="ctr"/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 an Activator- </a:t>
            </a:r>
            <a:r>
              <a:rPr lang="en-US" sz="2400" b="1" dirty="0"/>
              <a:t>5 ML/15LTRS,</a:t>
            </a:r>
            <a:r>
              <a:rPr lang="en-US" sz="2400" dirty="0"/>
              <a:t>Wetter-Spreader, it activates the spray fluid to moisten the plant surface </a:t>
            </a:r>
            <a:r>
              <a:rPr lang="en-US" sz="2400" dirty="0" smtClean="0"/>
              <a:t>allows </a:t>
            </a:r>
            <a:r>
              <a:rPr lang="en-US" sz="2400" dirty="0"/>
              <a:t>uniform spreading of spray deposit</a:t>
            </a:r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16" y="371160"/>
            <a:ext cx="2119630" cy="61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1901825" y="501332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 dirty="0" smtClean="0">
                <a:sym typeface="+mn-ea"/>
              </a:rPr>
              <a:t>       1L-MRP-1000    BV-400     DP-800</a:t>
            </a:r>
            <a:endParaRPr lang="en-US" sz="2000" b="1" dirty="0" smtClean="0">
              <a:sym typeface="+mn-ea"/>
            </a:endParaRPr>
          </a:p>
          <a:p>
            <a:r>
              <a:rPr lang="en-US" sz="2000" b="1" dirty="0" smtClean="0">
                <a:sym typeface="+mn-ea"/>
              </a:rPr>
              <a:t>500ML -MRP-600       BV-240     DP-480</a:t>
            </a:r>
            <a:endParaRPr lang="en-US" sz="2000" b="1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19" y="1230246"/>
            <a:ext cx="3590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7214" y="512613"/>
            <a:ext cx="5896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SAARVA DOCTARR GOLD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3154679" y="1000376"/>
            <a:ext cx="75389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SAARVA DOCTARR GOLD is </a:t>
            </a:r>
            <a:r>
              <a:rPr lang="en-US" sz="2000" dirty="0"/>
              <a:t>the result of many years of hard </a:t>
            </a:r>
            <a:r>
              <a:rPr lang="en-US" sz="2000" dirty="0" err="1"/>
              <a:t>labour</a:t>
            </a:r>
            <a:r>
              <a:rPr lang="en-US" sz="2000" dirty="0"/>
              <a:t> and research. It is a unique formulation of </a:t>
            </a:r>
            <a:r>
              <a:rPr lang="en-US" sz="2000" dirty="0" err="1"/>
              <a:t>Saarvasri</a:t>
            </a:r>
            <a:r>
              <a:rPr lang="en-US" sz="2000" dirty="0"/>
              <a:t>. It is the combination of Antivirus, Antifungal, Antibacterial, </a:t>
            </a:r>
            <a:r>
              <a:rPr lang="en-US" sz="2000" dirty="0" err="1"/>
              <a:t>Microbicide</a:t>
            </a:r>
            <a:r>
              <a:rPr lang="en-US" sz="2000" dirty="0"/>
              <a:t>  &amp; Germicide.  It is 100% organic, residue free and harm free to </a:t>
            </a:r>
            <a:r>
              <a:rPr lang="en-US" sz="2000" dirty="0" smtClean="0"/>
              <a:t>crops.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3047998" y="2495134"/>
            <a:ext cx="88293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BENEFITS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Inhibits most fungal </a:t>
            </a:r>
            <a:r>
              <a:rPr lang="en-US" sz="2000" dirty="0" smtClean="0"/>
              <a:t>infection.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Effective against soil borne fungal and bacterial </a:t>
            </a:r>
            <a:r>
              <a:rPr lang="en-US" sz="2000" dirty="0" smtClean="0"/>
              <a:t>infection.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Resulting sudden death of target bacteria and Virus spores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Effective against disastrous </a:t>
            </a:r>
            <a:r>
              <a:rPr lang="en-US" sz="2000" dirty="0" smtClean="0"/>
              <a:t>strains.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Stimulates </a:t>
            </a:r>
            <a:r>
              <a:rPr lang="en-US" sz="2000" dirty="0" err="1"/>
              <a:t>cytokinin</a:t>
            </a:r>
            <a:r>
              <a:rPr lang="en-US" sz="2000" dirty="0"/>
              <a:t> synthesis resulting in excellent plant growth after viral and bacterial </a:t>
            </a:r>
            <a:r>
              <a:rPr lang="en-US" dirty="0" smtClean="0"/>
              <a:t>attack.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54427" y="4647815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DIRECTION OF USE</a:t>
            </a:r>
            <a:endParaRPr lang="en-US" b="1" dirty="0"/>
          </a:p>
          <a:p>
            <a:r>
              <a:rPr lang="en-US" dirty="0" smtClean="0"/>
              <a:t> </a:t>
            </a:r>
            <a:r>
              <a:rPr lang="en-US" sz="2000" dirty="0" smtClean="0"/>
              <a:t>10 </a:t>
            </a:r>
            <a:r>
              <a:rPr lang="en-US" sz="2000" dirty="0" err="1" smtClean="0"/>
              <a:t>gms</a:t>
            </a:r>
            <a:r>
              <a:rPr lang="en-US" sz="2000" dirty="0" smtClean="0"/>
              <a:t> </a:t>
            </a:r>
            <a:r>
              <a:rPr lang="en-US" sz="2000" dirty="0"/>
              <a:t>in 15 </a:t>
            </a:r>
            <a:r>
              <a:rPr lang="en-US" sz="2000" dirty="0" err="1" smtClean="0"/>
              <a:t>ltrs</a:t>
            </a:r>
            <a:r>
              <a:rPr lang="en-US" sz="2000" dirty="0" smtClean="0"/>
              <a:t> </a:t>
            </a:r>
            <a:r>
              <a:rPr lang="en-US" sz="2000" dirty="0"/>
              <a:t>of water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For better result repeat spray within a week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Text Box 3"/>
          <p:cNvSpPr txBox="1"/>
          <p:nvPr/>
        </p:nvSpPr>
        <p:spPr>
          <a:xfrm>
            <a:off x="1901825" y="559054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 dirty="0" smtClean="0">
                <a:sym typeface="+mn-ea"/>
              </a:rPr>
              <a:t>100GMS-MRP-750    BV-300    DP-600</a:t>
            </a:r>
            <a:endParaRPr lang="en-US" sz="2000" b="1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51454" y="409188"/>
            <a:ext cx="4626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3600" b="1" dirty="0" smtClean="0"/>
              <a:t>SAARVA FUN-G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3142409" y="1000292"/>
            <a:ext cx="70684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BENEFITS</a:t>
            </a:r>
            <a:endParaRPr lang="en-US" sz="28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FUN-G inhibits most of the fungal infections of the plants.</a:t>
            </a: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It prevents Leaf Spot, Blast disease and Rust disease in all vegetable plants.</a:t>
            </a: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It protects the plants for lengthy period of time.</a:t>
            </a:r>
            <a:endParaRPr lang="en-US" sz="2400" dirty="0"/>
          </a:p>
          <a:p>
            <a:pPr algn="just"/>
            <a:r>
              <a:rPr lang="en-US" sz="2400" dirty="0"/>
              <a:t>It is a bio-fungicide which destroys or prevent fungal growth and their spores.</a:t>
            </a: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It kills fungal cell membranes and interrupt energy production within fungal </a:t>
            </a:r>
            <a:r>
              <a:rPr lang="en-US" sz="2400" dirty="0" smtClean="0"/>
              <a:t>cells.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41" y="1271744"/>
            <a:ext cx="3962400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2682" y="478617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DIRECTION OF USE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1-2gm mixed with 1 litter of water and spray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5" name="Text Box 14"/>
          <p:cNvSpPr txBox="1"/>
          <p:nvPr/>
        </p:nvSpPr>
        <p:spPr>
          <a:xfrm>
            <a:off x="2044700" y="559054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 dirty="0" smtClean="0">
                <a:sym typeface="+mn-ea"/>
              </a:rPr>
              <a:t>100ML-MRP-350    BV-140    DP-280</a:t>
            </a:r>
            <a:endParaRPr lang="en-US" sz="2000" b="1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882867"/>
            <a:ext cx="6240726" cy="498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59900" y="646430"/>
            <a:ext cx="2188210" cy="464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BIOTIC STRESSES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Disease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Pathogen </a:t>
            </a:r>
            <a:r>
              <a:rPr lang="en-US" sz="2400" dirty="0"/>
              <a:t>attack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nsect </a:t>
            </a:r>
            <a:r>
              <a:rPr lang="en-US" sz="2400" dirty="0"/>
              <a:t>attack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Herbivore attack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Bacteria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Viruses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Fungi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arasites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93079" y="1422632"/>
            <a:ext cx="2355527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ABIOTIC STRESSES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Heat </a:t>
            </a:r>
            <a:r>
              <a:rPr lang="en-US" sz="2400" dirty="0"/>
              <a:t>– Low or</a:t>
            </a:r>
            <a:endParaRPr lang="en-US" sz="2400" dirty="0"/>
          </a:p>
          <a:p>
            <a:r>
              <a:rPr lang="en-US" sz="2400" dirty="0"/>
              <a:t>High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Cold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Salt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Drought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Flooding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Salinity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METALS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2680" cy="113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85" y="3433445"/>
            <a:ext cx="504952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/>
          <p:cNvSpPr/>
          <p:nvPr/>
        </p:nvSpPr>
        <p:spPr>
          <a:xfrm>
            <a:off x="854710" y="246380"/>
            <a:ext cx="10422890" cy="297497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sz="4400" b="1" dirty="0" smtClean="0"/>
              <a:t>              ABIOTIC STRESSES</a:t>
            </a:r>
            <a:endParaRPr lang="en-US" sz="4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Abiotic </a:t>
            </a:r>
            <a:r>
              <a:rPr lang="en-US" sz="2800" dirty="0"/>
              <a:t>stresses affect </a:t>
            </a:r>
            <a:r>
              <a:rPr lang="en-US" sz="2800" dirty="0" smtClean="0"/>
              <a:t>96.5</a:t>
            </a:r>
            <a:r>
              <a:rPr lang="en-US" sz="2800" dirty="0"/>
              <a:t>% of the global rural land according to FAO. </a:t>
            </a:r>
            <a:r>
              <a:rPr lang="en-US" sz="2800" dirty="0" smtClean="0"/>
              <a:t>(FOOD </a:t>
            </a:r>
            <a:r>
              <a:rPr lang="en-US" sz="2800" dirty="0"/>
              <a:t>AND AGRICULTURE </a:t>
            </a:r>
            <a:r>
              <a:rPr lang="en-US" sz="2800" dirty="0" smtClean="0"/>
              <a:t>ORGANIGATION)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Abiotic stresses are environmental conditions that reduce the growth and yield </a:t>
            </a:r>
            <a:r>
              <a:rPr lang="en-US" sz="2800" dirty="0" smtClean="0"/>
              <a:t>of crops below </a:t>
            </a:r>
            <a:r>
              <a:rPr lang="en-US" sz="2800" dirty="0"/>
              <a:t>optimal levels.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/>
              <a:t>Abiotic stresses after </a:t>
            </a:r>
            <a:r>
              <a:rPr lang="en-US" sz="2800" dirty="0" err="1" smtClean="0"/>
              <a:t>accure</a:t>
            </a:r>
            <a:r>
              <a:rPr lang="en-US" sz="2800" dirty="0" smtClean="0"/>
              <a:t> </a:t>
            </a:r>
            <a:r>
              <a:rPr lang="en-US" sz="2800" dirty="0"/>
              <a:t>not a single stresses but as multiple stresses, </a:t>
            </a:r>
            <a:r>
              <a:rPr lang="en-US" sz="2800" dirty="0" smtClean="0"/>
              <a:t>interacting </a:t>
            </a:r>
            <a:r>
              <a:rPr lang="en-US" sz="2800" dirty="0"/>
              <a:t>sometimes in negative ways.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6472" y="230386"/>
            <a:ext cx="804162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BIOTIC STRESS AND ITS FACTORS</a:t>
            </a:r>
            <a:endParaRPr lang="en-US" sz="3200" b="1" dirty="0" smtClean="0"/>
          </a:p>
          <a:p>
            <a:endParaRPr lang="en-US" sz="3200" dirty="0" smtClean="0"/>
          </a:p>
          <a:p>
            <a:pPr algn="just"/>
            <a:r>
              <a:rPr lang="en-US" sz="2800" dirty="0" smtClean="0"/>
              <a:t>Biotic </a:t>
            </a:r>
            <a:r>
              <a:rPr lang="en-US" sz="2800" dirty="0"/>
              <a:t>stress includes various plant pathogens such as bacteria, fungi, </a:t>
            </a:r>
            <a:r>
              <a:rPr lang="en-US" sz="2800" dirty="0" smtClean="0"/>
              <a:t>viruses , nematodes</a:t>
            </a:r>
            <a:r>
              <a:rPr lang="en-US" sz="2800" dirty="0"/>
              <a:t>, </a:t>
            </a:r>
            <a:r>
              <a:rPr lang="en-US" sz="2800" dirty="0" smtClean="0"/>
              <a:t>insects </a:t>
            </a:r>
            <a:r>
              <a:rPr lang="en-US" sz="2800" dirty="0"/>
              <a:t>and others. Pathogen infection frequently results in changes in plant physiology, the loss of biomass, early flowering, the decreased seed set, the accumulation of protective metabolites, and many other </a:t>
            </a:r>
            <a:r>
              <a:rPr lang="en-US" sz="2800" dirty="0" smtClean="0"/>
              <a:t>changes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4" y="3892927"/>
            <a:ext cx="3919856" cy="231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3" y="3873818"/>
            <a:ext cx="4023360" cy="210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355834" y="473471"/>
            <a:ext cx="97134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smtClean="0"/>
              <a:t>WHY TO USE BIOSTIMULANTS IN CROP PRODUCTION 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8" y="1702047"/>
            <a:ext cx="5688012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727" y="1702048"/>
            <a:ext cx="5145088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-635" y="0"/>
            <a:ext cx="12151995" cy="6192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55832" cy="1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6472" y="230386"/>
            <a:ext cx="7546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         SAARVA HUMIC GRANULES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745" y="861404"/>
            <a:ext cx="5286375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8036" y="1063969"/>
            <a:ext cx="6724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30970" y="125856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application of </a:t>
            </a:r>
            <a:r>
              <a:rPr lang="en-US" sz="2000" dirty="0" err="1"/>
              <a:t>H</a:t>
            </a:r>
            <a:r>
              <a:rPr lang="en-US" sz="2000" dirty="0" err="1" smtClean="0"/>
              <a:t>umic</a:t>
            </a:r>
            <a:r>
              <a:rPr lang="en-US" sz="2000" dirty="0" smtClean="0"/>
              <a:t> </a:t>
            </a:r>
            <a:r>
              <a:rPr lang="en-US" sz="2000" dirty="0"/>
              <a:t>granules encourages root development. It stimulates the growth of microorganisms that possess organic plant nutrients. It acts as soil conditioner. </a:t>
            </a:r>
            <a:r>
              <a:rPr lang="en-US" sz="2000" dirty="0" err="1"/>
              <a:t>Humic</a:t>
            </a:r>
            <a:r>
              <a:rPr lang="en-US" sz="2000" dirty="0"/>
              <a:t> granules also prevent fungus and other bacteria prone disease problems that occur during summer months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31092" y="319788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Increases soil </a:t>
            </a:r>
            <a:r>
              <a:rPr lang="en-US" dirty="0" smtClean="0"/>
              <a:t>fertility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Increases crop production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Encourages root development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Stimulates the growth of microorganisms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Acts as soil conditioner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Prevent fungus and other bacteria prone disease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50389" y="4952268"/>
            <a:ext cx="5563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DIRECTION OF </a:t>
            </a:r>
            <a:r>
              <a:rPr lang="en-US" b="1" dirty="0" smtClean="0"/>
              <a:t>USE-</a:t>
            </a:r>
            <a:r>
              <a:rPr lang="en-US" dirty="0" smtClean="0"/>
              <a:t> </a:t>
            </a:r>
            <a:r>
              <a:rPr lang="en-US" dirty="0"/>
              <a:t>5-8 kg per acre in case of field crops and 100-150 </a:t>
            </a:r>
            <a:r>
              <a:rPr lang="en-US" dirty="0" err="1"/>
              <a:t>gm</a:t>
            </a:r>
            <a:r>
              <a:rPr lang="en-US" dirty="0"/>
              <a:t> per tree in case of perennial or vines 25 days after planting/sowing or 30 days before flowering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6180" cy="120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97" y="0"/>
            <a:ext cx="913596" cy="9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" y="6359009"/>
            <a:ext cx="28559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https://myshpl.com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592456" y="6297454"/>
            <a:ext cx="36181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Saarvasri</a:t>
            </a:r>
            <a:r>
              <a:rPr lang="en-US" sz="2800" b="1" dirty="0"/>
              <a:t> Herbs </a:t>
            </a:r>
            <a:r>
              <a:rPr lang="en-US" sz="2800" b="1" dirty="0" err="1"/>
              <a:t>Pvt.Ltd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34984" y="6378601"/>
            <a:ext cx="1716709" cy="360925"/>
            <a:chOff x="98795" y="6496990"/>
            <a:chExt cx="1401991" cy="3482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33" b="53265"/>
            <a:stretch>
              <a:fillRect/>
            </a:stretch>
          </p:blipFill>
          <p:spPr>
            <a:xfrm>
              <a:off x="98795" y="6505868"/>
              <a:ext cx="339299" cy="33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6" r="36428" b="54354"/>
            <a:stretch>
              <a:fillRect/>
            </a:stretch>
          </p:blipFill>
          <p:spPr>
            <a:xfrm>
              <a:off x="446919" y="6505868"/>
              <a:ext cx="339860" cy="339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2" b="55170"/>
            <a:stretch>
              <a:fillRect/>
            </a:stretch>
          </p:blipFill>
          <p:spPr>
            <a:xfrm>
              <a:off x="804482" y="6496990"/>
              <a:ext cx="339299" cy="3426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6" r="73294"/>
            <a:stretch>
              <a:fillRect/>
            </a:stretch>
          </p:blipFill>
          <p:spPr>
            <a:xfrm>
              <a:off x="1161487" y="6505448"/>
              <a:ext cx="339299" cy="33828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355834" y="999827"/>
            <a:ext cx="618322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DIRECTION OF </a:t>
            </a:r>
            <a:r>
              <a:rPr lang="en-US" sz="2400" b="1" dirty="0" smtClean="0"/>
              <a:t>USE-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5-8 kg per acre in case of field crops and 100-150 </a:t>
            </a:r>
            <a:r>
              <a:rPr lang="en-US" sz="2400" dirty="0" err="1"/>
              <a:t>gm</a:t>
            </a:r>
            <a:r>
              <a:rPr lang="en-US" sz="2400" dirty="0"/>
              <a:t> per tree 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</a:t>
            </a:r>
            <a:r>
              <a:rPr lang="en-US" sz="2400" dirty="0"/>
              <a:t>case of perennial or vines 25 days after planting/sowing or 30 days before </a:t>
            </a:r>
            <a:r>
              <a:rPr lang="en-US" sz="2400" dirty="0" smtClean="0"/>
              <a:t>flowering.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38" y="611222"/>
            <a:ext cx="5286375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1320" y="3105785"/>
            <a:ext cx="8204835" cy="22752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000" b="1" dirty="0"/>
              <a:t>COBINATIONS </a:t>
            </a:r>
            <a:r>
              <a:rPr lang="en-US" sz="2000" b="1" dirty="0" smtClean="0"/>
              <a:t>RECOMMENDED</a:t>
            </a: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400" dirty="0" smtClean="0"/>
              <a:t>As soil application with </a:t>
            </a:r>
            <a:r>
              <a:rPr lang="en-US" sz="2400" b="1" dirty="0" smtClean="0"/>
              <a:t>Manures ,</a:t>
            </a:r>
            <a:r>
              <a:rPr lang="en-US" sz="2400" b="1" dirty="0" err="1" smtClean="0"/>
              <a:t>Compost,Fym,Soil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Dap,Mop,Urea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  </a:t>
            </a:r>
            <a:r>
              <a:rPr lang="en-US" sz="2000" dirty="0" smtClean="0"/>
              <a:t>BLACK MAGIC-100gms/acre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SOOPER GOLD- 60gms/acre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 DOCTOR GOLD -60 </a:t>
            </a:r>
            <a:r>
              <a:rPr lang="en-US" sz="2000" dirty="0" err="1" smtClean="0"/>
              <a:t>gms</a:t>
            </a:r>
            <a:r>
              <a:rPr lang="en-US" sz="2000" dirty="0" smtClean="0"/>
              <a:t>/acre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MRP-1000    BV-320     DP-800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0</TotalTime>
  <Words>12042</Words>
  <Application>WPS Presentation</Application>
  <PresentationFormat>Custom</PresentationFormat>
  <Paragraphs>424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Microsoft YaHei</vt:lpstr>
      <vt:lpstr>Arial Unicode MS</vt:lpstr>
      <vt:lpstr>Impact</vt:lpstr>
      <vt:lpstr>Calibri</vt:lpstr>
      <vt:lpstr>NewsPrint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SHPL AGRO TRAINER</dc:creator>
  <cp:lastModifiedBy>user</cp:lastModifiedBy>
  <cp:revision>120</cp:revision>
  <dcterms:created xsi:type="dcterms:W3CDTF">2022-02-18T08:30:00Z</dcterms:created>
  <dcterms:modified xsi:type="dcterms:W3CDTF">2024-01-27T12:37:03Z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7D7BF7E555704FD98E32AE7F8CD8F627</vt:lpwstr>
  </property>
  <property fmtid="{D5CDD505-2E9C-101B-9397-08002B2CF9AE}" pid="3" name="KSOProductBuildVer">
    <vt:lpwstr>1033-12.2.0.13431</vt:lpwstr>
  </property>
</Properties>
</file>