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197" r:id="rId2"/>
    <p:sldId id="1215" r:id="rId3"/>
    <p:sldId id="1216" r:id="rId4"/>
    <p:sldId id="1217" r:id="rId5"/>
    <p:sldId id="1218" r:id="rId6"/>
    <p:sldId id="1219" r:id="rId7"/>
    <p:sldId id="1220" r:id="rId8"/>
    <p:sldId id="1221" r:id="rId9"/>
    <p:sldId id="384" r:id="rId10"/>
    <p:sldId id="394" r:id="rId11"/>
    <p:sldId id="387" r:id="rId12"/>
    <p:sldId id="400" r:id="rId13"/>
    <p:sldId id="411" r:id="rId14"/>
    <p:sldId id="423" r:id="rId15"/>
    <p:sldId id="431" r:id="rId16"/>
    <p:sldId id="447" r:id="rId17"/>
    <p:sldId id="1223" r:id="rId18"/>
    <p:sldId id="433" r:id="rId19"/>
    <p:sldId id="432" r:id="rId20"/>
    <p:sldId id="1222" r:id="rId21"/>
    <p:sldId id="429" r:id="rId22"/>
    <p:sldId id="469" r:id="rId23"/>
    <p:sldId id="1225" r:id="rId24"/>
    <p:sldId id="279" r:id="rId2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3F95"/>
    <a:srgbClr val="679E2A"/>
    <a:srgbClr val="C49500"/>
    <a:srgbClr val="008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19" autoAdjust="0"/>
    <p:restoredTop sz="95349" autoAdjust="0"/>
  </p:normalViewPr>
  <p:slideViewPr>
    <p:cSldViewPr>
      <p:cViewPr>
        <p:scale>
          <a:sx n="73" d="100"/>
          <a:sy n="73" d="100"/>
        </p:scale>
        <p:origin x="1421" y="331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9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989000-CAFD-4F4C-86BE-45BE38C409DD}" type="datetimeFigureOut">
              <a:rPr lang="en-US" smtClean="0"/>
              <a:t>6/13/2024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9FCC6-6326-4DA0-A2FF-3D02AFA11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22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669589C-0C19-4799-829F-27EC9A8C9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55" b="3765"/>
          <a:stretch/>
        </p:blipFill>
        <p:spPr>
          <a:xfrm>
            <a:off x="-15092" y="-8797"/>
            <a:ext cx="1220709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0411" y="-8797"/>
            <a:ext cx="1295063" cy="1532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pic>
        <p:nvPicPr>
          <p:cNvPr id="1028" name="Picture 4" descr="D:\SHPL\LOGOS\SHPL 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4036" y="51189"/>
            <a:ext cx="1007814" cy="1336623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-5959" y="5025689"/>
            <a:ext cx="12188825" cy="609441"/>
          </a:xfrm>
          <a:prstGeom prst="rect">
            <a:avLst/>
          </a:prstGeom>
          <a:solidFill>
            <a:srgbClr val="3E3F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99" b="1" dirty="0"/>
              <a:t>GHAR GHAR SAARVASRI - HAR GHAR SAARVASRI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B80D2D-6E24-4DB4-BFA8-6AAC0E02C297}"/>
              </a:ext>
            </a:extLst>
          </p:cNvPr>
          <p:cNvSpPr/>
          <p:nvPr/>
        </p:nvSpPr>
        <p:spPr>
          <a:xfrm>
            <a:off x="0" y="1754754"/>
            <a:ext cx="12188825" cy="26663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9" b="1" dirty="0">
                <a:solidFill>
                  <a:schemeClr val="bg1"/>
                </a:solidFill>
              </a:rPr>
              <a:t>WELCOME TO THE</a:t>
            </a:r>
          </a:p>
          <a:p>
            <a:pPr algn="ctr"/>
            <a:r>
              <a:rPr lang="en-US" sz="8797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FASCINATING WORLD</a:t>
            </a:r>
          </a:p>
          <a:p>
            <a:pPr algn="ctr"/>
            <a:r>
              <a:rPr lang="en-US" sz="4399" b="1" dirty="0">
                <a:solidFill>
                  <a:schemeClr val="bg1"/>
                </a:solidFill>
              </a:rPr>
              <a:t>OF SAARVASRI HERBS (SHPL)</a:t>
            </a:r>
          </a:p>
          <a:p>
            <a:pPr algn="ctr"/>
            <a:endParaRPr lang="en-IN" sz="1799" dirty="0"/>
          </a:p>
        </p:txBody>
      </p:sp>
    </p:spTree>
    <p:extLst>
      <p:ext uri="{BB962C8B-B14F-4D97-AF65-F5344CB8AC3E}">
        <p14:creationId xmlns:p14="http://schemas.microsoft.com/office/powerpoint/2010/main" val="106722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6425DC4-CDF5-4FA6-8A82-30CEC260F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3212" y="452728"/>
            <a:ext cx="648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CAPSULES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045D26-1B83-464D-942B-7C049B69D555}"/>
              </a:ext>
            </a:extLst>
          </p:cNvPr>
          <p:cNvSpPr txBox="1"/>
          <p:nvPr/>
        </p:nvSpPr>
        <p:spPr>
          <a:xfrm>
            <a:off x="4646612" y="1524000"/>
            <a:ext cx="61074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Herbal Formulations (a combination of various herbs)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dirty="0">
                <a:solidFill>
                  <a:schemeClr val="tx1"/>
                </a:solidFill>
              </a:rPr>
              <a:t>Single ingredient capsules.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N" dirty="0">
                <a:solidFill>
                  <a:schemeClr val="tx1"/>
                </a:solidFill>
              </a:rPr>
              <a:t>Recommended for disease management.</a:t>
            </a:r>
          </a:p>
        </p:txBody>
      </p:sp>
    </p:spTree>
    <p:extLst>
      <p:ext uri="{BB962C8B-B14F-4D97-AF65-F5344CB8AC3E}">
        <p14:creationId xmlns:p14="http://schemas.microsoft.com/office/powerpoint/2010/main" val="1496934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87BC70-D308-4A0A-AF85-D7B78173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8759" y="300182"/>
            <a:ext cx="5371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TABLETS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E64117-5C70-46F1-B29E-3FE97C1B3621}"/>
              </a:ext>
            </a:extLst>
          </p:cNvPr>
          <p:cNvSpPr txBox="1"/>
          <p:nvPr/>
        </p:nvSpPr>
        <p:spPr>
          <a:xfrm>
            <a:off x="2208212" y="1245802"/>
            <a:ext cx="77724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Available in Blister Pack of 15 tablets, and in bottle of 90 tablets.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Contains bioactive compounds to help you manage disease effectively.</a:t>
            </a:r>
          </a:p>
        </p:txBody>
      </p:sp>
    </p:spTree>
    <p:extLst>
      <p:ext uri="{BB962C8B-B14F-4D97-AF65-F5344CB8AC3E}">
        <p14:creationId xmlns:p14="http://schemas.microsoft.com/office/powerpoint/2010/main" val="1092994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23564B-D0F7-44AC-A386-860DCE06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748" y="269539"/>
            <a:ext cx="499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JUICES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E2FDB-C5F9-495A-8518-FF8650341AC3}"/>
              </a:ext>
            </a:extLst>
          </p:cNvPr>
          <p:cNvSpPr txBox="1"/>
          <p:nvPr/>
        </p:nvSpPr>
        <p:spPr>
          <a:xfrm>
            <a:off x="4951413" y="269539"/>
            <a:ext cx="60198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1"/>
                </a:solidFill>
              </a:rPr>
              <a:t>Contains superfoods and their bioactive compounds to help you prevent disease, manage existing health issues and heal at the cellular level.</a:t>
            </a:r>
          </a:p>
        </p:txBody>
      </p:sp>
    </p:spTree>
    <p:extLst>
      <p:ext uri="{BB962C8B-B14F-4D97-AF65-F5344CB8AC3E}">
        <p14:creationId xmlns:p14="http://schemas.microsoft.com/office/powerpoint/2010/main" val="929380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24F5C-802B-44B5-94A9-39CD6A4FB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612" y="228600"/>
            <a:ext cx="4761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SYRUPS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0742B-08F6-4790-A113-B2C425B1DDED}"/>
              </a:ext>
            </a:extLst>
          </p:cNvPr>
          <p:cNvSpPr txBox="1"/>
          <p:nvPr/>
        </p:nvSpPr>
        <p:spPr>
          <a:xfrm>
            <a:off x="379412" y="1087626"/>
            <a:ext cx="8763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</a:lstStyle>
          <a:p>
            <a:pPr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tx1"/>
                </a:solidFill>
              </a:rPr>
              <a:t>Contains ayurvedic herbs that help you manage chronic and acute diseases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0768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67C484-F06F-4715-BD07-79CB49756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9706" y="167685"/>
            <a:ext cx="1180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DROPS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459949-DC00-4BEC-A992-AB6DEEB8360B}"/>
              </a:ext>
            </a:extLst>
          </p:cNvPr>
          <p:cNvSpPr txBox="1"/>
          <p:nvPr/>
        </p:nvSpPr>
        <p:spPr>
          <a:xfrm>
            <a:off x="2284412" y="814016"/>
            <a:ext cx="9067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pPr algn="just">
              <a:buFont typeface="Wingdings" panose="05000000000000000000" pitchFamily="2" charset="2"/>
              <a:buChar char="ü"/>
            </a:pPr>
            <a:r>
              <a:rPr lang="en-US" dirty="0"/>
              <a:t>Contains concentrated bioactive compounds to help support disease management, rejuvenate the tissues and organs and provide vitality.</a:t>
            </a:r>
          </a:p>
        </p:txBody>
      </p:sp>
    </p:spTree>
    <p:extLst>
      <p:ext uri="{BB962C8B-B14F-4D97-AF65-F5344CB8AC3E}">
        <p14:creationId xmlns:p14="http://schemas.microsoft.com/office/powerpoint/2010/main" val="724142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3ECDAC-A553-4733-A7B3-45775452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748" y="356993"/>
            <a:ext cx="1180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POWDERS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ABAF79-B7D7-430A-B414-6EA6E8DE7843}"/>
              </a:ext>
            </a:extLst>
          </p:cNvPr>
          <p:cNvSpPr txBox="1"/>
          <p:nvPr/>
        </p:nvSpPr>
        <p:spPr>
          <a:xfrm>
            <a:off x="3275012" y="5638800"/>
            <a:ext cx="5943600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Contains bioactive compounds such as protein, collagen and other essential nutrients to support the growth and development process. </a:t>
            </a:r>
          </a:p>
        </p:txBody>
      </p:sp>
    </p:spTree>
    <p:extLst>
      <p:ext uri="{BB962C8B-B14F-4D97-AF65-F5344CB8AC3E}">
        <p14:creationId xmlns:p14="http://schemas.microsoft.com/office/powerpoint/2010/main" val="204341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8AF7EA-8613-4B90-AD3B-670FED40C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412" y="94887"/>
            <a:ext cx="507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SOFTGELS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8CCDA-043B-4569-85A0-6472850AE680}"/>
              </a:ext>
            </a:extLst>
          </p:cNvPr>
          <p:cNvSpPr txBox="1"/>
          <p:nvPr/>
        </p:nvSpPr>
        <p:spPr>
          <a:xfrm>
            <a:off x="303212" y="914400"/>
            <a:ext cx="533400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Contains bioactive compounds to help you prevent disease, manage existing health issues and heal at the cellular level.</a:t>
            </a:r>
          </a:p>
        </p:txBody>
      </p:sp>
    </p:spTree>
    <p:extLst>
      <p:ext uri="{BB962C8B-B14F-4D97-AF65-F5344CB8AC3E}">
        <p14:creationId xmlns:p14="http://schemas.microsoft.com/office/powerpoint/2010/main" val="4264880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DB3220-D869-4159-A6B6-A2495B4DD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33400"/>
            <a:ext cx="521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GUMMIES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E7CD66-A369-48C6-BC14-3C2F0F3BFB3A}"/>
              </a:ext>
            </a:extLst>
          </p:cNvPr>
          <p:cNvSpPr txBox="1"/>
          <p:nvPr/>
        </p:nvSpPr>
        <p:spPr>
          <a:xfrm>
            <a:off x="5570735" y="348733"/>
            <a:ext cx="601007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pPr>
              <a:buFont typeface="Wingdings" panose="05000000000000000000" pitchFamily="2" charset="2"/>
              <a:buChar char="v"/>
            </a:pPr>
            <a:r>
              <a:rPr lang="en-US" dirty="0"/>
              <a:t>Essential multi-nutrients packed in a chewable gummy form, to support the growth and development, and improve cellular functions.</a:t>
            </a:r>
          </a:p>
        </p:txBody>
      </p:sp>
    </p:spTree>
    <p:extLst>
      <p:ext uri="{BB962C8B-B14F-4D97-AF65-F5344CB8AC3E}">
        <p14:creationId xmlns:p14="http://schemas.microsoft.com/office/powerpoint/2010/main" val="1188233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98846B-83AF-4F24-B072-9A11EA343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5334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WELLNESS CANDIES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4922DB-E69C-4DCC-85F5-7D8B002CB61A}"/>
              </a:ext>
            </a:extLst>
          </p:cNvPr>
          <p:cNvSpPr txBox="1"/>
          <p:nvPr/>
        </p:nvSpPr>
        <p:spPr>
          <a:xfrm>
            <a:off x="455612" y="1295400"/>
            <a:ext cx="441801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Digestive foods packed in a chewable gummy form, to improve gut health.</a:t>
            </a:r>
          </a:p>
        </p:txBody>
      </p:sp>
    </p:spTree>
    <p:extLst>
      <p:ext uri="{BB962C8B-B14F-4D97-AF65-F5344CB8AC3E}">
        <p14:creationId xmlns:p14="http://schemas.microsoft.com/office/powerpoint/2010/main" val="1349184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DE62A5-47F7-48E9-9E9D-6543C8C907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26038" y="525426"/>
            <a:ext cx="5136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AYURVEDIC TABLETS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9799C-1407-4E53-883F-A631B62DEC58}"/>
              </a:ext>
            </a:extLst>
          </p:cNvPr>
          <p:cNvSpPr txBox="1"/>
          <p:nvPr/>
        </p:nvSpPr>
        <p:spPr>
          <a:xfrm>
            <a:off x="2170906" y="1171757"/>
            <a:ext cx="784701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Single-herb tablets to enhance body functions and promote wellbeing.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Recommended for disease management.</a:t>
            </a:r>
          </a:p>
        </p:txBody>
      </p:sp>
    </p:spTree>
    <p:extLst>
      <p:ext uri="{BB962C8B-B14F-4D97-AF65-F5344CB8AC3E}">
        <p14:creationId xmlns:p14="http://schemas.microsoft.com/office/powerpoint/2010/main" val="4127140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C:\Users\Designer\Desktop\PPT RAW 2\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r="11537" b="13102"/>
          <a:stretch/>
        </p:blipFill>
        <p:spPr bwMode="auto">
          <a:xfrm>
            <a:off x="-6205" y="945380"/>
            <a:ext cx="12188824" cy="5911727"/>
          </a:xfrm>
          <a:prstGeom prst="rect">
            <a:avLst/>
          </a:prstGeom>
          <a:noFill/>
        </p:spPr>
      </p:pic>
      <p:pic>
        <p:nvPicPr>
          <p:cNvPr id="19460" name="Picture 4" descr="D:\SHPL\PRODUCTS\HEALTH WELLNES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1029" y="2819400"/>
            <a:ext cx="5305056" cy="424629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455612" y="1173342"/>
            <a:ext cx="7008951" cy="52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dirty="0">
                <a:solidFill>
                  <a:schemeClr val="bg1"/>
                </a:solidFill>
              </a:rPr>
              <a:t>Curated from the Reservoir of Mother Nature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id="{B5242C34-49EE-423F-BDFA-2ABB716A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893"/>
            <a:ext cx="12188825" cy="106652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F1EFE8-1B0B-46DF-9870-0B603D0738F9}"/>
              </a:ext>
            </a:extLst>
          </p:cNvPr>
          <p:cNvSpPr/>
          <p:nvPr/>
        </p:nvSpPr>
        <p:spPr>
          <a:xfrm>
            <a:off x="-1" y="893"/>
            <a:ext cx="10131961" cy="9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999" b="1" dirty="0">
                <a:solidFill>
                  <a:schemeClr val="bg1"/>
                </a:solidFill>
              </a:rPr>
              <a:t>1. HEALTH &amp; WELLNESS </a:t>
            </a:r>
            <a:endParaRPr lang="en-IN" sz="3999" dirty="0">
              <a:solidFill>
                <a:srgbClr val="FFFF00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87FF951-FCEA-48ED-8CF3-02E83B81B18D}"/>
              </a:ext>
            </a:extLst>
          </p:cNvPr>
          <p:cNvSpPr/>
          <p:nvPr/>
        </p:nvSpPr>
        <p:spPr>
          <a:xfrm>
            <a:off x="303212" y="2003691"/>
            <a:ext cx="2438400" cy="4625709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Capsules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Tablets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Juices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Syrups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Drops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Powders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Soft Gels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Gummies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Wellness Candies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Ayurvedic Tablets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Herbal Tea</a:t>
            </a:r>
          </a:p>
          <a:p>
            <a:pPr marL="342900" indent="-342900"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Health Oils &amp; Balms</a:t>
            </a:r>
            <a:endParaRPr lang="en-IN" sz="16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9737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DD573F-8215-4969-8A63-487B5733B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3748" y="228600"/>
            <a:ext cx="1180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HERBAL TEAS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040B7B-ACC3-4219-B422-17B8BA025716}"/>
              </a:ext>
            </a:extLst>
          </p:cNvPr>
          <p:cNvSpPr txBox="1"/>
          <p:nvPr/>
        </p:nvSpPr>
        <p:spPr>
          <a:xfrm>
            <a:off x="6094412" y="914400"/>
            <a:ext cx="609441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Refreshing formulations to boost metabolism, support weight loss, and enhance health and wellbeing.</a:t>
            </a:r>
          </a:p>
        </p:txBody>
      </p:sp>
    </p:spTree>
    <p:extLst>
      <p:ext uri="{BB962C8B-B14F-4D97-AF65-F5344CB8AC3E}">
        <p14:creationId xmlns:p14="http://schemas.microsoft.com/office/powerpoint/2010/main" val="1800250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FB84C1-EF15-4792-89A1-55B529B41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F11AF92A-079B-4F46-A0DA-E33F82CEE1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430" y="609600"/>
            <a:ext cx="6133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dirty="0">
                <a:solidFill>
                  <a:srgbClr val="334972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HEALTH OILS AND BALMS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A7E39-5D64-4775-A520-2CA5313EBF87}"/>
              </a:ext>
            </a:extLst>
          </p:cNvPr>
          <p:cNvSpPr txBox="1"/>
          <p:nvPr/>
        </p:nvSpPr>
        <p:spPr>
          <a:xfrm>
            <a:off x="4341813" y="1510695"/>
            <a:ext cx="784701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en-US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Powerful herb-infused oils and balms to reduce pain, enhance vitality, detoxify the body and improve overall wellness.</a:t>
            </a:r>
          </a:p>
        </p:txBody>
      </p:sp>
    </p:spTree>
    <p:extLst>
      <p:ext uri="{BB962C8B-B14F-4D97-AF65-F5344CB8AC3E}">
        <p14:creationId xmlns:p14="http://schemas.microsoft.com/office/powerpoint/2010/main" val="4121185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3D160E-2CB6-4041-80E2-B7FE268268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455" b="3765"/>
          <a:stretch/>
        </p:blipFill>
        <p:spPr>
          <a:xfrm>
            <a:off x="-15237" y="0"/>
            <a:ext cx="1220709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76B808-80A8-4083-B722-B6118A6A9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08" y="307329"/>
            <a:ext cx="9189460" cy="1129145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SHPL HEALTH AND WELLNESS PRODUCTS for common health conditions</a:t>
            </a:r>
            <a:endParaRPr lang="en-IN" sz="3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181B6-3E22-42D7-BE74-728437A6D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008" y="1752600"/>
            <a:ext cx="10969943" cy="4076700"/>
          </a:xfrm>
        </p:spPr>
        <p:txBody>
          <a:bodyPr numCol="2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Diabetes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Heart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Weight Management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Digestive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Liver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Kidney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Asthma and Respiratory Issues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Women’s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Bone, Joint and Muscle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Immune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Nutrient deficiencies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Thyroid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Brain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Men’s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Kids Health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Skin and Hair care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Other health issues</a:t>
            </a:r>
            <a:endParaRPr lang="en-IN" sz="2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E2E264-59D0-4302-87F5-AD3A3F7CA162}"/>
              </a:ext>
            </a:extLst>
          </p:cNvPr>
          <p:cNvSpPr txBox="1"/>
          <p:nvPr/>
        </p:nvSpPr>
        <p:spPr>
          <a:xfrm>
            <a:off x="6094412" y="1752600"/>
            <a:ext cx="5410165" cy="3962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400">
                <a:latin typeface="Aharoni" panose="02010803020104030203" pitchFamily="2" charset="-79"/>
                <a:cs typeface="Aharoni" panose="02010803020104030203" pitchFamily="2" charset="-79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457200" indent="-457200">
              <a:buFont typeface="+mj-lt"/>
              <a:buAutoNum type="arabicPeriod"/>
            </a:pPr>
            <a:endParaRPr lang="en-IN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128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89A1DB-6179-4C87-9F6B-A5B5CDD90C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2" b="7802"/>
          <a:stretch/>
        </p:blipFill>
        <p:spPr>
          <a:xfrm>
            <a:off x="0" y="1"/>
            <a:ext cx="12188824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A5833D-C00C-4DF9-949B-182B3D31E73A}"/>
              </a:ext>
            </a:extLst>
          </p:cNvPr>
          <p:cNvSpPr txBox="1"/>
          <p:nvPr/>
        </p:nvSpPr>
        <p:spPr>
          <a:xfrm>
            <a:off x="608012" y="381000"/>
            <a:ext cx="64008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If you listen to your body when it whispers…. </a:t>
            </a:r>
          </a:p>
          <a:p>
            <a:endParaRPr lang="en-IN" sz="3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en-IN" sz="3600" dirty="0">
                <a:latin typeface="Segoe UI Black" panose="020B0A02040204020203" pitchFamily="34" charset="0"/>
                <a:ea typeface="Segoe UI Black" panose="020B0A02040204020203" pitchFamily="34" charset="0"/>
              </a:rPr>
              <a:t>you won't have to hear it scream.</a:t>
            </a:r>
          </a:p>
        </p:txBody>
      </p:sp>
    </p:spTree>
    <p:extLst>
      <p:ext uri="{BB962C8B-B14F-4D97-AF65-F5344CB8AC3E}">
        <p14:creationId xmlns:p14="http://schemas.microsoft.com/office/powerpoint/2010/main" val="3735554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22"/>
          <p:cNvPicPr preferRelativeResize="0"/>
          <p:nvPr/>
        </p:nvPicPr>
        <p:blipFill rotWithShape="1">
          <a:blip r:embed="rId3">
            <a:alphaModFix/>
          </a:blip>
          <a:srcRect l="1" t="7077" r="1" b="7077"/>
          <a:stretch/>
        </p:blipFill>
        <p:spPr>
          <a:xfrm>
            <a:off x="-1" y="893"/>
            <a:ext cx="12188825" cy="6856214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2"/>
          <p:cNvSpPr txBox="1"/>
          <p:nvPr/>
        </p:nvSpPr>
        <p:spPr>
          <a:xfrm>
            <a:off x="5332412" y="2743200"/>
            <a:ext cx="3416564" cy="1569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/>
            <a:r>
              <a:rPr lang="en-IN" sz="4799" dirty="0">
                <a:solidFill>
                  <a:schemeClr val="dk1"/>
                </a:solidFill>
                <a:latin typeface="Arial Black" panose="020B0A04020102020204" pitchFamily="34" charset="0"/>
                <a:ea typeface="Lobster"/>
                <a:cs typeface="Aharoni" panose="02010803020104030203" pitchFamily="2" charset="-79"/>
                <a:sym typeface="Lobster"/>
              </a:rPr>
              <a:t>Thank You!</a:t>
            </a:r>
            <a:endParaRPr sz="1799" dirty="0">
              <a:latin typeface="Arial Black" panose="020B0A04020102020204" pitchFamily="34" charset="0"/>
              <a:ea typeface="Lobster"/>
              <a:cs typeface="Aharoni" panose="02010803020104030203" pitchFamily="2" charset="-79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Designer\Desktop\PPT RAW 2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534154"/>
            <a:ext cx="12188825" cy="6322953"/>
          </a:xfrm>
          <a:prstGeom prst="rect">
            <a:avLst/>
          </a:prstGeom>
          <a:noFill/>
        </p:spPr>
      </p:pic>
      <p:pic>
        <p:nvPicPr>
          <p:cNvPr id="20483" name="Picture 3" descr="D:\SHPL\PRODUCTS\PERSON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6347" y="2713606"/>
            <a:ext cx="4913127" cy="413357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7982" y="1123747"/>
            <a:ext cx="3177543" cy="953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99" dirty="0"/>
              <a:t>Indulge in Grace and</a:t>
            </a:r>
          </a:p>
          <a:p>
            <a:r>
              <a:rPr lang="en-US" sz="2799" dirty="0"/>
              <a:t>Gorgeous Glow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id="{76D336A3-0C24-4AA2-AE53-EBFD8BB37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893"/>
            <a:ext cx="12188825" cy="106652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72C37BE-06A6-402D-B59B-DCDC9AF09658}"/>
              </a:ext>
            </a:extLst>
          </p:cNvPr>
          <p:cNvSpPr/>
          <p:nvPr/>
        </p:nvSpPr>
        <p:spPr>
          <a:xfrm>
            <a:off x="-1" y="893"/>
            <a:ext cx="10131961" cy="9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999" b="1" dirty="0">
                <a:solidFill>
                  <a:schemeClr val="bg1"/>
                </a:solidFill>
              </a:rPr>
              <a:t>2. PERSONAL CARE </a:t>
            </a:r>
            <a:endParaRPr lang="en-IN" sz="3999" dirty="0">
              <a:solidFill>
                <a:srgbClr val="FFFF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0179095-441C-4412-9126-D198B559FC2F}"/>
              </a:ext>
            </a:extLst>
          </p:cNvPr>
          <p:cNvSpPr/>
          <p:nvPr/>
        </p:nvSpPr>
        <p:spPr>
          <a:xfrm>
            <a:off x="380900" y="2406418"/>
            <a:ext cx="2209225" cy="2822741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Hair Care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Oral Care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Skin Care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Body Spray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Personal Hygiene</a:t>
            </a:r>
          </a:p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IN" sz="1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Colour Cosmetics</a:t>
            </a:r>
          </a:p>
        </p:txBody>
      </p:sp>
    </p:spTree>
    <p:extLst>
      <p:ext uri="{BB962C8B-B14F-4D97-AF65-F5344CB8AC3E}">
        <p14:creationId xmlns:p14="http://schemas.microsoft.com/office/powerpoint/2010/main" val="3122461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esigner\Desktop\PPT RAW 2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875"/>
            <a:ext cx="12188825" cy="6018231"/>
          </a:xfrm>
          <a:prstGeom prst="rect">
            <a:avLst/>
          </a:prstGeom>
          <a:noFill/>
        </p:spPr>
      </p:pic>
      <p:pic>
        <p:nvPicPr>
          <p:cNvPr id="21507" name="Picture 3" descr="D:\SHPL\PRODUCTS\hom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5999" y="2514838"/>
            <a:ext cx="4661024" cy="392147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26251" y="1509421"/>
            <a:ext cx="5408791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dirty="0"/>
              <a:t>For a Neat, Clean &amp; Tidy Home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id="{DA668CC2-8159-4332-9D63-6AC0241EA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893"/>
            <a:ext cx="12188825" cy="106652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55813E-AE2C-4F4C-88BF-63DB72F88853}"/>
              </a:ext>
            </a:extLst>
          </p:cNvPr>
          <p:cNvSpPr/>
          <p:nvPr/>
        </p:nvSpPr>
        <p:spPr>
          <a:xfrm>
            <a:off x="-1" y="893"/>
            <a:ext cx="10131961" cy="9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999" b="1" dirty="0">
                <a:solidFill>
                  <a:schemeClr val="bg1"/>
                </a:solidFill>
              </a:rPr>
              <a:t>3. HOME CARE </a:t>
            </a:r>
            <a:endParaRPr lang="en-IN" sz="3999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257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signer\Desktop\PPT RAW 2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762694"/>
            <a:ext cx="12188825" cy="6094413"/>
          </a:xfrm>
          <a:prstGeom prst="rect">
            <a:avLst/>
          </a:prstGeom>
          <a:noFill/>
        </p:spPr>
      </p:pic>
      <p:pic>
        <p:nvPicPr>
          <p:cNvPr id="22531" name="Picture 3" descr="D:\SHPL\PRODUCTS\kitch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210118"/>
            <a:ext cx="4342269" cy="365329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080" y="1089812"/>
            <a:ext cx="5408791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9" dirty="0"/>
              <a:t>Healthy Essential at</a:t>
            </a:r>
          </a:p>
          <a:p>
            <a:r>
              <a:rPr lang="en-US" sz="2799" dirty="0"/>
              <a:t>Your Fingertips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id="{9BBE89E8-0FD7-4A6D-87D3-A62CC42B6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893"/>
            <a:ext cx="12188825" cy="106652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C9742B-2BE3-4467-A87A-1D47945E5E87}"/>
              </a:ext>
            </a:extLst>
          </p:cNvPr>
          <p:cNvSpPr/>
          <p:nvPr/>
        </p:nvSpPr>
        <p:spPr>
          <a:xfrm>
            <a:off x="-1" y="893"/>
            <a:ext cx="10131961" cy="9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999" b="1" dirty="0">
                <a:solidFill>
                  <a:schemeClr val="bg1"/>
                </a:solidFill>
              </a:rPr>
              <a:t>4. KITCHEN CARE </a:t>
            </a:r>
            <a:endParaRPr lang="en-IN" sz="3999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92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esigner\Desktop\PPT RAW 2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29433"/>
            <a:ext cx="12188825" cy="6627674"/>
          </a:xfrm>
          <a:prstGeom prst="rect">
            <a:avLst/>
          </a:prstGeom>
          <a:noFill/>
        </p:spPr>
      </p:pic>
      <p:pic>
        <p:nvPicPr>
          <p:cNvPr id="23555" name="Picture 3" descr="D:\SHPL\PRODUCTS\aghr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342" y="2438659"/>
            <a:ext cx="4606575" cy="387566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57081" y="1067415"/>
            <a:ext cx="3163889" cy="953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99" dirty="0"/>
              <a:t>For Fertile Crop with</a:t>
            </a:r>
          </a:p>
          <a:p>
            <a:r>
              <a:rPr lang="en-US" sz="2799" dirty="0"/>
              <a:t>Golden Harvest</a:t>
            </a:r>
          </a:p>
        </p:txBody>
      </p:sp>
      <p:pic>
        <p:nvPicPr>
          <p:cNvPr id="8" name="Picture 4" descr="C:\Users\Designer\Desktop\PPT RAW 2\SHPL PPT FLIPCHART.png">
            <a:extLst>
              <a:ext uri="{FF2B5EF4-FFF2-40B4-BE49-F238E27FC236}">
                <a16:creationId xmlns:a16="http://schemas.microsoft.com/office/drawing/2014/main" id="{EE7E6CEE-90B9-457E-B10F-521F45A72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893"/>
            <a:ext cx="12188825" cy="106652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27BC8C-515F-4AC6-BE61-79625FF1DB0E}"/>
              </a:ext>
            </a:extLst>
          </p:cNvPr>
          <p:cNvSpPr/>
          <p:nvPr/>
        </p:nvSpPr>
        <p:spPr>
          <a:xfrm>
            <a:off x="-1" y="893"/>
            <a:ext cx="10131961" cy="9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999" b="1" dirty="0">
                <a:solidFill>
                  <a:schemeClr val="bg1"/>
                </a:solidFill>
              </a:rPr>
              <a:t>5. AGRO CARE </a:t>
            </a:r>
            <a:endParaRPr lang="en-IN" sz="3999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968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SHPL\SLIDER\2024\9 MAR 2024\SLIDERS\Slider Images\ANIMAL CARE\close-up-portrait-cute-cow-grazing-meadow-generated-by-artificial-intellig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57974"/>
            <a:ext cx="12188825" cy="6399133"/>
          </a:xfrm>
          <a:prstGeom prst="rect">
            <a:avLst/>
          </a:prstGeom>
          <a:noFill/>
        </p:spPr>
      </p:pic>
      <p:pic>
        <p:nvPicPr>
          <p:cNvPr id="24581" name="Picture 5" descr="D:\SHPL\PRODUCTS\anima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8574" y="2819559"/>
            <a:ext cx="4334935" cy="3647125"/>
          </a:xfrm>
          <a:prstGeom prst="rect">
            <a:avLst/>
          </a:prstGeom>
          <a:noFill/>
        </p:spPr>
      </p:pic>
      <p:pic>
        <p:nvPicPr>
          <p:cNvPr id="24580" name="Picture 4" descr="C:\Users\Designer\Desktop\PPT RAW 2\6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4071" y="4257460"/>
            <a:ext cx="4199431" cy="25996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922736" y="1306343"/>
            <a:ext cx="3275172" cy="953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99" dirty="0"/>
              <a:t>Finest Solutions With</a:t>
            </a:r>
          </a:p>
          <a:p>
            <a:r>
              <a:rPr lang="en-US" sz="2799" dirty="0"/>
              <a:t>Human Touch</a:t>
            </a:r>
          </a:p>
        </p:txBody>
      </p:sp>
      <p:pic>
        <p:nvPicPr>
          <p:cNvPr id="7" name="Picture 4" descr="C:\Users\Designer\Desktop\PPT RAW 2\SHPL PPT FLIPCHART.png">
            <a:extLst>
              <a:ext uri="{FF2B5EF4-FFF2-40B4-BE49-F238E27FC236}">
                <a16:creationId xmlns:a16="http://schemas.microsoft.com/office/drawing/2014/main" id="{98F204C2-1594-4D2E-9214-52F0697F0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" y="-108615"/>
            <a:ext cx="12188825" cy="1066522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594E76F-7B32-4922-950F-B5A2C8A3E76B}"/>
              </a:ext>
            </a:extLst>
          </p:cNvPr>
          <p:cNvSpPr/>
          <p:nvPr/>
        </p:nvSpPr>
        <p:spPr>
          <a:xfrm>
            <a:off x="-1" y="-108616"/>
            <a:ext cx="10131961" cy="978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999" b="1" dirty="0">
                <a:solidFill>
                  <a:schemeClr val="bg1"/>
                </a:solidFill>
              </a:rPr>
              <a:t>6. ANIMAL CARE </a:t>
            </a:r>
            <a:endParaRPr lang="en-IN" sz="3999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44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signer\Desktop\PPT RAW 2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610334"/>
            <a:ext cx="12188825" cy="624677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38036" y="1138388"/>
            <a:ext cx="2982476" cy="9538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99" dirty="0"/>
              <a:t>Thoughtful lifestyle</a:t>
            </a:r>
          </a:p>
          <a:p>
            <a:r>
              <a:rPr lang="en-US" sz="2799" dirty="0"/>
              <a:t>for a new YOU</a:t>
            </a:r>
          </a:p>
        </p:txBody>
      </p:sp>
      <p:pic>
        <p:nvPicPr>
          <p:cNvPr id="6" name="Picture 4" descr="C:\Users\Designer\Desktop\PPT RAW 2\SHPL PPT FLIPCHART.png">
            <a:extLst>
              <a:ext uri="{FF2B5EF4-FFF2-40B4-BE49-F238E27FC236}">
                <a16:creationId xmlns:a16="http://schemas.microsoft.com/office/drawing/2014/main" id="{9C29D346-45AB-4581-A866-D7E746BCF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893"/>
            <a:ext cx="12188825" cy="106652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C457D05-B897-4CFC-833D-BA67287E7A27}"/>
              </a:ext>
            </a:extLst>
          </p:cNvPr>
          <p:cNvSpPr/>
          <p:nvPr/>
        </p:nvSpPr>
        <p:spPr>
          <a:xfrm>
            <a:off x="-1" y="893"/>
            <a:ext cx="10131961" cy="9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n-US" sz="3999" b="1" dirty="0">
                <a:solidFill>
                  <a:schemeClr val="bg1"/>
                </a:solidFill>
              </a:rPr>
              <a:t>7. LIFESTYLE PRODUCTS </a:t>
            </a:r>
            <a:endParaRPr lang="en-IN" sz="3999" dirty="0">
              <a:solidFill>
                <a:srgbClr val="FFFF00"/>
              </a:solidFill>
            </a:endParaRPr>
          </a:p>
        </p:txBody>
      </p:sp>
      <p:pic>
        <p:nvPicPr>
          <p:cNvPr id="1026" name="Picture 2" descr="D:\SHPL\PRODUCTS\LIFESTYLE PRODUCTS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360" y="2591018"/>
            <a:ext cx="4266089" cy="4266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973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8825" cy="6857047"/>
          </a:xfrm>
        </p:spPr>
      </p:pic>
    </p:spTree>
    <p:extLst>
      <p:ext uri="{BB962C8B-B14F-4D97-AF65-F5344CB8AC3E}">
        <p14:creationId xmlns:p14="http://schemas.microsoft.com/office/powerpoint/2010/main" val="335891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3563</TotalTime>
  <Words>458</Words>
  <Application>Microsoft Office PowerPoint</Application>
  <PresentationFormat>Custom</PresentationFormat>
  <Paragraphs>91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Aharoni</vt:lpstr>
      <vt:lpstr>Arial</vt:lpstr>
      <vt:lpstr>Arial Black</vt:lpstr>
      <vt:lpstr>Calibri</vt:lpstr>
      <vt:lpstr>Segoe UI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WELLNESS CAPSULES</vt:lpstr>
      <vt:lpstr>WELLNESS TABLETS</vt:lpstr>
      <vt:lpstr>WELLNESS JUICES</vt:lpstr>
      <vt:lpstr>WELLNESS SYRUPS</vt:lpstr>
      <vt:lpstr>WELLNESS DROPS</vt:lpstr>
      <vt:lpstr>WELLNESS POWDERS</vt:lpstr>
      <vt:lpstr>WELLNESS SOFTGELS</vt:lpstr>
      <vt:lpstr>WELLNESS GUMMIES</vt:lpstr>
      <vt:lpstr>WELLNESS CANDIES</vt:lpstr>
      <vt:lpstr>AYURVEDIC TABLETS</vt:lpstr>
      <vt:lpstr>HERBAL TEAS</vt:lpstr>
      <vt:lpstr>HEALTH OILS AND BALMS</vt:lpstr>
      <vt:lpstr>SHPL HEALTH AND WELLNESS PRODUCTS for common health conditions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415</cp:revision>
  <dcterms:created xsi:type="dcterms:W3CDTF">2006-08-16T00:00:00Z</dcterms:created>
  <dcterms:modified xsi:type="dcterms:W3CDTF">2024-06-13T06:58:39Z</dcterms:modified>
</cp:coreProperties>
</file>