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47"/>
  </p:notesMasterIdLst>
  <p:sldIdLst>
    <p:sldId id="1197" r:id="rId2"/>
    <p:sldId id="1198" r:id="rId3"/>
    <p:sldId id="1205" r:id="rId4"/>
    <p:sldId id="1206" r:id="rId5"/>
    <p:sldId id="1207" r:id="rId6"/>
    <p:sldId id="1208" r:id="rId7"/>
    <p:sldId id="1209" r:id="rId8"/>
    <p:sldId id="1210" r:id="rId9"/>
    <p:sldId id="1746" r:id="rId10"/>
    <p:sldId id="1213" r:id="rId11"/>
    <p:sldId id="1214" r:id="rId12"/>
    <p:sldId id="1745" r:id="rId13"/>
    <p:sldId id="1212" r:id="rId14"/>
    <p:sldId id="1733" r:id="rId15"/>
    <p:sldId id="1215" r:id="rId16"/>
    <p:sldId id="1216" r:id="rId17"/>
    <p:sldId id="1217" r:id="rId18"/>
    <p:sldId id="1218" r:id="rId19"/>
    <p:sldId id="1648" r:id="rId20"/>
    <p:sldId id="1219" r:id="rId21"/>
    <p:sldId id="1220" r:id="rId22"/>
    <p:sldId id="1221" r:id="rId23"/>
    <p:sldId id="1730" r:id="rId24"/>
    <p:sldId id="1623" r:id="rId25"/>
    <p:sldId id="1723" r:id="rId26"/>
    <p:sldId id="1626" r:id="rId27"/>
    <p:sldId id="1631" r:id="rId28"/>
    <p:sldId id="1627" r:id="rId29"/>
    <p:sldId id="1633" r:id="rId30"/>
    <p:sldId id="1658" r:id="rId31"/>
    <p:sldId id="1659" r:id="rId32"/>
    <p:sldId id="1742" r:id="rId33"/>
    <p:sldId id="1637" r:id="rId34"/>
    <p:sldId id="1638" r:id="rId35"/>
    <p:sldId id="1740" r:id="rId36"/>
    <p:sldId id="1640" r:id="rId37"/>
    <p:sldId id="1641" r:id="rId38"/>
    <p:sldId id="1642" r:id="rId39"/>
    <p:sldId id="1643" r:id="rId40"/>
    <p:sldId id="1644" r:id="rId41"/>
    <p:sldId id="1645" r:id="rId42"/>
    <p:sldId id="1649" r:id="rId43"/>
    <p:sldId id="1650" r:id="rId44"/>
    <p:sldId id="1724" r:id="rId45"/>
    <p:sldId id="1646" r:id="rId4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3399"/>
    <a:srgbClr val="3333CC"/>
    <a:srgbClr val="009900"/>
    <a:srgbClr val="008000"/>
    <a:srgbClr val="00CC00"/>
    <a:srgbClr val="CC0066"/>
    <a:srgbClr val="6666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564" autoAdjust="0"/>
  </p:normalViewPr>
  <p:slideViewPr>
    <p:cSldViewPr>
      <p:cViewPr>
        <p:scale>
          <a:sx n="73" d="100"/>
          <a:sy n="73" d="100"/>
        </p:scale>
        <p:origin x="-878" y="-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976EB-6C74-48F1-BC6C-CE8A6958EF1F}" type="datetimeFigureOut">
              <a:rPr lang="en-IN" smtClean="0"/>
              <a:pPr/>
              <a:t>11-02-2025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BEC6-EB69-410C-801C-536460D42F6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437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912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54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662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2464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0BEC6-EB69-410C-801C-536460D42F68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720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signer\Desktop\PPT RAW 2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2000" y="0"/>
            <a:ext cx="12954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:\SHPL\LOGOS\SHPL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709" y="142875"/>
            <a:ext cx="1149096" cy="1524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5867400"/>
            <a:ext cx="12192000" cy="6096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GHAR GHAR SAARVASRI - HAR GHAR SAARVASRI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CB80D2D-6E24-4DB4-BFA8-6AAC0E02C297}"/>
              </a:ext>
            </a:extLst>
          </p:cNvPr>
          <p:cNvSpPr/>
          <p:nvPr/>
        </p:nvSpPr>
        <p:spPr>
          <a:xfrm>
            <a:off x="0" y="3200400"/>
            <a:ext cx="12192000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WELCOME TO THE</a:t>
            </a:r>
          </a:p>
          <a:p>
            <a:pPr algn="ctr"/>
            <a:r>
              <a:rPr lang="en-US" sz="8800" b="1" dirty="0">
                <a:solidFill>
                  <a:srgbClr val="FFFF00"/>
                </a:solidFill>
              </a:rPr>
              <a:t>FASCINATING WORLD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OF SAARVASRI HERBS (SHPL)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754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signer\Desktop\PPT RAW 2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pic>
        <p:nvPicPr>
          <p:cNvPr id="17412" name="Picture 4" descr="C:\Users\Designer\Desktop\PPT RAW 2\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206500"/>
            <a:ext cx="4224337" cy="2603500"/>
          </a:xfrm>
          <a:prstGeom prst="rect">
            <a:avLst/>
          </a:prstGeom>
          <a:noFill/>
        </p:spPr>
      </p:pic>
      <p:pic>
        <p:nvPicPr>
          <p:cNvPr id="17413" name="Picture 5" descr="C:\Users\Designer\Desktop\PPT RAW 2\6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52863"/>
            <a:ext cx="3295650" cy="2776537"/>
          </a:xfrm>
          <a:prstGeom prst="rect">
            <a:avLst/>
          </a:prstGeom>
          <a:noFill/>
        </p:spPr>
      </p:pic>
      <p:pic>
        <p:nvPicPr>
          <p:cNvPr id="17414" name="Picture 6" descr="C:\Users\Designer\Desktop\PPT RAW 2\6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0537" y="3889375"/>
            <a:ext cx="3319463" cy="2740025"/>
          </a:xfrm>
          <a:prstGeom prst="rect">
            <a:avLst/>
          </a:prstGeom>
          <a:noFill/>
        </p:spPr>
      </p:pic>
      <p:pic>
        <p:nvPicPr>
          <p:cNvPr id="17415" name="Picture 7" descr="C:\Users\Designer\Desktop\PPT RAW 2\6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99450" y="3889375"/>
            <a:ext cx="3359150" cy="2740025"/>
          </a:xfrm>
          <a:prstGeom prst="rect">
            <a:avLst/>
          </a:prstGeom>
          <a:noFill/>
        </p:spPr>
      </p:pic>
      <p:pic>
        <p:nvPicPr>
          <p:cNvPr id="17411" name="Picture 3" descr="C:\Users\Designer\Desktop\PPT RAW 2\5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143000"/>
            <a:ext cx="3901377" cy="2743200"/>
          </a:xfrm>
          <a:prstGeom prst="rect">
            <a:avLst/>
          </a:prstGeom>
          <a:noFill/>
        </p:spPr>
      </p:pic>
      <p:pic>
        <p:nvPicPr>
          <p:cNvPr id="11" name="Picture 4" descr="D:\SHPL\LOGOS\SHPL 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1371600"/>
            <a:ext cx="1371600" cy="181909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CE24F7B-E041-4BD1-823E-5884164BF754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PAN INDIA PRESENCE –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5 REGIONS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8305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5676D1-0051-4448-A21D-FBD92EF63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5F64F9-C438-4E12-AC8C-B9823909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Designer\Desktop\PPT RAW 2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08387F-53BB-482B-AD39-CD634CC1F299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NUTRILIFE: OWN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MANUFACTURING FACILITY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28A504B-EFEC-4758-87CC-B7B117A429F4}"/>
              </a:ext>
            </a:extLst>
          </p:cNvPr>
          <p:cNvSpPr/>
          <p:nvPr/>
        </p:nvSpPr>
        <p:spPr>
          <a:xfrm>
            <a:off x="5867400" y="3733800"/>
            <a:ext cx="6324600" cy="2971800"/>
          </a:xfrm>
          <a:prstGeom prst="round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19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Vast Experience of the Latest Manufacturing Trends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19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Manufacturing Finest Quality Premium SHPL Products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19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Manufacturing Dietary Supplements &amp; Ayurveda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19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Juices, Syrups, Capsules, Tablets, Ointments etc.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19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Over 50 Professional &amp; Dedicated Full Time Employees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IN" sz="19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Better Quality Control and Self Manufacturing Speed  </a:t>
            </a:r>
          </a:p>
        </p:txBody>
      </p:sp>
    </p:spTree>
    <p:extLst>
      <p:ext uri="{BB962C8B-B14F-4D97-AF65-F5344CB8AC3E}">
        <p14:creationId xmlns:p14="http://schemas.microsoft.com/office/powerpoint/2010/main" val="16436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7729EA-D38E-47E1-BAFF-E8AC7EE6E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08387F-53BB-482B-AD39-CD634CC1F299}"/>
              </a:ext>
            </a:extLst>
          </p:cNvPr>
          <p:cNvSpPr/>
          <p:nvPr/>
        </p:nvSpPr>
        <p:spPr>
          <a:xfrm>
            <a:off x="0" y="0"/>
            <a:ext cx="111252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ENTER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AYURVEDA MANUFACTURING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8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Designer\Desktop\PPT RAW 2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4733"/>
            <a:ext cx="12192000" cy="6019800"/>
          </a:xfrm>
          <a:prstGeom prst="rect">
            <a:avLst/>
          </a:prstGeom>
          <a:noFill/>
        </p:spPr>
      </p:pic>
      <p:pic>
        <p:nvPicPr>
          <p:cNvPr id="19460" name="Picture 4" descr="D:\SHPL\PRODUCTS\HEALTH WELLNE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53787"/>
            <a:ext cx="5306438" cy="389691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3400" y="106680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Curated from the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Reservoir of Mother Nature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B5242C34-49EE-423F-BDFA-2ABB716A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F1EFE8-1B0B-46DF-9870-0B603D0738F9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1. HEALTH &amp; WELLNESS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87FF951-FCEA-48ED-8CF3-02E83B81B18D}"/>
              </a:ext>
            </a:extLst>
          </p:cNvPr>
          <p:cNvSpPr/>
          <p:nvPr/>
        </p:nvSpPr>
        <p:spPr>
          <a:xfrm>
            <a:off x="381000" y="2209800"/>
            <a:ext cx="2209800" cy="441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Capsules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Tablets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Juices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Syrups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Drops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Powders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Soft Gels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Gummies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Candies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Ayurvedic Tablets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Herbal Tea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Health Oils &amp; Balms</a:t>
            </a:r>
            <a:endParaRPr lang="en-IN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tar: 32 Points 2">
            <a:extLst>
              <a:ext uri="{FF2B5EF4-FFF2-40B4-BE49-F238E27FC236}">
                <a16:creationId xmlns:a16="http://schemas.microsoft.com/office/drawing/2014/main" xmlns="" id="{8A8E17F6-0A7B-4842-A95E-A7CD05F284DD}"/>
              </a:ext>
            </a:extLst>
          </p:cNvPr>
          <p:cNvSpPr/>
          <p:nvPr/>
        </p:nvSpPr>
        <p:spPr>
          <a:xfrm>
            <a:off x="4876800" y="1162593"/>
            <a:ext cx="2362200" cy="1371600"/>
          </a:xfrm>
          <a:prstGeom prst="star32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tx1"/>
                </a:solidFill>
              </a:rPr>
              <a:t>167 </a:t>
            </a:r>
            <a:r>
              <a:rPr lang="en-IN" b="1" dirty="0">
                <a:solidFill>
                  <a:schemeClr val="tx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242367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signer\Desktop\PPT RAW 2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12192000" cy="6324600"/>
          </a:xfrm>
          <a:prstGeom prst="rect">
            <a:avLst/>
          </a:prstGeom>
          <a:noFill/>
        </p:spPr>
      </p:pic>
      <p:pic>
        <p:nvPicPr>
          <p:cNvPr id="20483" name="Picture 3" descr="D:\SHPL\PRODUCTS\PERSON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992" y="1628372"/>
            <a:ext cx="4914407" cy="413465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123146"/>
            <a:ext cx="3178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Indulge in Grace and</a:t>
            </a:r>
          </a:p>
          <a:p>
            <a:r>
              <a:rPr lang="en-US" sz="2800" dirty="0"/>
              <a:t>Gorgeous Glow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76D336A3-0C24-4AA2-AE53-EBFD8BB37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72C37BE-06A6-402D-B59B-DCDC9AF09658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2. PERSONAL CARE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0179095-441C-4412-9126-D198B559FC2F}"/>
              </a:ext>
            </a:extLst>
          </p:cNvPr>
          <p:cNvSpPr/>
          <p:nvPr/>
        </p:nvSpPr>
        <p:spPr>
          <a:xfrm>
            <a:off x="381000" y="2406152"/>
            <a:ext cx="2209800" cy="23745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</a:rPr>
              <a:t>Hair Care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</a:rPr>
              <a:t>Oral Care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</a:rPr>
              <a:t>Skin Care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</a:rPr>
              <a:t>Body Spray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</a:rPr>
              <a:t>Personal Hygiene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1400" dirty="0">
                <a:solidFill>
                  <a:schemeClr val="tx1"/>
                </a:solidFill>
              </a:rPr>
              <a:t>Colour Cosmetics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Star: 32 Points 10">
            <a:extLst>
              <a:ext uri="{FF2B5EF4-FFF2-40B4-BE49-F238E27FC236}">
                <a16:creationId xmlns:a16="http://schemas.microsoft.com/office/drawing/2014/main" xmlns="" id="{4FD2C444-C190-488B-9C27-6BB5D0C34B60}"/>
              </a:ext>
            </a:extLst>
          </p:cNvPr>
          <p:cNvSpPr/>
          <p:nvPr/>
        </p:nvSpPr>
        <p:spPr>
          <a:xfrm>
            <a:off x="685800" y="5104195"/>
            <a:ext cx="2362200" cy="1371600"/>
          </a:xfrm>
          <a:prstGeom prst="star3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bg1"/>
                </a:solidFill>
              </a:rPr>
              <a:t>101</a:t>
            </a:r>
          </a:p>
          <a:p>
            <a:pPr algn="ctr"/>
            <a:r>
              <a:rPr lang="en-IN" b="1" dirty="0">
                <a:solidFill>
                  <a:schemeClr val="bg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379793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signer\Desktop\PPT RAW 2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38200"/>
            <a:ext cx="12192000" cy="6019799"/>
          </a:xfrm>
          <a:prstGeom prst="rect">
            <a:avLst/>
          </a:prstGeom>
          <a:noFill/>
        </p:spPr>
      </p:pic>
      <p:pic>
        <p:nvPicPr>
          <p:cNvPr id="21507" name="Picture 3" descr="D:\SHPL\PRODUCTS\ho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762" y="2514600"/>
            <a:ext cx="4662238" cy="39224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27821" y="1508921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a Neat, Clean &amp; Tidy Home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DA668CC2-8159-4332-9D63-6AC0241E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55813E-AE2C-4F4C-88BF-63DB72F88853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3. HOME CARE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xmlns="" id="{AF74BBB1-B2AD-4F46-BCEF-C28580FFBEE4}"/>
              </a:ext>
            </a:extLst>
          </p:cNvPr>
          <p:cNvSpPr/>
          <p:nvPr/>
        </p:nvSpPr>
        <p:spPr>
          <a:xfrm>
            <a:off x="4572000" y="4140060"/>
            <a:ext cx="2362200" cy="1371600"/>
          </a:xfrm>
          <a:prstGeom prst="star3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en-IN" b="1" dirty="0">
                <a:solidFill>
                  <a:schemeClr val="bg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96111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signer\Desktop\PPT RAW 2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</p:spPr>
      </p:pic>
      <p:pic>
        <p:nvPicPr>
          <p:cNvPr id="22531" name="Picture 3" descr="D:\SHPL\PRODUCTS\kitch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6952"/>
            <a:ext cx="4343400" cy="36542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1089202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Healthy Essential at</a:t>
            </a:r>
          </a:p>
          <a:p>
            <a:r>
              <a:rPr lang="en-US" sz="2800" dirty="0"/>
              <a:t>Your Fingertips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9BBE89E8-0FD7-4A6D-87D3-A62CC42B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C9742B-2BE3-4467-A87A-1D47945E5E87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4. KITCHEN CARE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xmlns="" id="{60144D5F-DCFE-45C5-8E81-F468E446254E}"/>
              </a:ext>
            </a:extLst>
          </p:cNvPr>
          <p:cNvSpPr/>
          <p:nvPr/>
        </p:nvSpPr>
        <p:spPr>
          <a:xfrm>
            <a:off x="4686300" y="1266103"/>
            <a:ext cx="2362200" cy="1371600"/>
          </a:xfrm>
          <a:prstGeom prst="star32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bg1"/>
                </a:solidFill>
              </a:rPr>
              <a:t>29</a:t>
            </a:r>
          </a:p>
          <a:p>
            <a:pPr algn="ctr"/>
            <a:r>
              <a:rPr lang="en-IN" b="1" dirty="0">
                <a:solidFill>
                  <a:schemeClr val="bg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2351648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45F88A-51B3-4D03-81E9-C126FB62D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89202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Healthy Essential at</a:t>
            </a:r>
          </a:p>
          <a:p>
            <a:r>
              <a:rPr lang="en-US" sz="2800" dirty="0"/>
              <a:t>Your Fingertips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9BBE89E8-0FD7-4A6D-87D3-A62CC42B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C9742B-2BE3-4467-A87A-1D47945E5E87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5. BABY CARE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xmlns="" id="{60144D5F-DCFE-45C5-8E81-F468E446254E}"/>
              </a:ext>
            </a:extLst>
          </p:cNvPr>
          <p:cNvSpPr/>
          <p:nvPr/>
        </p:nvSpPr>
        <p:spPr>
          <a:xfrm>
            <a:off x="3775841" y="1089202"/>
            <a:ext cx="2362200" cy="1371600"/>
          </a:xfrm>
          <a:prstGeom prst="star3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bg1"/>
                </a:solidFill>
              </a:rPr>
              <a:t>8</a:t>
            </a:r>
          </a:p>
          <a:p>
            <a:pPr algn="ctr"/>
            <a:r>
              <a:rPr lang="en-IN" b="1" dirty="0">
                <a:solidFill>
                  <a:schemeClr val="bg1"/>
                </a:solidFill>
              </a:rPr>
              <a:t>PRODUCTS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4675187" cy="467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75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signer\Desktop\group-indian-professional-business-students-smiling-outside-school-buil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9525" y="0"/>
            <a:ext cx="12192000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WE OFFER AN AMAZING OPPORTUNITY FOR ORDINARY PEOPLE 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24" y="457200"/>
            <a:ext cx="1218247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BECOME EXTRA-ORDINARY</a:t>
            </a:r>
          </a:p>
        </p:txBody>
      </p:sp>
    </p:spTree>
    <p:extLst>
      <p:ext uri="{BB962C8B-B14F-4D97-AF65-F5344CB8AC3E}">
        <p14:creationId xmlns:p14="http://schemas.microsoft.com/office/powerpoint/2010/main" val="16997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signer\Desktop\PPT RAW 2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12192000" cy="6629400"/>
          </a:xfrm>
          <a:prstGeom prst="rect">
            <a:avLst/>
          </a:prstGeom>
          <a:noFill/>
        </p:spPr>
      </p:pic>
      <p:pic>
        <p:nvPicPr>
          <p:cNvPr id="23555" name="Picture 3" descr="D:\SHPL\PRODUCTS\aghr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438400"/>
            <a:ext cx="4607775" cy="3876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1066800"/>
            <a:ext cx="3164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Fertile Crop with</a:t>
            </a:r>
          </a:p>
          <a:p>
            <a:r>
              <a:rPr lang="en-US" sz="2800" dirty="0"/>
              <a:t>Golden Harvest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EE7E6CEE-90B9-457E-B10F-521F45A72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27BC8C-515F-4AC6-BE61-79625FF1DB0E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6. AGRO CARE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xmlns="" id="{D2DA2E68-9495-4518-845D-F8AA37764A55}"/>
              </a:ext>
            </a:extLst>
          </p:cNvPr>
          <p:cNvSpPr/>
          <p:nvPr/>
        </p:nvSpPr>
        <p:spPr>
          <a:xfrm>
            <a:off x="4622038" y="1144758"/>
            <a:ext cx="2362200" cy="1371600"/>
          </a:xfrm>
          <a:prstGeom prst="star32">
            <a:avLst/>
          </a:prstGeom>
          <a:solidFill>
            <a:srgbClr val="3333CC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bg1"/>
                </a:solidFill>
              </a:rPr>
              <a:t>20</a:t>
            </a:r>
          </a:p>
          <a:p>
            <a:pPr algn="ctr"/>
            <a:r>
              <a:rPr lang="en-IN" b="1" dirty="0">
                <a:solidFill>
                  <a:schemeClr val="bg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299730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SHPL\SLIDER\2024\9 MAR 2024\SLIDERS\Slider Images\ANIMAL CARE\close-up-portrait-cute-cow-grazing-meadow-generated-by-artificial-intellig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</p:spPr>
      </p:pic>
      <p:pic>
        <p:nvPicPr>
          <p:cNvPr id="24581" name="Picture 5" descr="D:\SHPL\PRODUCTS\anim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819400"/>
            <a:ext cx="4336064" cy="3648075"/>
          </a:xfrm>
          <a:prstGeom prst="rect">
            <a:avLst/>
          </a:prstGeom>
          <a:noFill/>
        </p:spPr>
      </p:pic>
      <p:pic>
        <p:nvPicPr>
          <p:cNvPr id="24580" name="Picture 4" descr="C:\Users\Designer\Desktop\PPT RAW 2\6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4257675"/>
            <a:ext cx="4200525" cy="26003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24800" y="1305790"/>
            <a:ext cx="3276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Finest Solutions With</a:t>
            </a:r>
          </a:p>
          <a:p>
            <a:r>
              <a:rPr lang="en-US" sz="2800" dirty="0"/>
              <a:t>Human Touch</a:t>
            </a:r>
          </a:p>
        </p:txBody>
      </p:sp>
      <p:pic>
        <p:nvPicPr>
          <p:cNvPr id="7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98F204C2-1594-4D2E-9214-52F0697F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09537"/>
            <a:ext cx="12192000" cy="106680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94E76F-7B32-4922-950F-B5A2C8A3E76B}"/>
              </a:ext>
            </a:extLst>
          </p:cNvPr>
          <p:cNvSpPr/>
          <p:nvPr/>
        </p:nvSpPr>
        <p:spPr>
          <a:xfrm>
            <a:off x="0" y="-109538"/>
            <a:ext cx="10134600" cy="978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7. ANIMAL CARE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xmlns="" id="{D022CB8A-D440-4A64-A9AB-2A77D45A8E49}"/>
              </a:ext>
            </a:extLst>
          </p:cNvPr>
          <p:cNvSpPr/>
          <p:nvPr/>
        </p:nvSpPr>
        <p:spPr>
          <a:xfrm>
            <a:off x="9820275" y="1912144"/>
            <a:ext cx="2362200" cy="1371600"/>
          </a:xfrm>
          <a:prstGeom prst="star3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tx1"/>
                </a:solidFill>
              </a:rPr>
              <a:t>05</a:t>
            </a: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151295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signer\Desktop\PPT RAW 2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12192000" cy="624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8150" y="1137791"/>
            <a:ext cx="2983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Thoughtful lifestyle</a:t>
            </a:r>
          </a:p>
          <a:p>
            <a:r>
              <a:rPr lang="en-US" sz="2800" dirty="0"/>
              <a:t>for a new YOU</a:t>
            </a:r>
          </a:p>
        </p:txBody>
      </p:sp>
      <p:pic>
        <p:nvPicPr>
          <p:cNvPr id="6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9C29D346-45AB-4581-A866-D7E746BC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457D05-B897-4CFC-833D-BA67287E7A27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8. LIFESTYLE PRODUCTS </a:t>
            </a:r>
            <a:endParaRPr lang="en-IN" sz="4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SHPL\PRODUCTS\LIFESTYLE PRODUC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590800"/>
            <a:ext cx="4267200" cy="4267200"/>
          </a:xfrm>
          <a:prstGeom prst="rect">
            <a:avLst/>
          </a:prstGeom>
          <a:noFill/>
        </p:spPr>
      </p:pic>
      <p:sp>
        <p:nvSpPr>
          <p:cNvPr id="7" name="Star: 32 Points 6">
            <a:extLst>
              <a:ext uri="{FF2B5EF4-FFF2-40B4-BE49-F238E27FC236}">
                <a16:creationId xmlns:a16="http://schemas.microsoft.com/office/drawing/2014/main" xmlns="" id="{0B3D9EE0-5D1F-4AF9-AE7D-BED3B970DD5E}"/>
              </a:ext>
            </a:extLst>
          </p:cNvPr>
          <p:cNvSpPr/>
          <p:nvPr/>
        </p:nvSpPr>
        <p:spPr>
          <a:xfrm>
            <a:off x="3238500" y="1477089"/>
            <a:ext cx="2362200" cy="1371600"/>
          </a:xfrm>
          <a:prstGeom prst="star32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000" b="1" dirty="0">
                <a:solidFill>
                  <a:schemeClr val="bg1"/>
                </a:solidFill>
              </a:rPr>
              <a:t>09</a:t>
            </a:r>
          </a:p>
          <a:p>
            <a:pPr algn="ctr"/>
            <a:r>
              <a:rPr lang="en-IN" b="1" dirty="0">
                <a:solidFill>
                  <a:schemeClr val="bg1"/>
                </a:solidFill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3247151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148895-3BD6-4CF5-9A0D-3130B88DF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D9F05A-DD77-43E7-9297-F14C954B7107}"/>
              </a:ext>
            </a:extLst>
          </p:cNvPr>
          <p:cNvSpPr/>
          <p:nvPr/>
        </p:nvSpPr>
        <p:spPr>
          <a:xfrm>
            <a:off x="-36786" y="4267200"/>
            <a:ext cx="12192000" cy="1676400"/>
          </a:xfrm>
          <a:prstGeom prst="rect">
            <a:avLst/>
          </a:prstGeom>
          <a:solidFill>
            <a:srgbClr val="3333CC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</a:rPr>
              <a:t>SHPL FREEDOM PLAN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+mj-lt"/>
              </a:rPr>
              <a:t>CREATING MASSIVE WAVES PAN INDIA WITH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12 </a:t>
            </a:r>
            <a:r>
              <a:rPr lang="en-US" sz="2800" b="1" dirty="0">
                <a:solidFill>
                  <a:srgbClr val="FFFF00"/>
                </a:solidFill>
                <a:latin typeface="+mj-lt"/>
              </a:rPr>
              <a:t>EXCITING INCOME TYPES</a:t>
            </a:r>
            <a:endParaRPr lang="en-IN" sz="28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Picture 4" descr="D:\SHPL\LOGOS\SHPL LOGO.png">
            <a:extLst>
              <a:ext uri="{FF2B5EF4-FFF2-40B4-BE49-F238E27FC236}">
                <a16:creationId xmlns:a16="http://schemas.microsoft.com/office/drawing/2014/main" xmlns="" id="{68763D25-EFE8-468C-A991-D1A5354F6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1149096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209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esigner\Desktop\PPT RAW 2\66.png"/>
          <p:cNvPicPr>
            <a:picLocks noChangeAspect="1" noChangeArrowheads="1"/>
          </p:cNvPicPr>
          <p:nvPr/>
        </p:nvPicPr>
        <p:blipFill rotWithShape="1">
          <a:blip r:embed="rId2"/>
          <a:srcRect l="56250"/>
          <a:stretch/>
        </p:blipFill>
        <p:spPr bwMode="auto">
          <a:xfrm>
            <a:off x="7010400" y="257175"/>
            <a:ext cx="5181601" cy="6600825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649CB82-F021-4DA1-9DA1-0F77374505FA}"/>
              </a:ext>
            </a:extLst>
          </p:cNvPr>
          <p:cNvSpPr/>
          <p:nvPr/>
        </p:nvSpPr>
        <p:spPr>
          <a:xfrm>
            <a:off x="228600" y="1143000"/>
            <a:ext cx="6638926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200" b="1" dirty="0">
                <a:ea typeface="Roboto" panose="02000000000000000000" pitchFamily="2" charset="0"/>
              </a:rPr>
              <a:t>STEP 1 : </a:t>
            </a:r>
            <a:r>
              <a:rPr lang="en-IN" sz="2200" b="1" dirty="0">
                <a:solidFill>
                  <a:srgbClr val="FFFF00"/>
                </a:solidFill>
                <a:ea typeface="Roboto" panose="02000000000000000000" pitchFamily="2" charset="0"/>
              </a:rPr>
              <a:t>REGISTER ONLINE </a:t>
            </a:r>
            <a:r>
              <a:rPr lang="en-IN" sz="2200" b="1" dirty="0">
                <a:ea typeface="Roboto" panose="02000000000000000000" pitchFamily="2" charset="0"/>
              </a:rPr>
              <a:t>FOR ABSOLUTELY FREE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614FFA9-6E12-422C-BDD1-D5F4EEAB1B22}"/>
              </a:ext>
            </a:extLst>
          </p:cNvPr>
          <p:cNvSpPr/>
          <p:nvPr/>
        </p:nvSpPr>
        <p:spPr>
          <a:xfrm>
            <a:off x="228601" y="1752600"/>
            <a:ext cx="6791325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Register Online as a Preferred Customer (PC)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Registration is Absolutely Free; 1 PAN = 1 Registration Only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Furnish Personal Details, Delivery Address &amp; GST Number (Optional)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Get SHPL User ID and Password to access Online Back Office (OBO)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FEED46-598C-460B-BE86-98B002B6BC84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rgbClr val="FFFF00"/>
                </a:solidFill>
              </a:rPr>
              <a:t>HOW TO ASSOCIATE </a:t>
            </a:r>
            <a:r>
              <a:rPr lang="en-US" sz="4000" b="1" dirty="0">
                <a:solidFill>
                  <a:schemeClr val="bg1"/>
                </a:solidFill>
              </a:rPr>
              <a:t>WITH SHPL?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B217E3-1745-4E57-94E9-AA054C8EC970}"/>
              </a:ext>
            </a:extLst>
          </p:cNvPr>
          <p:cNvSpPr/>
          <p:nvPr/>
        </p:nvSpPr>
        <p:spPr>
          <a:xfrm>
            <a:off x="238125" y="2988779"/>
            <a:ext cx="6638925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200" b="1" dirty="0">
                <a:ea typeface="Roboto" panose="02000000000000000000" pitchFamily="2" charset="0"/>
              </a:rPr>
              <a:t>STEP 2 : ACTIVATE YOUR ID WITH </a:t>
            </a:r>
            <a:r>
              <a:rPr lang="en-IN" sz="2200" b="1" dirty="0">
                <a:solidFill>
                  <a:srgbClr val="FFFF00"/>
                </a:solidFill>
                <a:ea typeface="Roboto" panose="02000000000000000000" pitchFamily="2" charset="0"/>
              </a:rPr>
              <a:t>FIRST PURCHASE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487B875-9F00-4E09-9D2B-0759D8F83A54}"/>
              </a:ext>
            </a:extLst>
          </p:cNvPr>
          <p:cNvSpPr/>
          <p:nvPr/>
        </p:nvSpPr>
        <p:spPr>
          <a:xfrm>
            <a:off x="219075" y="3581400"/>
            <a:ext cx="6943725" cy="1371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Buy SHPL Products; It Activates Your Lifetime SHPL Distributorship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Buy Products of your Choice – No Fixed Packages or Fixed Amount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Buy SHPL Products under Various FBV Slabs for Amazing Benefits   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Complete Your KYC Compliance to Earn Sales Bonuses &amp; Commission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1457D02-B593-49F9-AFBB-E70E6C8FFE3B}"/>
              </a:ext>
            </a:extLst>
          </p:cNvPr>
          <p:cNvSpPr/>
          <p:nvPr/>
        </p:nvSpPr>
        <p:spPr>
          <a:xfrm>
            <a:off x="219075" y="4923390"/>
            <a:ext cx="6638925" cy="609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200" b="1" dirty="0">
                <a:ea typeface="Roboto" panose="02000000000000000000" pitchFamily="2" charset="0"/>
              </a:rPr>
              <a:t>STEP 3 : KEEP BUYING PRODUCTS WITH </a:t>
            </a:r>
            <a:r>
              <a:rPr lang="en-IN" sz="2200" b="1" dirty="0">
                <a:solidFill>
                  <a:srgbClr val="FFFF00"/>
                </a:solidFill>
                <a:ea typeface="Roboto" panose="02000000000000000000" pitchFamily="2" charset="0"/>
              </a:rPr>
              <a:t>RE-PURCHASE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D65318-2C87-4D2C-8411-74E72CF647B3}"/>
              </a:ext>
            </a:extLst>
          </p:cNvPr>
          <p:cNvSpPr/>
          <p:nvPr/>
        </p:nvSpPr>
        <p:spPr>
          <a:xfrm>
            <a:off x="200025" y="5516012"/>
            <a:ext cx="6800851" cy="1265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Change Your Shop - Change Your Brand; Bring Home SHPL Products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Keep Buying SHPL Products for Personal Use and for Retailing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Make Attractive Personal Savings and Earn Huge Retail Profits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>
                <a:solidFill>
                  <a:schemeClr val="tx1"/>
                </a:solidFill>
                <a:ea typeface="Roboto" panose="02000000000000000000" pitchFamily="2" charset="0"/>
              </a:rPr>
              <a:t>Join the Consumer Revolution by being an Informed Customer </a:t>
            </a:r>
          </a:p>
        </p:txBody>
      </p:sp>
    </p:spTree>
    <p:extLst>
      <p:ext uri="{BB962C8B-B14F-4D97-AF65-F5344CB8AC3E}">
        <p14:creationId xmlns:p14="http://schemas.microsoft.com/office/powerpoint/2010/main" val="86225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 animBg="1"/>
      <p:bldP spid="19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esigner\Desktop\PPT RAW 2\6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24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1CE352A-E239-41FF-9F3C-615309135CAC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LUCRATIVE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PAY-OUT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EF984C-8493-4E15-849A-BD8E4D282799}"/>
              </a:ext>
            </a:extLst>
          </p:cNvPr>
          <p:cNvSpPr/>
          <p:nvPr/>
        </p:nvSpPr>
        <p:spPr>
          <a:xfrm>
            <a:off x="5715001" y="1682041"/>
            <a:ext cx="5235740" cy="47187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Instant Retail Profit (IRP)		: 100%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on MRP </a:t>
            </a:r>
          </a:p>
          <a:p>
            <a:r>
              <a:rPr lang="en-US" sz="1700" dirty="0">
                <a:solidFill>
                  <a:schemeClr val="tx1"/>
                </a:solidFill>
                <a:latin typeface="+mj-lt"/>
              </a:rPr>
              <a:t>#     Consistency Offer Benefits (CNC)	: 01% of BV	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Team Matching Bonus (TMB)	: 40%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Team Building Bonus (TBB)		: 04% of BV</a:t>
            </a:r>
          </a:p>
          <a:p>
            <a:pPr marL="342900" indent="-342900">
              <a:buAutoNum type="arabicPeriod" startAt="2"/>
            </a:pPr>
            <a:endParaRPr lang="en-US" sz="17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Team Mentoring Bonus (TMEB) 	: 20%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Business Development Bonus (BDB)	: 03%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Child Education Bonus (CEB)	: 03%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Family Travel Bonus (FTB) 		: 03%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Luxury Car Bonus (LCB)		: 03%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Dream House Bonus (DHB)		: 03% of BV</a:t>
            </a:r>
          </a:p>
          <a:p>
            <a:pPr marL="342900" indent="-342900">
              <a:buAutoNum type="arabicPeriod" startAt="2"/>
            </a:pPr>
            <a:endParaRPr lang="en-US" sz="17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Royalty Club Bonus (RCB) 		: 03%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  <a:latin typeface="+mj-lt"/>
              </a:rPr>
              <a:t>Super Performance Bonus (SPB)	: 02% of BV</a:t>
            </a:r>
          </a:p>
          <a:p>
            <a:pPr marL="342900" indent="-342900">
              <a:buAutoNum type="arabicPeriod" startAt="2"/>
            </a:pPr>
            <a:r>
              <a:rPr lang="en-US" sz="1700" dirty="0">
                <a:solidFill>
                  <a:schemeClr val="tx1"/>
                </a:solidFill>
              </a:rPr>
              <a:t>Ranks, Rewards &amp; Recognition (RRR)	: 10% of BV</a:t>
            </a:r>
          </a:p>
          <a:p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4C0CC9-198E-45CA-9763-C6D8217A9243}"/>
              </a:ext>
            </a:extLst>
          </p:cNvPr>
          <p:cNvSpPr/>
          <p:nvPr/>
        </p:nvSpPr>
        <p:spPr>
          <a:xfrm>
            <a:off x="5715001" y="1295400"/>
            <a:ext cx="5801224" cy="386641"/>
          </a:xfrm>
          <a:prstGeom prst="rect">
            <a:avLst/>
          </a:prstGeom>
          <a:solidFill>
            <a:srgbClr val="3333CC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+mj-lt"/>
              </a:rPr>
              <a:t>12 EXCITING INCOMES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30A9E95-A62F-4647-970A-4F88AB292B62}"/>
              </a:ext>
            </a:extLst>
          </p:cNvPr>
          <p:cNvSpPr/>
          <p:nvPr/>
        </p:nvSpPr>
        <p:spPr>
          <a:xfrm flipH="1">
            <a:off x="10950741" y="1720141"/>
            <a:ext cx="565484" cy="468065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95%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PAY-OUT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0137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Designer\Desktop\businessman-celebrating-isolated-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781367"/>
            <a:ext cx="4800600" cy="6076633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E21865-7873-465F-8C02-5463BB88D955}"/>
              </a:ext>
            </a:extLst>
          </p:cNvPr>
          <p:cNvSpPr/>
          <p:nvPr/>
        </p:nvSpPr>
        <p:spPr>
          <a:xfrm>
            <a:off x="381000" y="1066800"/>
            <a:ext cx="7162800" cy="1769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+mj-lt"/>
              </a:rPr>
              <a:t>BUY FINEST QUALITY SHPL PRODUCTS AT MRP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+mj-lt"/>
              </a:rPr>
              <a:t>MAKE 50% PERSONAL SAVING </a:t>
            </a:r>
          </a:p>
          <a:p>
            <a:pPr algn="ctr"/>
            <a:r>
              <a:rPr lang="en-US" sz="5000" b="1" dirty="0">
                <a:solidFill>
                  <a:srgbClr val="FFFF00"/>
                </a:solidFill>
                <a:latin typeface="+mj-lt"/>
              </a:rPr>
              <a:t>EARN 100% RETAIL PROFIT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ED542D-14D3-CACB-DCC0-38D38A7D59A6}"/>
              </a:ext>
            </a:extLst>
          </p:cNvPr>
          <p:cNvSpPr/>
          <p:nvPr/>
        </p:nvSpPr>
        <p:spPr>
          <a:xfrm>
            <a:off x="381000" y="5680783"/>
            <a:ext cx="7162800" cy="10667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spc="10" dirty="0">
                <a:solidFill>
                  <a:schemeClr val="tx1"/>
                </a:solidFill>
                <a:latin typeface="+mj-lt"/>
              </a:rPr>
              <a:t>When you have Hundreds and Thousands of People in your Sales Network Buying SHPL Products through </a:t>
            </a:r>
            <a:r>
              <a:rPr lang="en-US" sz="1600" b="1" spc="10" dirty="0">
                <a:solidFill>
                  <a:srgbClr val="FF0000"/>
                </a:solidFill>
                <a:latin typeface="+mj-lt"/>
              </a:rPr>
              <a:t>First Purchase </a:t>
            </a:r>
            <a:r>
              <a:rPr lang="en-US" sz="1600" spc="10" dirty="0">
                <a:solidFill>
                  <a:schemeClr val="tx1"/>
                </a:solidFill>
                <a:latin typeface="+mj-lt"/>
              </a:rPr>
              <a:t>or </a:t>
            </a:r>
            <a:r>
              <a:rPr lang="en-US" sz="1600" b="1" spc="10" dirty="0">
                <a:solidFill>
                  <a:srgbClr val="FF0000"/>
                </a:solidFill>
                <a:latin typeface="+mj-lt"/>
              </a:rPr>
              <a:t>Re-Purchase</a:t>
            </a:r>
            <a:r>
              <a:rPr lang="en-US" sz="1600" spc="10" dirty="0">
                <a:solidFill>
                  <a:schemeClr val="tx1"/>
                </a:solidFill>
                <a:latin typeface="+mj-lt"/>
              </a:rPr>
              <a:t>, month after month, for their Personal Use or for Genuine Retailing, you accumulate Huge BV (Business Volume) Giving you Exciting Networking Income on a Weekly and Monthly basis. 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BC49F14-7470-46C7-AE43-127B310E6ED8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1. INSTANT RETAIL PROFIT (IRP)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E83819-D05E-451A-85E9-2B3FBDBD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54866"/>
            <a:ext cx="4403727" cy="2844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0A5963-1BA3-4178-9032-1E6A53897E93}"/>
              </a:ext>
            </a:extLst>
          </p:cNvPr>
          <p:cNvSpPr/>
          <p:nvPr/>
        </p:nvSpPr>
        <p:spPr>
          <a:xfrm>
            <a:off x="4556126" y="2971800"/>
            <a:ext cx="2987673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/>
              <a:t>ILLUSTRATION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07B53BD-FF5A-4093-AC83-A97504570BF1}"/>
              </a:ext>
            </a:extLst>
          </p:cNvPr>
          <p:cNvSpPr/>
          <p:nvPr/>
        </p:nvSpPr>
        <p:spPr>
          <a:xfrm>
            <a:off x="4556126" y="3541876"/>
            <a:ext cx="2987673" cy="381000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/>
              <a:t>BUY 1 S-PULSE @ MRP Rs.2500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D86EC1-A0F6-4714-B982-35DC38F1234C}"/>
              </a:ext>
            </a:extLst>
          </p:cNvPr>
          <p:cNvSpPr/>
          <p:nvPr/>
        </p:nvSpPr>
        <p:spPr>
          <a:xfrm>
            <a:off x="4556126" y="4111952"/>
            <a:ext cx="2987673" cy="381000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/>
              <a:t>GET 2 S-PULSE of MRP Rs.5000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51D408D-CDA2-4D5C-8045-E620C336C809}"/>
              </a:ext>
            </a:extLst>
          </p:cNvPr>
          <p:cNvSpPr/>
          <p:nvPr/>
        </p:nvSpPr>
        <p:spPr>
          <a:xfrm>
            <a:off x="4556125" y="4640950"/>
            <a:ext cx="2987673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/>
              <a:t>PERSONAL SAVING: 50%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4B378D7-1631-4A49-95A0-1AD1DBA56C5E}"/>
              </a:ext>
            </a:extLst>
          </p:cNvPr>
          <p:cNvSpPr/>
          <p:nvPr/>
        </p:nvSpPr>
        <p:spPr>
          <a:xfrm>
            <a:off x="4551209" y="5181600"/>
            <a:ext cx="2987673" cy="381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/>
              <a:t>RETAIL PROFIT: 100%</a:t>
            </a:r>
          </a:p>
        </p:txBody>
      </p:sp>
    </p:spTree>
    <p:extLst>
      <p:ext uri="{BB962C8B-B14F-4D97-AF65-F5344CB8AC3E}">
        <p14:creationId xmlns:p14="http://schemas.microsoft.com/office/powerpoint/2010/main" val="99039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5D0E3E-7FBB-4750-A0B4-5B8F07E6B575}"/>
              </a:ext>
            </a:extLst>
          </p:cNvPr>
          <p:cNvSpPr/>
          <p:nvPr/>
        </p:nvSpPr>
        <p:spPr>
          <a:xfrm>
            <a:off x="533400" y="2303667"/>
            <a:ext cx="11125200" cy="5919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latin typeface="+mj-lt"/>
                <a:ea typeface="Roboto" panose="02000000000000000000" pitchFamily="2" charset="0"/>
              </a:rPr>
              <a:t>OFFER VALID FOR 3, 6 AND 12 ROLLING MONTHS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E360E6-ECD7-4C29-9287-B6684DE40DE5}"/>
              </a:ext>
            </a:extLst>
          </p:cNvPr>
          <p:cNvSpPr/>
          <p:nvPr/>
        </p:nvSpPr>
        <p:spPr>
          <a:xfrm>
            <a:off x="533400" y="2971800"/>
            <a:ext cx="3276600" cy="533400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+mj-lt"/>
                <a:ea typeface="Roboto" panose="02000000000000000000" pitchFamily="2" charset="0"/>
              </a:rPr>
              <a:t>3-MONTH CHALLENGE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10F48B-5140-4C81-907B-4944AA8921E5}"/>
              </a:ext>
            </a:extLst>
          </p:cNvPr>
          <p:cNvSpPr/>
          <p:nvPr/>
        </p:nvSpPr>
        <p:spPr>
          <a:xfrm>
            <a:off x="4495800" y="2971800"/>
            <a:ext cx="3276600" cy="533400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+mj-lt"/>
                <a:ea typeface="Roboto" panose="02000000000000000000" pitchFamily="2" charset="0"/>
              </a:rPr>
              <a:t>6-MONTH CHALLENGE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A236D84-B8D6-470C-9440-A7B23E2435BB}"/>
              </a:ext>
            </a:extLst>
          </p:cNvPr>
          <p:cNvSpPr/>
          <p:nvPr/>
        </p:nvSpPr>
        <p:spPr>
          <a:xfrm>
            <a:off x="8382000" y="2971800"/>
            <a:ext cx="3276600" cy="533400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+mj-lt"/>
                <a:ea typeface="Roboto" panose="02000000000000000000" pitchFamily="2" charset="0"/>
              </a:rPr>
              <a:t>12-MONTH CHALLENGE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2E08C1-21C6-4498-876A-4AC50336B44A}"/>
              </a:ext>
            </a:extLst>
          </p:cNvPr>
          <p:cNvSpPr/>
          <p:nvPr/>
        </p:nvSpPr>
        <p:spPr>
          <a:xfrm>
            <a:off x="533400" y="3505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1,000 Self R</a:t>
            </a:r>
            <a:r>
              <a:rPr lang="en-US" sz="1300" b="1" spc="2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roducts before 14</a:t>
            </a:r>
            <a:r>
              <a:rPr lang="en-US" sz="1300" b="1" spc="15" baseline="2469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300" b="1" spc="2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300" b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300" b="1" spc="1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in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 </a:t>
            </a:r>
            <a:r>
              <a:rPr lang="en-US" sz="1300" b="1" spc="1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multiple invoices 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for 3 consecutive </a:t>
            </a: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1300" b="1" dirty="0">
              <a:solidFill>
                <a:schemeClr val="tx1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B1BC5A-BB49-48C3-A5BC-9E1B39A0EEBE}"/>
              </a:ext>
            </a:extLst>
          </p:cNvPr>
          <p:cNvSpPr/>
          <p:nvPr/>
        </p:nvSpPr>
        <p:spPr>
          <a:xfrm>
            <a:off x="4495800" y="3505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1,000 Self R</a:t>
            </a:r>
            <a:r>
              <a:rPr lang="en-US" sz="1300" b="1" spc="2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roducts before 14</a:t>
            </a:r>
            <a:r>
              <a:rPr lang="en-US" sz="1300" b="1" spc="15" baseline="2469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300" b="1" spc="2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300" b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300" b="1" spc="1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in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 </a:t>
            </a:r>
            <a:r>
              <a:rPr lang="en-US" sz="1300" b="1" spc="1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multiple invoices 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for 6 consecutive </a:t>
            </a: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1300" b="1" dirty="0">
              <a:solidFill>
                <a:schemeClr val="tx1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B16F52-D020-4915-B3DB-282C351E8578}"/>
              </a:ext>
            </a:extLst>
          </p:cNvPr>
          <p:cNvSpPr/>
          <p:nvPr/>
        </p:nvSpPr>
        <p:spPr>
          <a:xfrm>
            <a:off x="8382000" y="3505200"/>
            <a:ext cx="3276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Purchase 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1,000 Self R</a:t>
            </a:r>
            <a:r>
              <a:rPr lang="en-US" sz="1300" b="1" spc="2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BV worth of SHPL P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roducts before 14</a:t>
            </a:r>
            <a:r>
              <a:rPr lang="en-US" sz="1300" b="1" spc="15" baseline="2469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th </a:t>
            </a:r>
            <a:r>
              <a:rPr lang="en-US" sz="1300" b="1" spc="2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of </a:t>
            </a:r>
            <a:r>
              <a:rPr lang="en-US" sz="13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each </a:t>
            </a:r>
            <a:r>
              <a:rPr lang="en-US" sz="1300" b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month </a:t>
            </a:r>
            <a:r>
              <a:rPr lang="en-US" sz="1300" b="1" spc="1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in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300" b="1" spc="1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multiple invoices </a:t>
            </a:r>
            <a:r>
              <a:rPr lang="en-US" sz="13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for 12 </a:t>
            </a:r>
            <a:r>
              <a:rPr lang="en-US" sz="1200" b="1" spc="10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consecutive </a:t>
            </a:r>
            <a:r>
              <a:rPr lang="en-US" sz="12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months</a:t>
            </a:r>
            <a:endParaRPr lang="en-US" sz="1200" b="1" dirty="0">
              <a:solidFill>
                <a:schemeClr val="tx1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FCC7B72-E6CA-4A58-A5E3-9DD0FF62D527}"/>
              </a:ext>
            </a:extLst>
          </p:cNvPr>
          <p:cNvSpPr/>
          <p:nvPr/>
        </p:nvSpPr>
        <p:spPr>
          <a:xfrm>
            <a:off x="533400" y="4267200"/>
            <a:ext cx="3276600" cy="1143000"/>
          </a:xfrm>
          <a:prstGeom prst="rect">
            <a:avLst/>
          </a:prstGeom>
          <a:solidFill>
            <a:srgbClr val="666633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GET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MRP. 1500/-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8F8E91-C1E6-4C30-A829-B30BF6CD6834}"/>
              </a:ext>
            </a:extLst>
          </p:cNvPr>
          <p:cNvSpPr/>
          <p:nvPr/>
        </p:nvSpPr>
        <p:spPr>
          <a:xfrm>
            <a:off x="4483624" y="4267200"/>
            <a:ext cx="3276600" cy="1143000"/>
          </a:xfrm>
          <a:prstGeom prst="rect">
            <a:avLst/>
          </a:prstGeom>
          <a:solidFill>
            <a:srgbClr val="666633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GET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MRP. 5000/-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AE9DAA-7B0F-4A84-A847-C8F2801AA30C}"/>
              </a:ext>
            </a:extLst>
          </p:cNvPr>
          <p:cNvSpPr/>
          <p:nvPr/>
        </p:nvSpPr>
        <p:spPr>
          <a:xfrm>
            <a:off x="8369824" y="4267200"/>
            <a:ext cx="3276600" cy="1143000"/>
          </a:xfrm>
          <a:prstGeom prst="rect">
            <a:avLst/>
          </a:prstGeom>
          <a:solidFill>
            <a:srgbClr val="666633"/>
          </a:solidFill>
          <a:ln>
            <a:solidFill>
              <a:srgbClr val="66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GET SHPL PRODUCTS WORTH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MRP. 15000/-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000" b="1" spc="5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Condensed"/>
              </a:rPr>
              <a:t>ABSOLUTELY FREE</a:t>
            </a:r>
            <a:endParaRPr lang="en-US" sz="20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 Condensed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DDEF4B-2F33-45F7-BD70-1D53D0198D9A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CONSISTENCY (CNC) OFFER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7A9D1BD-2195-473F-A93C-9E28A12BC156}"/>
              </a:ext>
            </a:extLst>
          </p:cNvPr>
          <p:cNvSpPr/>
          <p:nvPr/>
        </p:nvSpPr>
        <p:spPr>
          <a:xfrm>
            <a:off x="228600" y="1104900"/>
            <a:ext cx="11658600" cy="113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Buy Minimum 1,000 Personal RBV worth of any SHPL Products of your choice in multiple invoices, in multiples of 1,000 RBV, between 1 – 14 of Every Month and stand a chance to win Exciting Prizes amongst 25 / 50 Lucky Winners through an Online Lucky Draw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3F11772-0E09-466C-891D-32EA9F31A5A6}"/>
              </a:ext>
            </a:extLst>
          </p:cNvPr>
          <p:cNvSpPr/>
          <p:nvPr/>
        </p:nvSpPr>
        <p:spPr>
          <a:xfrm>
            <a:off x="533400" y="5562599"/>
            <a:ext cx="11113024" cy="10708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just">
              <a:lnSpc>
                <a:spcPct val="100000"/>
              </a:lnSpc>
            </a:pP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Multiple invoices totaling above 1,000 Personal RBV must be dated before 14</a:t>
            </a:r>
            <a:r>
              <a:rPr lang="en-US" sz="1200" baseline="300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th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 of a specific calendar month for existing IBOs # For New IBOs, the Consistency Offer Purchase in the first month is valid up to the last day of the calendar month of the activation with 1,000 Personal FBV &amp; above; However, they will NOT be considered for the Online Lucky Draw in the month of Activation </a:t>
            </a:r>
            <a:r>
              <a:rPr lang="en-US" sz="1200" spc="-45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# Invoices with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Business Tools</a:t>
            </a:r>
            <a:r>
              <a:rPr lang="en-US" sz="1200" spc="-3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lang="en-US" sz="1200" spc="-5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will</a:t>
            </a:r>
            <a:r>
              <a:rPr lang="en-US" sz="1200" spc="2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 NOT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be</a:t>
            </a:r>
            <a:r>
              <a:rPr lang="en-US" sz="1200" spc="-15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considered # Invoices comprising of any other Promotional Offers including any kind of Combo Packs bill </a:t>
            </a:r>
            <a:r>
              <a:rPr lang="en-US" sz="1200" spc="-5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NOT be</a:t>
            </a:r>
            <a:r>
              <a:rPr lang="en-US" sz="1200" spc="-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lang="en-US" sz="1200" spc="-5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considered # The discretion to decide which products will be issued FREE under CNC offer lies with the Company Management # No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BV </a:t>
            </a:r>
            <a:r>
              <a:rPr lang="en-US" sz="1200" spc="-5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will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be </a:t>
            </a:r>
            <a:r>
              <a:rPr lang="en-US" sz="1200" spc="-5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awarded 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against Free</a:t>
            </a:r>
            <a:r>
              <a:rPr lang="en-US" sz="1200" spc="-11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 P</a:t>
            </a:r>
            <a:r>
              <a:rPr lang="en-US" sz="12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Arial"/>
              </a:rPr>
              <a:t>roducts # Regular Mandatory Self Purchase requirement of ‘Leadership Bonus’ from Crown Ambassador will be considered for Consistency Offer # Only Highest Achievement will be Awarded. </a:t>
            </a:r>
            <a:endParaRPr lang="en-IN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547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BC685D8A-C050-40C8-BFBA-E767A5CC0B51}"/>
              </a:ext>
            </a:extLst>
          </p:cNvPr>
          <p:cNvSpPr txBox="1"/>
          <p:nvPr/>
        </p:nvSpPr>
        <p:spPr>
          <a:xfrm>
            <a:off x="228600" y="990600"/>
            <a:ext cx="11734800" cy="1195840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pc="20" dirty="0">
                <a:latin typeface="+mj-lt"/>
                <a:ea typeface="Roboto" panose="02000000000000000000" pitchFamily="2" charset="0"/>
                <a:cs typeface="Trebuchet MS"/>
              </a:rPr>
              <a:t>Buy Any SHPL Products of your Choice for </a:t>
            </a:r>
            <a:r>
              <a:rPr lang="en-IN" b="1" spc="20" dirty="0">
                <a:latin typeface="+mj-lt"/>
                <a:ea typeface="Roboto" panose="02000000000000000000" pitchFamily="2" charset="0"/>
                <a:cs typeface="Trebuchet MS"/>
              </a:rPr>
              <a:t>Personal Use </a:t>
            </a:r>
            <a:r>
              <a:rPr lang="en-IN" spc="20" dirty="0">
                <a:latin typeface="+mj-lt"/>
                <a:ea typeface="Roboto" panose="02000000000000000000" pitchFamily="2" charset="0"/>
                <a:cs typeface="Trebuchet MS"/>
              </a:rPr>
              <a:t>or for </a:t>
            </a:r>
            <a:r>
              <a:rPr lang="en-IN" b="1" spc="20" dirty="0">
                <a:latin typeface="+mj-lt"/>
                <a:ea typeface="Roboto" panose="02000000000000000000" pitchFamily="2" charset="0"/>
                <a:cs typeface="Trebuchet MS"/>
              </a:rPr>
              <a:t>Retailing,</a:t>
            </a:r>
            <a:r>
              <a:rPr lang="en-IN" spc="20" dirty="0">
                <a:latin typeface="+mj-lt"/>
                <a:ea typeface="Roboto" panose="02000000000000000000" pitchFamily="2" charset="0"/>
                <a:cs typeface="Trebuchet MS"/>
              </a:rPr>
              <a:t> which Activates your ID, making you an SHPL IBO.  </a:t>
            </a:r>
            <a:r>
              <a:rPr lang="en-IN" sz="3000" spc="20" dirty="0">
                <a:latin typeface="+mj-lt"/>
                <a:ea typeface="Roboto" panose="02000000000000000000" pitchFamily="2" charset="0"/>
                <a:cs typeface="Trebuchet MS"/>
              </a:rPr>
              <a:t>Earn </a:t>
            </a:r>
            <a:r>
              <a:rPr lang="en-IN" sz="3000" b="1" spc="20" dirty="0">
                <a:solidFill>
                  <a:srgbClr val="009900"/>
                </a:solidFill>
                <a:latin typeface="+mj-lt"/>
                <a:ea typeface="Roboto" panose="02000000000000000000" pitchFamily="2" charset="0"/>
                <a:cs typeface="Trebuchet MS"/>
              </a:rPr>
              <a:t>10% Team Matching Bonus </a:t>
            </a:r>
            <a:r>
              <a:rPr lang="en-IN" sz="3000" spc="20" dirty="0">
                <a:latin typeface="+mj-lt"/>
                <a:ea typeface="Roboto" panose="02000000000000000000" pitchFamily="2" charset="0"/>
                <a:cs typeface="Trebuchet MS"/>
              </a:rPr>
              <a:t>per week with a weekly cap of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2800" spc="20" dirty="0">
                <a:latin typeface="+mj-lt"/>
                <a:ea typeface="Roboto" panose="02000000000000000000" pitchFamily="2" charset="0"/>
                <a:cs typeface="Trebuchet MS"/>
              </a:rPr>
              <a:t>up to </a:t>
            </a:r>
            <a:r>
              <a:rPr lang="en-IN" sz="2800" b="1" spc="20" dirty="0">
                <a:solidFill>
                  <a:srgbClr val="008000"/>
                </a:solidFill>
                <a:latin typeface="+mj-lt"/>
                <a:ea typeface="Roboto" panose="02000000000000000000" pitchFamily="2" charset="0"/>
                <a:cs typeface="Trebuchet MS"/>
              </a:rPr>
              <a:t>Rs.3 Lakhs </a:t>
            </a:r>
            <a:r>
              <a:rPr lang="en-IN" sz="2800" spc="20" dirty="0">
                <a:latin typeface="+mj-lt"/>
                <a:ea typeface="Roboto" panose="02000000000000000000" pitchFamily="2" charset="0"/>
                <a:cs typeface="Trebuchet MS"/>
              </a:rPr>
              <a:t>based on your One-time Personal First Purchase BV slab   </a:t>
            </a:r>
          </a:p>
        </p:txBody>
      </p:sp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ACC2B-9403-4C5E-A265-DA92938C6BBD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2. TEAM MATCHING BONUS (TMB)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174D05-B11D-4C66-8ECB-BB6BE8E58BA1}"/>
              </a:ext>
            </a:extLst>
          </p:cNvPr>
          <p:cNvSpPr/>
          <p:nvPr/>
        </p:nvSpPr>
        <p:spPr>
          <a:xfrm>
            <a:off x="237354" y="2743200"/>
            <a:ext cx="990600" cy="609600"/>
          </a:xfrm>
          <a:prstGeom prst="rect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SL.NO.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FD5B7FC-E5AB-405B-B87C-60D0F076BE71}"/>
              </a:ext>
            </a:extLst>
          </p:cNvPr>
          <p:cNvSpPr/>
          <p:nvPr/>
        </p:nvSpPr>
        <p:spPr>
          <a:xfrm>
            <a:off x="1227954" y="2743200"/>
            <a:ext cx="2658246" cy="304800"/>
          </a:xfrm>
          <a:prstGeom prst="rect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FIRST PURCHASE SLAB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B6E2AA-A627-4DD0-AB33-CF469E8E6E9C}"/>
              </a:ext>
            </a:extLst>
          </p:cNvPr>
          <p:cNvSpPr/>
          <p:nvPr/>
        </p:nvSpPr>
        <p:spPr>
          <a:xfrm>
            <a:off x="1227953" y="3048000"/>
            <a:ext cx="1364865" cy="304798"/>
          </a:xfrm>
          <a:prstGeom prst="rect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</a:rPr>
              <a:t>FROM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68F97F-9423-4337-B1A4-68A23B285F6B}"/>
              </a:ext>
            </a:extLst>
          </p:cNvPr>
          <p:cNvSpPr/>
          <p:nvPr/>
        </p:nvSpPr>
        <p:spPr>
          <a:xfrm>
            <a:off x="2579282" y="3048000"/>
            <a:ext cx="1299411" cy="304800"/>
          </a:xfrm>
          <a:prstGeom prst="rect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</a:rPr>
              <a:t>TO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852EB93-4B31-4135-8D45-757F85B2F45C}"/>
              </a:ext>
            </a:extLst>
          </p:cNvPr>
          <p:cNvSpPr/>
          <p:nvPr/>
        </p:nvSpPr>
        <p:spPr>
          <a:xfrm>
            <a:off x="228600" y="2209800"/>
            <a:ext cx="2819400" cy="381001"/>
          </a:xfrm>
          <a:prstGeom prst="round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BUY 1 GET 1 FREE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CC60A8B-143D-440B-84DE-051A49A293A1}"/>
              </a:ext>
            </a:extLst>
          </p:cNvPr>
          <p:cNvSpPr/>
          <p:nvPr/>
        </p:nvSpPr>
        <p:spPr>
          <a:xfrm>
            <a:off x="3200400" y="2209800"/>
            <a:ext cx="2819400" cy="381001"/>
          </a:xfrm>
          <a:prstGeom prst="round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2 DIRECT MANDATORY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896BBF0-3F0D-4882-ACE8-4BFB8A67FAC5}"/>
              </a:ext>
            </a:extLst>
          </p:cNvPr>
          <p:cNvSpPr/>
          <p:nvPr/>
        </p:nvSpPr>
        <p:spPr>
          <a:xfrm>
            <a:off x="6105525" y="2209800"/>
            <a:ext cx="2819400" cy="381001"/>
          </a:xfrm>
          <a:prstGeom prst="round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3000 : 3000 BV = 1 PAIR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399FC1D-0615-49ED-926B-293DCF201CE0}"/>
              </a:ext>
            </a:extLst>
          </p:cNvPr>
          <p:cNvSpPr/>
          <p:nvPr/>
        </p:nvSpPr>
        <p:spPr>
          <a:xfrm>
            <a:off x="9077325" y="2209800"/>
            <a:ext cx="2819400" cy="381001"/>
          </a:xfrm>
          <a:prstGeom prst="round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NO UPGRADE OPTION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A9C5DB3-B50C-4113-B700-AE9F786A98AC}"/>
              </a:ext>
            </a:extLst>
          </p:cNvPr>
          <p:cNvSpPr/>
          <p:nvPr/>
        </p:nvSpPr>
        <p:spPr>
          <a:xfrm>
            <a:off x="3878694" y="2743199"/>
            <a:ext cx="1714312" cy="609599"/>
          </a:xfrm>
          <a:prstGeom prst="rect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WEEKLY CAP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301F9D7-068F-4077-A74E-1DC2A9905631}"/>
              </a:ext>
            </a:extLst>
          </p:cNvPr>
          <p:cNvSpPr/>
          <p:nvPr/>
        </p:nvSpPr>
        <p:spPr>
          <a:xfrm>
            <a:off x="5593006" y="2743200"/>
            <a:ext cx="2865194" cy="609600"/>
          </a:xfrm>
          <a:prstGeom prst="rect">
            <a:avLst/>
          </a:prstGeom>
          <a:solidFill>
            <a:srgbClr val="0070C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MONTHLY EARNING POTENTIAL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9EC0E73-1C02-41CB-8E84-A729589351E0}"/>
              </a:ext>
            </a:extLst>
          </p:cNvPr>
          <p:cNvSpPr/>
          <p:nvPr/>
        </p:nvSpPr>
        <p:spPr>
          <a:xfrm>
            <a:off x="237354" y="3352800"/>
            <a:ext cx="9906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E3C6EF7-666D-4C97-9D9A-20635E94AACC}"/>
              </a:ext>
            </a:extLst>
          </p:cNvPr>
          <p:cNvSpPr/>
          <p:nvPr/>
        </p:nvSpPr>
        <p:spPr>
          <a:xfrm>
            <a:off x="1237479" y="3352800"/>
            <a:ext cx="1350646" cy="380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B38A92E-5D07-4742-A51F-AF8086144B39}"/>
              </a:ext>
            </a:extLst>
          </p:cNvPr>
          <p:cNvSpPr/>
          <p:nvPr/>
        </p:nvSpPr>
        <p:spPr>
          <a:xfrm>
            <a:off x="2592819" y="3352800"/>
            <a:ext cx="128587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2,999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D111339-F4DA-4340-BC4E-7B4211EC58D7}"/>
              </a:ext>
            </a:extLst>
          </p:cNvPr>
          <p:cNvSpPr/>
          <p:nvPr/>
        </p:nvSpPr>
        <p:spPr>
          <a:xfrm>
            <a:off x="3857166" y="3352800"/>
            <a:ext cx="172833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Rs.1,25,000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A622F89-D27D-4240-8BF5-1BE9E49B5830}"/>
              </a:ext>
            </a:extLst>
          </p:cNvPr>
          <p:cNvSpPr/>
          <p:nvPr/>
        </p:nvSpPr>
        <p:spPr>
          <a:xfrm>
            <a:off x="5583389" y="3352800"/>
            <a:ext cx="286519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Rs.05,00,000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351014A-125B-48D6-BF6E-83C2553C3547}"/>
              </a:ext>
            </a:extLst>
          </p:cNvPr>
          <p:cNvSpPr/>
          <p:nvPr/>
        </p:nvSpPr>
        <p:spPr>
          <a:xfrm>
            <a:off x="237354" y="3733800"/>
            <a:ext cx="9906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282899A-E468-4B6F-AF77-FD2B3BA5ADEB}"/>
              </a:ext>
            </a:extLst>
          </p:cNvPr>
          <p:cNvSpPr/>
          <p:nvPr/>
        </p:nvSpPr>
        <p:spPr>
          <a:xfrm>
            <a:off x="1237479" y="3733800"/>
            <a:ext cx="1350646" cy="380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3,000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8F1888D-015C-4BE3-B7E4-FEE56E599737}"/>
              </a:ext>
            </a:extLst>
          </p:cNvPr>
          <p:cNvSpPr/>
          <p:nvPr/>
        </p:nvSpPr>
        <p:spPr>
          <a:xfrm>
            <a:off x="2592819" y="3733800"/>
            <a:ext cx="128587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5,999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39C60C5-A359-4677-8032-1BDAA51075C9}"/>
              </a:ext>
            </a:extLst>
          </p:cNvPr>
          <p:cNvSpPr/>
          <p:nvPr/>
        </p:nvSpPr>
        <p:spPr>
          <a:xfrm>
            <a:off x="3857166" y="3733800"/>
            <a:ext cx="172833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Rs.1,50,000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873B371-7AB6-4C86-9935-452305651B37}"/>
              </a:ext>
            </a:extLst>
          </p:cNvPr>
          <p:cNvSpPr/>
          <p:nvPr/>
        </p:nvSpPr>
        <p:spPr>
          <a:xfrm>
            <a:off x="5583389" y="3733800"/>
            <a:ext cx="286519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Rs.06,00,000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9044DAC-95D3-4913-9164-F91347251D05}"/>
              </a:ext>
            </a:extLst>
          </p:cNvPr>
          <p:cNvSpPr/>
          <p:nvPr/>
        </p:nvSpPr>
        <p:spPr>
          <a:xfrm>
            <a:off x="237354" y="4114800"/>
            <a:ext cx="9906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41DC0B6-6D24-40C1-93D6-202D2D138560}"/>
              </a:ext>
            </a:extLst>
          </p:cNvPr>
          <p:cNvSpPr/>
          <p:nvPr/>
        </p:nvSpPr>
        <p:spPr>
          <a:xfrm>
            <a:off x="1237479" y="4114800"/>
            <a:ext cx="1350646" cy="380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6,000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79EBDCF-FD42-4AE5-BC32-78616A4251ED}"/>
              </a:ext>
            </a:extLst>
          </p:cNvPr>
          <p:cNvSpPr/>
          <p:nvPr/>
        </p:nvSpPr>
        <p:spPr>
          <a:xfrm>
            <a:off x="2592819" y="4114800"/>
            <a:ext cx="128587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8,999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538B19E-5812-4593-89AA-CFC843C706D6}"/>
              </a:ext>
            </a:extLst>
          </p:cNvPr>
          <p:cNvSpPr/>
          <p:nvPr/>
        </p:nvSpPr>
        <p:spPr>
          <a:xfrm>
            <a:off x="3857166" y="4114800"/>
            <a:ext cx="172833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Rs.2,00,000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2E138AF-2CC9-458B-BD78-D0532672A37B}"/>
              </a:ext>
            </a:extLst>
          </p:cNvPr>
          <p:cNvSpPr/>
          <p:nvPr/>
        </p:nvSpPr>
        <p:spPr>
          <a:xfrm>
            <a:off x="5583389" y="4114800"/>
            <a:ext cx="2865194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Rs.08,00,000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683FA79C-CF22-4227-B369-49B3E954B906}"/>
              </a:ext>
            </a:extLst>
          </p:cNvPr>
          <p:cNvSpPr/>
          <p:nvPr/>
        </p:nvSpPr>
        <p:spPr>
          <a:xfrm>
            <a:off x="237354" y="4495800"/>
            <a:ext cx="990600" cy="381000"/>
          </a:xfrm>
          <a:prstGeom prst="rect">
            <a:avLst/>
          </a:prstGeom>
          <a:solidFill>
            <a:srgbClr val="92D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0B2779F0-CBBB-402F-A9ED-DC2DA2624E53}"/>
              </a:ext>
            </a:extLst>
          </p:cNvPr>
          <p:cNvSpPr/>
          <p:nvPr/>
        </p:nvSpPr>
        <p:spPr>
          <a:xfrm>
            <a:off x="1237479" y="4495800"/>
            <a:ext cx="1350646" cy="380998"/>
          </a:xfrm>
          <a:prstGeom prst="rect">
            <a:avLst/>
          </a:prstGeom>
          <a:solidFill>
            <a:srgbClr val="92D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9,000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54CF04D-E3CA-4704-9DCB-EA86C0BA6B20}"/>
              </a:ext>
            </a:extLst>
          </p:cNvPr>
          <p:cNvSpPr/>
          <p:nvPr/>
        </p:nvSpPr>
        <p:spPr>
          <a:xfrm>
            <a:off x="2592819" y="4495800"/>
            <a:ext cx="1285874" cy="381000"/>
          </a:xfrm>
          <a:prstGeom prst="rect">
            <a:avLst/>
          </a:prstGeom>
          <a:solidFill>
            <a:srgbClr val="92D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&gt;&gt;&gt;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D92686D-A73C-45AD-A932-D6DC1F219775}"/>
              </a:ext>
            </a:extLst>
          </p:cNvPr>
          <p:cNvSpPr/>
          <p:nvPr/>
        </p:nvSpPr>
        <p:spPr>
          <a:xfrm>
            <a:off x="3857166" y="4495800"/>
            <a:ext cx="1728334" cy="381000"/>
          </a:xfrm>
          <a:prstGeom prst="rect">
            <a:avLst/>
          </a:prstGeom>
          <a:solidFill>
            <a:srgbClr val="92D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Rs.3,00,000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98D6812E-A4A2-41BF-8693-9F45F74F37A2}"/>
              </a:ext>
            </a:extLst>
          </p:cNvPr>
          <p:cNvSpPr/>
          <p:nvPr/>
        </p:nvSpPr>
        <p:spPr>
          <a:xfrm>
            <a:off x="5583389" y="4495800"/>
            <a:ext cx="2865194" cy="381000"/>
          </a:xfrm>
          <a:prstGeom prst="rect">
            <a:avLst/>
          </a:prstGeom>
          <a:solidFill>
            <a:srgbClr val="92D05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tx1"/>
                </a:solidFill>
              </a:rPr>
              <a:t>Rs.12,00,000</a:t>
            </a:r>
          </a:p>
        </p:txBody>
      </p:sp>
      <p:pic>
        <p:nvPicPr>
          <p:cNvPr id="66" name="Picture 3" descr="C:\Users\Designer\Desktop\PPT RAW 2\69.png">
            <a:extLst>
              <a:ext uri="{FF2B5EF4-FFF2-40B4-BE49-F238E27FC236}">
                <a16:creationId xmlns:a16="http://schemas.microsoft.com/office/drawing/2014/main" xmlns="" id="{29DE9D37-53DF-4ACF-BB5B-9F8847AA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2334" y="3048000"/>
            <a:ext cx="2728666" cy="2994306"/>
          </a:xfrm>
          <a:prstGeom prst="rect">
            <a:avLst/>
          </a:prstGeom>
          <a:noFill/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CF86EC0-C689-458C-86E2-9861666C2394}"/>
              </a:ext>
            </a:extLst>
          </p:cNvPr>
          <p:cNvSpPr/>
          <p:nvPr/>
        </p:nvSpPr>
        <p:spPr>
          <a:xfrm>
            <a:off x="9198549" y="2743200"/>
            <a:ext cx="2486317" cy="381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tx1"/>
                </a:solidFill>
              </a:rPr>
              <a:t>YOUR PERSONAL BV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27D4536-20E2-4559-985D-FB85D4414518}"/>
              </a:ext>
            </a:extLst>
          </p:cNvPr>
          <p:cNvSpPr/>
          <p:nvPr/>
        </p:nvSpPr>
        <p:spPr>
          <a:xfrm>
            <a:off x="9386741" y="4495800"/>
            <a:ext cx="2109934" cy="381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>
                <a:solidFill>
                  <a:schemeClr val="tx1"/>
                </a:solidFill>
              </a:rPr>
              <a:t>3000 BV : 3000 BV = 1 PAIR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532DAAF6-EAEF-46D6-8A34-F38DD7C765AD}"/>
              </a:ext>
            </a:extLst>
          </p:cNvPr>
          <p:cNvSpPr/>
          <p:nvPr/>
        </p:nvSpPr>
        <p:spPr>
          <a:xfrm>
            <a:off x="237353" y="5029201"/>
            <a:ext cx="8202475" cy="1676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300" b="1" dirty="0">
                <a:solidFill>
                  <a:schemeClr val="tx1"/>
                </a:solidFill>
              </a:rPr>
              <a:t>TERMS &amp; CONDITIONS: </a:t>
            </a:r>
            <a:r>
              <a:rPr lang="en-US" sz="1300" dirty="0">
                <a:solidFill>
                  <a:schemeClr val="tx1"/>
                </a:solidFill>
              </a:rPr>
              <a:t>By default, existing IBOs are eligible for 10% TMB slab with Rs.1.25 Lakhs weekly cap # The First Billing of every new PC will be considered as First Purchase (FBV) # All subsequent orders will be counted as Re-Purchase (RBV) # No Upgrade option in FBV is available # Effective 1 Aug 2024, two Direct Referrals, irrespective of their Personal FBV are mandatory to Qualify for TMB # The placement of Direct Referrals is immaterial; they can be in any level or in the same Leg # Weekly sales closing will be on every 7</a:t>
            </a:r>
            <a:r>
              <a:rPr lang="en-US" sz="1300" baseline="30000" dirty="0">
                <a:solidFill>
                  <a:schemeClr val="tx1"/>
                </a:solidFill>
              </a:rPr>
              <a:t>th</a:t>
            </a:r>
            <a:r>
              <a:rPr lang="en-US" sz="1300" dirty="0">
                <a:solidFill>
                  <a:schemeClr val="tx1"/>
                </a:solidFill>
              </a:rPr>
              <a:t>, 14</a:t>
            </a:r>
            <a:r>
              <a:rPr lang="en-US" sz="1300" baseline="30000" dirty="0">
                <a:solidFill>
                  <a:schemeClr val="tx1"/>
                </a:solidFill>
              </a:rPr>
              <a:t>th</a:t>
            </a:r>
            <a:r>
              <a:rPr lang="en-US" sz="1300" dirty="0">
                <a:solidFill>
                  <a:schemeClr val="tx1"/>
                </a:solidFill>
              </a:rPr>
              <a:t>, 21</a:t>
            </a:r>
            <a:r>
              <a:rPr lang="en-US" sz="1300" baseline="30000" dirty="0">
                <a:solidFill>
                  <a:schemeClr val="tx1"/>
                </a:solidFill>
              </a:rPr>
              <a:t>st</a:t>
            </a:r>
            <a:r>
              <a:rPr lang="en-US" sz="1300" dirty="0">
                <a:solidFill>
                  <a:schemeClr val="tx1"/>
                </a:solidFill>
              </a:rPr>
              <a:t> &amp; last day of the month # No minimum Payout or Wallet Concept # PAN Linked to Aadhar KYC is mandatory # 2% TDS applicable # Unmatched BVs will be carried forward in both legs, up to 3,000 BV in any one leg &amp; Beyond 3,000 in the other leg # TMB will be paid on 40% Max. Payout Policy # Trimming is applicable, if need be. # Self Re-purchase will be considered in the weaker leg. 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E11A7653-CD5D-4314-AD5A-0339207F77D3}"/>
              </a:ext>
            </a:extLst>
          </p:cNvPr>
          <p:cNvSpPr/>
          <p:nvPr/>
        </p:nvSpPr>
        <p:spPr>
          <a:xfrm>
            <a:off x="8534400" y="6126301"/>
            <a:ext cx="3505200" cy="381001"/>
          </a:xfrm>
          <a:prstGeom prst="round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solidFill>
                  <a:schemeClr val="bg1"/>
                </a:solidFill>
              </a:rPr>
              <a:t>CLOSING: 7, 14, 21 &amp; LAST DAY OF MONTH</a:t>
            </a:r>
          </a:p>
        </p:txBody>
      </p:sp>
    </p:spTree>
    <p:extLst>
      <p:ext uri="{BB962C8B-B14F-4D97-AF65-F5344CB8AC3E}">
        <p14:creationId xmlns:p14="http://schemas.microsoft.com/office/powerpoint/2010/main" val="362082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2" grpId="0" animBg="1"/>
      <p:bldP spid="14" grpId="0" animBg="1"/>
      <p:bldP spid="15" grpId="0" animBg="1"/>
      <p:bldP spid="3" grpId="0" animBg="1"/>
      <p:bldP spid="17" grpId="0" animBg="1"/>
      <p:bldP spid="18" grpId="0" animBg="1"/>
      <p:bldP spid="19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7" grpId="0" animBg="1"/>
      <p:bldP spid="67" grpId="0"/>
      <p:bldP spid="68" grpId="0"/>
      <p:bldP spid="69" grpId="0" animBg="1"/>
      <p:bldP spid="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esigner\Desktop\PPT RAW 2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8" name="object 11">
            <a:extLst>
              <a:ext uri="{FF2B5EF4-FFF2-40B4-BE49-F238E27FC236}">
                <a16:creationId xmlns:a16="http://schemas.microsoft.com/office/drawing/2014/main" xmlns="" id="{7EFBB150-8F36-4107-95DB-7128B9B4A610}"/>
              </a:ext>
            </a:extLst>
          </p:cNvPr>
          <p:cNvSpPr txBox="1"/>
          <p:nvPr/>
        </p:nvSpPr>
        <p:spPr>
          <a:xfrm>
            <a:off x="4495800" y="5106455"/>
            <a:ext cx="5334000" cy="13933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4000" b="1" spc="20" dirty="0">
                <a:solidFill>
                  <a:srgbClr val="FF0000"/>
                </a:solidFill>
                <a:latin typeface="+mj-lt"/>
                <a:ea typeface="Roboto" panose="02000000000000000000" pitchFamily="2" charset="0"/>
                <a:cs typeface="Trebuchet MS"/>
              </a:rPr>
              <a:t>EARN 10% 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2400" spc="20" dirty="0">
                <a:latin typeface="+mj-lt"/>
                <a:ea typeface="Roboto" panose="02000000000000000000" pitchFamily="2" charset="0"/>
                <a:cs typeface="Trebuchet MS"/>
              </a:rPr>
              <a:t>OF THE </a:t>
            </a:r>
            <a:r>
              <a:rPr lang="en-IN" sz="2400" b="1" spc="20" dirty="0">
                <a:latin typeface="+mj-lt"/>
                <a:ea typeface="Roboto" panose="02000000000000000000" pitchFamily="2" charset="0"/>
                <a:cs typeface="Trebuchet MS"/>
              </a:rPr>
              <a:t>TEAM MATCHING BONUS (TMB)</a:t>
            </a:r>
          </a:p>
          <a:p>
            <a:pPr marL="12700" marR="5080" algn="ctr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IN" sz="2400" spc="20" dirty="0">
                <a:latin typeface="+mj-lt"/>
                <a:ea typeface="Roboto" panose="02000000000000000000" pitchFamily="2" charset="0"/>
                <a:cs typeface="Trebuchet MS"/>
              </a:rPr>
              <a:t>OF</a:t>
            </a:r>
            <a:r>
              <a:rPr lang="en-IN" sz="2400" b="1" spc="20" dirty="0">
                <a:latin typeface="+mj-lt"/>
                <a:ea typeface="Roboto" panose="02000000000000000000" pitchFamily="2" charset="0"/>
                <a:cs typeface="Trebuchet MS"/>
              </a:rPr>
              <a:t> ALL YOUR DIRECT REFERRALS IN L1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200400" y="1038861"/>
            <a:ext cx="5715000" cy="3152139"/>
            <a:chOff x="800101" y="1038861"/>
            <a:chExt cx="5715000" cy="3152139"/>
          </a:xfrm>
        </p:grpSpPr>
        <p:grpSp>
          <p:nvGrpSpPr>
            <p:cNvPr id="9" name="object 10">
              <a:extLst>
                <a:ext uri="{FF2B5EF4-FFF2-40B4-BE49-F238E27FC236}">
                  <a16:creationId xmlns:a16="http://schemas.microsoft.com/office/drawing/2014/main" xmlns="" id="{2D752970-3D7C-4386-A3AC-DDD53D7C9B26}"/>
                </a:ext>
              </a:extLst>
            </p:cNvPr>
            <p:cNvGrpSpPr/>
            <p:nvPr/>
          </p:nvGrpSpPr>
          <p:grpSpPr>
            <a:xfrm>
              <a:off x="800101" y="1038861"/>
              <a:ext cx="5334000" cy="2705100"/>
              <a:chOff x="6234684" y="1670304"/>
              <a:chExt cx="5334000" cy="2705100"/>
            </a:xfrm>
          </p:grpSpPr>
          <p:sp>
            <p:nvSpPr>
              <p:cNvPr id="10" name="object 11">
                <a:extLst>
                  <a:ext uri="{FF2B5EF4-FFF2-40B4-BE49-F238E27FC236}">
                    <a16:creationId xmlns:a16="http://schemas.microsoft.com/office/drawing/2014/main" xmlns="" id="{DD3AEF81-1E99-436C-B662-A325E2DED4DF}"/>
                  </a:ext>
                </a:extLst>
              </p:cNvPr>
              <p:cNvSpPr/>
              <p:nvPr/>
            </p:nvSpPr>
            <p:spPr>
              <a:xfrm>
                <a:off x="6578346" y="2759202"/>
                <a:ext cx="4647565" cy="965200"/>
              </a:xfrm>
              <a:custGeom>
                <a:avLst/>
                <a:gdLst/>
                <a:ahLst/>
                <a:cxnLst/>
                <a:rect l="l" t="t" r="r" b="b"/>
                <a:pathLst>
                  <a:path w="4647565" h="965200">
                    <a:moveTo>
                      <a:pt x="4647183" y="928878"/>
                    </a:moveTo>
                    <a:lnTo>
                      <a:pt x="2714244" y="0"/>
                    </a:lnTo>
                  </a:path>
                  <a:path w="4647565" h="965200">
                    <a:moveTo>
                      <a:pt x="3504183" y="943991"/>
                    </a:moveTo>
                    <a:lnTo>
                      <a:pt x="2714244" y="0"/>
                    </a:lnTo>
                  </a:path>
                  <a:path w="4647565" h="965200">
                    <a:moveTo>
                      <a:pt x="1219200" y="952754"/>
                    </a:moveTo>
                    <a:lnTo>
                      <a:pt x="2009012" y="0"/>
                    </a:lnTo>
                  </a:path>
                  <a:path w="4647565" h="965200">
                    <a:moveTo>
                      <a:pt x="0" y="964692"/>
                    </a:moveTo>
                    <a:lnTo>
                      <a:pt x="2009012" y="0"/>
                    </a:lnTo>
                  </a:path>
                </a:pathLst>
              </a:custGeom>
              <a:ln w="28956">
                <a:solidFill>
                  <a:srgbClr val="208982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  <p:sp>
            <p:nvSpPr>
              <p:cNvPr id="11" name="object 12">
                <a:extLst>
                  <a:ext uri="{FF2B5EF4-FFF2-40B4-BE49-F238E27FC236}">
                    <a16:creationId xmlns:a16="http://schemas.microsoft.com/office/drawing/2014/main" xmlns="" id="{D28050DB-4C1A-4D88-977B-4FA7D12BFF5E}"/>
                  </a:ext>
                </a:extLst>
              </p:cNvPr>
              <p:cNvSpPr/>
              <p:nvPr/>
            </p:nvSpPr>
            <p:spPr>
              <a:xfrm>
                <a:off x="6234684" y="1670303"/>
                <a:ext cx="5334000" cy="2705100"/>
              </a:xfrm>
              <a:custGeom>
                <a:avLst/>
                <a:gdLst/>
                <a:ahLst/>
                <a:cxnLst/>
                <a:rect l="l" t="t" r="r" b="b"/>
                <a:pathLst>
                  <a:path w="5334000" h="2705100">
                    <a:moveTo>
                      <a:pt x="685800" y="2302002"/>
                    </a:moveTo>
                    <a:lnTo>
                      <a:pt x="342887" y="2052828"/>
                    </a:lnTo>
                    <a:lnTo>
                      <a:pt x="0" y="2302002"/>
                    </a:lnTo>
                    <a:lnTo>
                      <a:pt x="130937" y="2705100"/>
                    </a:lnTo>
                    <a:lnTo>
                      <a:pt x="554863" y="2705100"/>
                    </a:lnTo>
                    <a:lnTo>
                      <a:pt x="685800" y="2302002"/>
                    </a:lnTo>
                    <a:close/>
                  </a:path>
                  <a:path w="5334000" h="2705100">
                    <a:moveTo>
                      <a:pt x="1905000" y="2289810"/>
                    </a:moveTo>
                    <a:lnTo>
                      <a:pt x="1562100" y="2040636"/>
                    </a:lnTo>
                    <a:lnTo>
                      <a:pt x="1219200" y="2289810"/>
                    </a:lnTo>
                    <a:lnTo>
                      <a:pt x="1350137" y="2692908"/>
                    </a:lnTo>
                    <a:lnTo>
                      <a:pt x="1774063" y="2692908"/>
                    </a:lnTo>
                    <a:lnTo>
                      <a:pt x="1905000" y="2289810"/>
                    </a:lnTo>
                    <a:close/>
                  </a:path>
                  <a:path w="5334000" h="2705100">
                    <a:moveTo>
                      <a:pt x="3048000" y="2289810"/>
                    </a:moveTo>
                    <a:lnTo>
                      <a:pt x="2705100" y="2040636"/>
                    </a:lnTo>
                    <a:lnTo>
                      <a:pt x="2362200" y="2289810"/>
                    </a:lnTo>
                    <a:lnTo>
                      <a:pt x="2493137" y="2692908"/>
                    </a:lnTo>
                    <a:lnTo>
                      <a:pt x="2917063" y="2692908"/>
                    </a:lnTo>
                    <a:lnTo>
                      <a:pt x="3048000" y="2289810"/>
                    </a:lnTo>
                    <a:close/>
                  </a:path>
                  <a:path w="5334000" h="2705100">
                    <a:moveTo>
                      <a:pt x="3276600" y="415671"/>
                    </a:moveTo>
                    <a:lnTo>
                      <a:pt x="2705100" y="0"/>
                    </a:lnTo>
                    <a:lnTo>
                      <a:pt x="2133600" y="415671"/>
                    </a:lnTo>
                    <a:lnTo>
                      <a:pt x="2351913" y="1088136"/>
                    </a:lnTo>
                    <a:lnTo>
                      <a:pt x="3058287" y="1088136"/>
                    </a:lnTo>
                    <a:lnTo>
                      <a:pt x="3276600" y="415671"/>
                    </a:lnTo>
                    <a:close/>
                  </a:path>
                  <a:path w="5334000" h="2705100">
                    <a:moveTo>
                      <a:pt x="4191000" y="2281174"/>
                    </a:moveTo>
                    <a:lnTo>
                      <a:pt x="3848100" y="2031492"/>
                    </a:lnTo>
                    <a:lnTo>
                      <a:pt x="3505200" y="2281174"/>
                    </a:lnTo>
                    <a:lnTo>
                      <a:pt x="3636137" y="2685288"/>
                    </a:lnTo>
                    <a:lnTo>
                      <a:pt x="4060063" y="2685288"/>
                    </a:lnTo>
                    <a:lnTo>
                      <a:pt x="4191000" y="2281174"/>
                    </a:lnTo>
                    <a:close/>
                  </a:path>
                  <a:path w="5334000" h="2705100">
                    <a:moveTo>
                      <a:pt x="5334000" y="2265934"/>
                    </a:moveTo>
                    <a:lnTo>
                      <a:pt x="4991100" y="2016252"/>
                    </a:lnTo>
                    <a:lnTo>
                      <a:pt x="4648200" y="2265934"/>
                    </a:lnTo>
                    <a:lnTo>
                      <a:pt x="4779137" y="2670048"/>
                    </a:lnTo>
                    <a:lnTo>
                      <a:pt x="5203063" y="2670048"/>
                    </a:lnTo>
                    <a:lnTo>
                      <a:pt x="5334000" y="2265934"/>
                    </a:lnTo>
                    <a:close/>
                  </a:path>
                </a:pathLst>
              </a:custGeom>
              <a:solidFill>
                <a:srgbClr val="C5F9B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+mj-lt"/>
                </a:endParaRPr>
              </a:p>
            </p:txBody>
          </p:sp>
        </p:grpSp>
        <p:sp>
          <p:nvSpPr>
            <p:cNvPr id="12" name="object 13">
              <a:extLst>
                <a:ext uri="{FF2B5EF4-FFF2-40B4-BE49-F238E27FC236}">
                  <a16:creationId xmlns:a16="http://schemas.microsoft.com/office/drawing/2014/main" xmlns="" id="{FB776913-6424-4675-A763-DB48500DD3B6}"/>
                </a:ext>
              </a:extLst>
            </p:cNvPr>
            <p:cNvSpPr txBox="1"/>
            <p:nvPr/>
          </p:nvSpPr>
          <p:spPr>
            <a:xfrm>
              <a:off x="3279775" y="1197484"/>
              <a:ext cx="472440" cy="8483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5400" spc="15" dirty="0">
                  <a:solidFill>
                    <a:srgbClr val="212A35"/>
                  </a:solidFill>
                  <a:latin typeface="+mj-lt"/>
                  <a:cs typeface="Trebuchet MS"/>
                </a:rPr>
                <a:t>U</a:t>
              </a:r>
              <a:endParaRPr sz="5400">
                <a:latin typeface="+mj-lt"/>
                <a:cs typeface="Trebuchet MS"/>
              </a:endParaRPr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xmlns="" id="{2050031C-B61E-4481-810F-150FF2F9FCF1}"/>
                </a:ext>
              </a:extLst>
            </p:cNvPr>
            <p:cNvSpPr txBox="1"/>
            <p:nvPr/>
          </p:nvSpPr>
          <p:spPr>
            <a:xfrm>
              <a:off x="2272031" y="3270708"/>
              <a:ext cx="17018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14" dirty="0">
                  <a:solidFill>
                    <a:srgbClr val="212A35"/>
                  </a:solidFill>
                  <a:latin typeface="+mj-lt"/>
                  <a:cs typeface="Trebuchet MS"/>
                </a:rPr>
                <a:t>B</a:t>
              </a:r>
              <a:endParaRPr sz="1800">
                <a:latin typeface="+mj-lt"/>
                <a:cs typeface="Trebuchet MS"/>
              </a:endParaRPr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xmlns="" id="{FBFE8AAD-E202-4C7A-95AC-2E6046EEEABD}"/>
                </a:ext>
              </a:extLst>
            </p:cNvPr>
            <p:cNvSpPr txBox="1"/>
            <p:nvPr/>
          </p:nvSpPr>
          <p:spPr>
            <a:xfrm>
              <a:off x="1052831" y="3270708"/>
              <a:ext cx="177800" cy="300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135" dirty="0">
                  <a:solidFill>
                    <a:srgbClr val="212A35"/>
                  </a:solidFill>
                  <a:latin typeface="+mj-lt"/>
                  <a:cs typeface="Trebuchet MS"/>
                </a:rPr>
                <a:t>A</a:t>
              </a:r>
              <a:endParaRPr sz="1800">
                <a:latin typeface="+mj-lt"/>
                <a:cs typeface="Trebuchet MS"/>
              </a:endParaRPr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xmlns="" id="{8A500125-7879-4315-9517-EB6F4F89792F}"/>
                </a:ext>
              </a:extLst>
            </p:cNvPr>
            <p:cNvSpPr txBox="1"/>
            <p:nvPr/>
          </p:nvSpPr>
          <p:spPr>
            <a:xfrm>
              <a:off x="3415031" y="3271902"/>
              <a:ext cx="17526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95" dirty="0">
                  <a:solidFill>
                    <a:srgbClr val="212A35"/>
                  </a:solidFill>
                  <a:latin typeface="+mj-lt"/>
                  <a:cs typeface="Trebuchet MS"/>
                </a:rPr>
                <a:t>C</a:t>
              </a:r>
              <a:endParaRPr sz="1800">
                <a:latin typeface="+mj-lt"/>
                <a:cs typeface="Trebuchet MS"/>
              </a:endParaRPr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xmlns="" id="{361E9247-2AFE-42A4-BE5C-4F6F642F8376}"/>
                </a:ext>
              </a:extLst>
            </p:cNvPr>
            <p:cNvSpPr txBox="1"/>
            <p:nvPr/>
          </p:nvSpPr>
          <p:spPr>
            <a:xfrm>
              <a:off x="4558411" y="3282951"/>
              <a:ext cx="17526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70" dirty="0">
                  <a:solidFill>
                    <a:srgbClr val="212A35"/>
                  </a:solidFill>
                  <a:latin typeface="+mj-lt"/>
                  <a:cs typeface="Trebuchet MS"/>
                </a:rPr>
                <a:t>D</a:t>
              </a:r>
              <a:endParaRPr sz="1800">
                <a:latin typeface="+mj-lt"/>
                <a:cs typeface="Trebuchet MS"/>
              </a:endParaRPr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xmlns="" id="{92791B64-98A7-48CC-B3CC-2EC8ACF978E0}"/>
                </a:ext>
              </a:extLst>
            </p:cNvPr>
            <p:cNvSpPr/>
            <p:nvPr/>
          </p:nvSpPr>
          <p:spPr>
            <a:xfrm>
              <a:off x="3505962" y="2121662"/>
              <a:ext cx="0" cy="958850"/>
            </a:xfrm>
            <a:custGeom>
              <a:avLst/>
              <a:gdLst/>
              <a:ahLst/>
              <a:cxnLst/>
              <a:rect l="l" t="t" r="r" b="b"/>
              <a:pathLst>
                <a:path h="958850">
                  <a:moveTo>
                    <a:pt x="0" y="663702"/>
                  </a:moveTo>
                  <a:lnTo>
                    <a:pt x="0" y="958596"/>
                  </a:lnTo>
                </a:path>
                <a:path h="958850">
                  <a:moveTo>
                    <a:pt x="0" y="0"/>
                  </a:moveTo>
                  <a:lnTo>
                    <a:pt x="0" y="442722"/>
                  </a:lnTo>
                </a:path>
              </a:pathLst>
            </a:custGeom>
            <a:ln w="28955">
              <a:solidFill>
                <a:srgbClr val="20898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xmlns="" id="{50F17635-FFD7-4C93-B742-9D22538FD5F6}"/>
                </a:ext>
              </a:extLst>
            </p:cNvPr>
            <p:cNvSpPr txBox="1"/>
            <p:nvPr/>
          </p:nvSpPr>
          <p:spPr>
            <a:xfrm>
              <a:off x="5714747" y="3282951"/>
              <a:ext cx="15494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spc="50" dirty="0">
                  <a:solidFill>
                    <a:srgbClr val="212A35"/>
                  </a:solidFill>
                  <a:latin typeface="+mj-lt"/>
                  <a:cs typeface="Trebuchet MS"/>
                </a:rPr>
                <a:t>E</a:t>
              </a:r>
              <a:endParaRPr sz="1800" dirty="0">
                <a:latin typeface="+mj-lt"/>
                <a:cs typeface="Trebuchet MS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xmlns="" id="{26B701C9-0EDE-45AE-993E-B0ED631DB9F1}"/>
                </a:ext>
              </a:extLst>
            </p:cNvPr>
            <p:cNvSpPr txBox="1"/>
            <p:nvPr/>
          </p:nvSpPr>
          <p:spPr>
            <a:xfrm>
              <a:off x="1618488" y="2575052"/>
              <a:ext cx="553720" cy="230832"/>
            </a:xfrm>
            <a:prstGeom prst="rect">
              <a:avLst/>
            </a:prstGeom>
            <a:solidFill>
              <a:srgbClr val="C5F9B8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0960">
                <a:lnSpc>
                  <a:spcPts val="1750"/>
                </a:lnSpc>
              </a:pPr>
              <a:r>
                <a:rPr sz="1800" spc="-10" dirty="0">
                  <a:solidFill>
                    <a:srgbClr val="212A35"/>
                  </a:solidFill>
                  <a:latin typeface="+mj-lt"/>
                  <a:cs typeface="Arial"/>
                </a:rPr>
                <a:t>10%</a:t>
              </a:r>
              <a:endParaRPr sz="1800">
                <a:latin typeface="+mj-lt"/>
                <a:cs typeface="Arial"/>
              </a:endParaRPr>
            </a:p>
          </p:txBody>
        </p:sp>
        <p:sp>
          <p:nvSpPr>
            <p:cNvPr id="20" name="object 21">
              <a:extLst>
                <a:ext uri="{FF2B5EF4-FFF2-40B4-BE49-F238E27FC236}">
                  <a16:creationId xmlns:a16="http://schemas.microsoft.com/office/drawing/2014/main" xmlns="" id="{84089D80-CCBA-41C2-8802-8E1E1E3774E5}"/>
                </a:ext>
              </a:extLst>
            </p:cNvPr>
            <p:cNvSpPr txBox="1"/>
            <p:nvPr/>
          </p:nvSpPr>
          <p:spPr>
            <a:xfrm>
              <a:off x="2427733" y="2564384"/>
              <a:ext cx="553720" cy="220979"/>
            </a:xfrm>
            <a:prstGeom prst="rect">
              <a:avLst/>
            </a:prstGeom>
            <a:solidFill>
              <a:srgbClr val="C5F9B8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1594">
                <a:lnSpc>
                  <a:spcPts val="1739"/>
                </a:lnSpc>
              </a:pPr>
              <a:r>
                <a:rPr sz="1800" spc="-10" dirty="0">
                  <a:solidFill>
                    <a:srgbClr val="212A35"/>
                  </a:solidFill>
                  <a:latin typeface="+mj-lt"/>
                  <a:cs typeface="Arial"/>
                </a:rPr>
                <a:t>10%</a:t>
              </a:r>
              <a:endParaRPr sz="1800">
                <a:latin typeface="+mj-lt"/>
                <a:cs typeface="Arial"/>
              </a:endParaRPr>
            </a:p>
          </p:txBody>
        </p:sp>
        <p:sp>
          <p:nvSpPr>
            <p:cNvPr id="21" name="object 22">
              <a:extLst>
                <a:ext uri="{FF2B5EF4-FFF2-40B4-BE49-F238E27FC236}">
                  <a16:creationId xmlns:a16="http://schemas.microsoft.com/office/drawing/2014/main" xmlns="" id="{3174C988-EE62-4011-A02B-A409BC31A871}"/>
                </a:ext>
              </a:extLst>
            </p:cNvPr>
            <p:cNvSpPr txBox="1"/>
            <p:nvPr/>
          </p:nvSpPr>
          <p:spPr>
            <a:xfrm>
              <a:off x="3200400" y="2564384"/>
              <a:ext cx="553720" cy="220979"/>
            </a:xfrm>
            <a:prstGeom prst="rect">
              <a:avLst/>
            </a:prstGeom>
            <a:solidFill>
              <a:srgbClr val="C5F9B8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1594">
                <a:lnSpc>
                  <a:spcPts val="1739"/>
                </a:lnSpc>
              </a:pPr>
              <a:r>
                <a:rPr sz="1800" spc="-10" dirty="0">
                  <a:solidFill>
                    <a:srgbClr val="212A35"/>
                  </a:solidFill>
                  <a:latin typeface="+mj-lt"/>
                  <a:cs typeface="Arial"/>
                </a:rPr>
                <a:t>10%</a:t>
              </a:r>
              <a:endParaRPr sz="1800">
                <a:latin typeface="+mj-lt"/>
                <a:cs typeface="Arial"/>
              </a:endParaRPr>
            </a:p>
          </p:txBody>
        </p:sp>
        <p:sp>
          <p:nvSpPr>
            <p:cNvPr id="22" name="object 23">
              <a:extLst>
                <a:ext uri="{FF2B5EF4-FFF2-40B4-BE49-F238E27FC236}">
                  <a16:creationId xmlns:a16="http://schemas.microsoft.com/office/drawing/2014/main" xmlns="" id="{1D8041B1-7F54-4F94-B124-FD5A195D06F9}"/>
                </a:ext>
              </a:extLst>
            </p:cNvPr>
            <p:cNvSpPr txBox="1"/>
            <p:nvPr/>
          </p:nvSpPr>
          <p:spPr>
            <a:xfrm>
              <a:off x="3976117" y="2564384"/>
              <a:ext cx="553720" cy="220979"/>
            </a:xfrm>
            <a:prstGeom prst="rect">
              <a:avLst/>
            </a:prstGeom>
            <a:solidFill>
              <a:srgbClr val="C5F9B8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1594">
                <a:lnSpc>
                  <a:spcPts val="1739"/>
                </a:lnSpc>
              </a:pPr>
              <a:r>
                <a:rPr sz="1800" spc="-10" dirty="0">
                  <a:solidFill>
                    <a:srgbClr val="212A35"/>
                  </a:solidFill>
                  <a:latin typeface="+mj-lt"/>
                  <a:cs typeface="Arial"/>
                </a:rPr>
                <a:t>10%</a:t>
              </a:r>
              <a:endParaRPr sz="1800">
                <a:latin typeface="+mj-lt"/>
                <a:cs typeface="Arial"/>
              </a:endParaRPr>
            </a:p>
          </p:txBody>
        </p:sp>
        <p:sp>
          <p:nvSpPr>
            <p:cNvPr id="23" name="object 24">
              <a:extLst>
                <a:ext uri="{FF2B5EF4-FFF2-40B4-BE49-F238E27FC236}">
                  <a16:creationId xmlns:a16="http://schemas.microsoft.com/office/drawing/2014/main" xmlns="" id="{BD501821-1266-43C6-A44B-72BC790AAEF9}"/>
                </a:ext>
              </a:extLst>
            </p:cNvPr>
            <p:cNvSpPr txBox="1"/>
            <p:nvPr/>
          </p:nvSpPr>
          <p:spPr>
            <a:xfrm>
              <a:off x="4728973" y="2550668"/>
              <a:ext cx="553720" cy="230832"/>
            </a:xfrm>
            <a:prstGeom prst="rect">
              <a:avLst/>
            </a:prstGeom>
            <a:solidFill>
              <a:srgbClr val="C5F9B8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2230">
                <a:lnSpc>
                  <a:spcPts val="1750"/>
                </a:lnSpc>
              </a:pPr>
              <a:r>
                <a:rPr sz="1800" spc="-10" dirty="0">
                  <a:solidFill>
                    <a:srgbClr val="212A35"/>
                  </a:solidFill>
                  <a:latin typeface="+mj-lt"/>
                  <a:cs typeface="Arial"/>
                </a:rPr>
                <a:t>10%</a:t>
              </a:r>
              <a:endParaRPr sz="1800">
                <a:latin typeface="+mj-lt"/>
                <a:cs typeface="Arial"/>
              </a:endParaRPr>
            </a:p>
          </p:txBody>
        </p:sp>
        <p:sp>
          <p:nvSpPr>
            <p:cNvPr id="24" name="object 25">
              <a:extLst>
                <a:ext uri="{FF2B5EF4-FFF2-40B4-BE49-F238E27FC236}">
                  <a16:creationId xmlns:a16="http://schemas.microsoft.com/office/drawing/2014/main" xmlns="" id="{406E65D3-D9B6-4950-92BE-26D63C01BF3B}"/>
                </a:ext>
              </a:extLst>
            </p:cNvPr>
            <p:cNvSpPr txBox="1"/>
            <p:nvPr/>
          </p:nvSpPr>
          <p:spPr>
            <a:xfrm>
              <a:off x="808482" y="3885439"/>
              <a:ext cx="72263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5" dirty="0">
                  <a:latin typeface="+mj-lt"/>
                  <a:cs typeface="Arial"/>
                </a:rPr>
                <a:t>2</a:t>
              </a:r>
              <a:r>
                <a:rPr sz="1800" b="1" spc="-15" dirty="0">
                  <a:latin typeface="+mj-lt"/>
                  <a:cs typeface="Arial"/>
                </a:rPr>
                <a:t>5</a:t>
              </a:r>
              <a:r>
                <a:rPr sz="1800" b="1" spc="-5" dirty="0">
                  <a:latin typeface="+mj-lt"/>
                  <a:cs typeface="Arial"/>
                </a:rPr>
                <a:t>,0</a:t>
              </a:r>
              <a:r>
                <a:rPr sz="1800" b="1" spc="-1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0</a:t>
              </a:r>
              <a:endParaRPr sz="1800" dirty="0">
                <a:latin typeface="+mj-lt"/>
                <a:cs typeface="Arial"/>
              </a:endParaRPr>
            </a:p>
          </p:txBody>
        </p:sp>
        <p:sp>
          <p:nvSpPr>
            <p:cNvPr id="25" name="object 26">
              <a:extLst>
                <a:ext uri="{FF2B5EF4-FFF2-40B4-BE49-F238E27FC236}">
                  <a16:creationId xmlns:a16="http://schemas.microsoft.com/office/drawing/2014/main" xmlns="" id="{85480EFD-A634-4678-8F51-311ACF5DB8DE}"/>
                </a:ext>
              </a:extLst>
            </p:cNvPr>
            <p:cNvSpPr txBox="1"/>
            <p:nvPr/>
          </p:nvSpPr>
          <p:spPr>
            <a:xfrm>
              <a:off x="2027683" y="3891280"/>
              <a:ext cx="72263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5" dirty="0">
                  <a:latin typeface="+mj-lt"/>
                  <a:cs typeface="Arial"/>
                </a:rPr>
                <a:t>5</a:t>
              </a:r>
              <a:r>
                <a:rPr sz="1800" b="1" spc="-1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,0</a:t>
              </a:r>
              <a:r>
                <a:rPr sz="1800" b="1" spc="-1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0</a:t>
              </a:r>
              <a:endParaRPr sz="1800">
                <a:latin typeface="+mj-lt"/>
                <a:cs typeface="Arial"/>
              </a:endParaRPr>
            </a:p>
          </p:txBody>
        </p:sp>
        <p:sp>
          <p:nvSpPr>
            <p:cNvPr id="26" name="object 27">
              <a:extLst>
                <a:ext uri="{FF2B5EF4-FFF2-40B4-BE49-F238E27FC236}">
                  <a16:creationId xmlns:a16="http://schemas.microsoft.com/office/drawing/2014/main" xmlns="" id="{FB7DC081-EB83-4D16-BCF8-4897954F0507}"/>
                </a:ext>
              </a:extLst>
            </p:cNvPr>
            <p:cNvSpPr txBox="1"/>
            <p:nvPr/>
          </p:nvSpPr>
          <p:spPr>
            <a:xfrm>
              <a:off x="3086227" y="3862071"/>
              <a:ext cx="91376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5" dirty="0">
                  <a:latin typeface="+mj-lt"/>
                  <a:cs typeface="Arial"/>
                </a:rPr>
                <a:t>1,</a:t>
              </a:r>
              <a:r>
                <a:rPr sz="1800" b="1" spc="-1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0,</a:t>
              </a:r>
              <a:r>
                <a:rPr sz="1800" b="1" spc="-1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00</a:t>
              </a:r>
              <a:endParaRPr sz="1800" dirty="0">
                <a:latin typeface="+mj-lt"/>
                <a:cs typeface="Arial"/>
              </a:endParaRPr>
            </a:p>
          </p:txBody>
        </p:sp>
        <p:sp>
          <p:nvSpPr>
            <p:cNvPr id="27" name="object 28">
              <a:extLst>
                <a:ext uri="{FF2B5EF4-FFF2-40B4-BE49-F238E27FC236}">
                  <a16:creationId xmlns:a16="http://schemas.microsoft.com/office/drawing/2014/main" xmlns="" id="{28F84B5F-3ED2-4494-88C1-0589BEA9936A}"/>
                </a:ext>
              </a:extLst>
            </p:cNvPr>
            <p:cNvSpPr txBox="1"/>
            <p:nvPr/>
          </p:nvSpPr>
          <p:spPr>
            <a:xfrm>
              <a:off x="4305427" y="3827527"/>
              <a:ext cx="915669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800" b="1" spc="-5" dirty="0">
                  <a:latin typeface="+mj-lt"/>
                  <a:cs typeface="Arial"/>
                </a:rPr>
                <a:t>5</a:t>
              </a:r>
              <a:r>
                <a:rPr sz="1800" b="1" spc="-5" dirty="0">
                  <a:latin typeface="+mj-lt"/>
                  <a:cs typeface="Arial"/>
                </a:rPr>
                <a:t>,</a:t>
              </a:r>
              <a:r>
                <a:rPr lang="en-US" sz="1800" b="1" spc="-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0,000</a:t>
              </a:r>
              <a:endParaRPr sz="1800" dirty="0">
                <a:latin typeface="+mj-lt"/>
                <a:cs typeface="Arial"/>
              </a:endParaRPr>
            </a:p>
          </p:txBody>
        </p:sp>
        <p:sp>
          <p:nvSpPr>
            <p:cNvPr id="28" name="object 29">
              <a:extLst>
                <a:ext uri="{FF2B5EF4-FFF2-40B4-BE49-F238E27FC236}">
                  <a16:creationId xmlns:a16="http://schemas.microsoft.com/office/drawing/2014/main" xmlns="" id="{DC84C2E6-05A7-4009-A42A-359F515A136F}"/>
                </a:ext>
              </a:extLst>
            </p:cNvPr>
            <p:cNvSpPr txBox="1"/>
            <p:nvPr/>
          </p:nvSpPr>
          <p:spPr>
            <a:xfrm>
              <a:off x="5388102" y="3815970"/>
              <a:ext cx="1126999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800" b="1" spc="-5" dirty="0">
                  <a:latin typeface="+mj-lt"/>
                  <a:cs typeface="Arial"/>
                </a:rPr>
                <a:t>12</a:t>
              </a:r>
              <a:r>
                <a:rPr sz="1800" b="1" spc="-5" dirty="0">
                  <a:latin typeface="+mj-lt"/>
                  <a:cs typeface="Arial"/>
                </a:rPr>
                <a:t>,</a:t>
              </a:r>
              <a:r>
                <a:rPr sz="1800" b="1" spc="-1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0,</a:t>
              </a:r>
              <a:r>
                <a:rPr sz="1800" b="1" spc="-15" dirty="0">
                  <a:latin typeface="+mj-lt"/>
                  <a:cs typeface="Arial"/>
                </a:rPr>
                <a:t>0</a:t>
              </a:r>
              <a:r>
                <a:rPr sz="1800" b="1" spc="-5" dirty="0">
                  <a:latin typeface="+mj-lt"/>
                  <a:cs typeface="Arial"/>
                </a:rPr>
                <a:t>00</a:t>
              </a:r>
              <a:endParaRPr sz="1800" dirty="0">
                <a:latin typeface="+mj-lt"/>
                <a:cs typeface="Arial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7CDC27A-3408-4921-A7CE-1F9432FF405E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3. TEAM BUILDING BONUS (TBB) 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endParaRPr lang="en-IN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6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196404-4B6F-4C45-8745-9F57CB6AE230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ASSOCIATE WITH THE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MARKET LEADER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5083ED-E219-4452-AE0E-23AAD1E3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925830"/>
            <a:ext cx="12191999" cy="528432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DFEB22C-1ABE-4767-ABD6-74165DC2ED82}"/>
              </a:ext>
            </a:extLst>
          </p:cNvPr>
          <p:cNvSpPr/>
          <p:nvPr/>
        </p:nvSpPr>
        <p:spPr>
          <a:xfrm>
            <a:off x="304800" y="990600"/>
            <a:ext cx="5638800" cy="2362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schemeClr val="tx1"/>
                </a:solidFill>
                <a:latin typeface="+mj-lt"/>
              </a:rPr>
              <a:t>WELCOME TO INDIA’S </a:t>
            </a:r>
          </a:p>
          <a:p>
            <a:r>
              <a:rPr lang="en-IN" sz="4400" b="1" dirty="0">
                <a:solidFill>
                  <a:srgbClr val="FF0000"/>
                </a:solidFill>
                <a:latin typeface="+mj-lt"/>
              </a:rPr>
              <a:t>FASTEST GROWING</a:t>
            </a:r>
          </a:p>
          <a:p>
            <a:r>
              <a:rPr lang="en-IN" sz="3600" b="1" dirty="0">
                <a:solidFill>
                  <a:schemeClr val="tx1"/>
                </a:solidFill>
                <a:latin typeface="+mj-lt"/>
              </a:rPr>
              <a:t>DIRECT SELLING COMPANY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" y="6172200"/>
            <a:ext cx="12192000" cy="6858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+mj-lt"/>
              </a:rPr>
              <a:t>BUILD A LEGITIMATE CAREER WITH SHPL TO FULFIL YOUR DREAMS &amp; ASPIRATIONS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0138972-1308-4854-B8A8-799B735CA4CB}"/>
              </a:ext>
            </a:extLst>
          </p:cNvPr>
          <p:cNvSpPr/>
          <p:nvPr/>
        </p:nvSpPr>
        <p:spPr>
          <a:xfrm>
            <a:off x="295273" y="3371775"/>
            <a:ext cx="5638800" cy="6858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>
                <a:solidFill>
                  <a:schemeClr val="bg1"/>
                </a:solidFill>
                <a:latin typeface="+mj-lt"/>
              </a:rPr>
              <a:t>BE A PART OF THE 3 MAJOR TRENDS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FCBEBF9-9DFE-404F-9D81-A261A5A3173E}"/>
              </a:ext>
            </a:extLst>
          </p:cNvPr>
          <p:cNvSpPr/>
          <p:nvPr/>
        </p:nvSpPr>
        <p:spPr>
          <a:xfrm>
            <a:off x="457200" y="4191000"/>
            <a:ext cx="56388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schemeClr val="tx1"/>
                </a:solidFill>
                <a:latin typeface="+mj-lt"/>
              </a:rPr>
              <a:t>1. Health &amp; Wellness </a:t>
            </a:r>
            <a:endParaRPr lang="en-IN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9019D14-8A8B-4CDA-8522-13E1549174EA}"/>
              </a:ext>
            </a:extLst>
          </p:cNvPr>
          <p:cNvSpPr/>
          <p:nvPr/>
        </p:nvSpPr>
        <p:spPr>
          <a:xfrm>
            <a:off x="447673" y="4819575"/>
            <a:ext cx="56388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schemeClr val="tx1"/>
                </a:solidFill>
                <a:latin typeface="+mj-lt"/>
              </a:rPr>
              <a:t>2. Consumer Network</a:t>
            </a:r>
            <a:endParaRPr lang="en-IN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DD2062E-4664-4DCA-97BF-06A1EAA7C703}"/>
              </a:ext>
            </a:extLst>
          </p:cNvPr>
          <p:cNvSpPr/>
          <p:nvPr/>
        </p:nvSpPr>
        <p:spPr>
          <a:xfrm>
            <a:off x="438148" y="5448150"/>
            <a:ext cx="56388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schemeClr val="tx1"/>
                </a:solidFill>
                <a:latin typeface="+mj-lt"/>
              </a:rPr>
              <a:t>3. Direct Selling Business</a:t>
            </a:r>
            <a:endParaRPr lang="en-IN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54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83DB7FF7-E78A-4C1F-97A4-5C3E6F31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81B155-795D-45D2-98CA-7942507ABC07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EARN </a:t>
            </a:r>
            <a:r>
              <a:rPr lang="en-US" sz="4000" b="1" dirty="0">
                <a:solidFill>
                  <a:srgbClr val="FFFF00"/>
                </a:solidFill>
              </a:rPr>
              <a:t>LEADERSHIP BONUS (LSB)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07035C-EF68-426E-AB37-2834B948FBF2}"/>
              </a:ext>
            </a:extLst>
          </p:cNvPr>
          <p:cNvSpPr/>
          <p:nvPr/>
        </p:nvSpPr>
        <p:spPr>
          <a:xfrm>
            <a:off x="389021" y="1094899"/>
            <a:ext cx="3276600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4). ACHIEVE MONTHLY 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15,000 MATCHING BV</a:t>
            </a:r>
            <a:endParaRPr lang="en-US" sz="2400" b="1" dirty="0">
              <a:solidFill>
                <a:srgbClr val="FFFF00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56FB075-0450-4ABD-A292-5099B76F107E}"/>
              </a:ext>
            </a:extLst>
          </p:cNvPr>
          <p:cNvSpPr/>
          <p:nvPr/>
        </p:nvSpPr>
        <p:spPr>
          <a:xfrm>
            <a:off x="381000" y="5315913"/>
            <a:ext cx="3276600" cy="146588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EARN AN EXCITING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5% TEAM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MENTORING BONUS</a:t>
            </a:r>
          </a:p>
          <a:p>
            <a:pPr marL="38100" marR="30480" algn="ctr">
              <a:spcBef>
                <a:spcPts val="105"/>
              </a:spcBef>
            </a:pPr>
            <a:r>
              <a:rPr lang="en-US" b="1" dirty="0">
                <a:solidFill>
                  <a:srgbClr val="00FFFF"/>
                </a:solidFill>
                <a:ea typeface="Roboto Condensed" panose="02000000000000000000" pitchFamily="2" charset="0"/>
                <a:cs typeface="Roboto Condensed"/>
              </a:rPr>
              <a:t>GET PAID MONTHLY </a:t>
            </a:r>
            <a:endParaRPr lang="en-US" sz="2400" b="1" dirty="0">
              <a:solidFill>
                <a:srgbClr val="00FFFF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69FF353-09DA-4D40-999A-AAB3CD8BC649}"/>
              </a:ext>
            </a:extLst>
          </p:cNvPr>
          <p:cNvSpPr/>
          <p:nvPr/>
        </p:nvSpPr>
        <p:spPr>
          <a:xfrm>
            <a:off x="4293268" y="1094899"/>
            <a:ext cx="3276600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5). ACHIEVE MONTHLY 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30,000 MATCHING BV</a:t>
            </a:r>
            <a:endParaRPr lang="en-US" sz="2400" b="1" dirty="0">
              <a:solidFill>
                <a:srgbClr val="FFFF00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B13E54D-E262-4FDD-BB27-4E87FF63D3C1}"/>
              </a:ext>
            </a:extLst>
          </p:cNvPr>
          <p:cNvSpPr/>
          <p:nvPr/>
        </p:nvSpPr>
        <p:spPr>
          <a:xfrm>
            <a:off x="4285247" y="5315913"/>
            <a:ext cx="3276600" cy="146588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TMEB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BUSINESS DEVELOPMENT  BONUS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YOU ARE NOW AT </a:t>
            </a:r>
            <a:r>
              <a:rPr lang="en-US" b="1" dirty="0">
                <a:solidFill>
                  <a:srgbClr val="00FFFF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6%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B978272-93FD-43BF-8B92-27905ED394EF}"/>
              </a:ext>
            </a:extLst>
          </p:cNvPr>
          <p:cNvSpPr/>
          <p:nvPr/>
        </p:nvSpPr>
        <p:spPr>
          <a:xfrm>
            <a:off x="8229600" y="1094899"/>
            <a:ext cx="3276600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6). ACHIEVE MONTHLY 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50,000 MATCHING BV</a:t>
            </a:r>
            <a:endParaRPr lang="en-US" sz="2400" b="1" dirty="0">
              <a:solidFill>
                <a:srgbClr val="FFFF00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D134A34-584D-4E21-8FEE-562762298CA7}"/>
              </a:ext>
            </a:extLst>
          </p:cNvPr>
          <p:cNvSpPr/>
          <p:nvPr/>
        </p:nvSpPr>
        <p:spPr>
          <a:xfrm>
            <a:off x="8221578" y="5315913"/>
            <a:ext cx="3284621" cy="146588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TMEB + 3% BDB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CHILD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EDUCATION BONUS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YOU ARE NOW AT </a:t>
            </a:r>
            <a:r>
              <a:rPr lang="en-US" b="1" dirty="0">
                <a:solidFill>
                  <a:srgbClr val="00FFFF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9%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27EBF1-810F-40BD-ADEE-BB179863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14736"/>
          <a:stretch/>
        </p:blipFill>
        <p:spPr>
          <a:xfrm>
            <a:off x="408071" y="2226966"/>
            <a:ext cx="3284621" cy="2966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3196F2-FCA0-4717-9899-45DC263741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r="22381" b="12011"/>
          <a:stretch/>
        </p:blipFill>
        <p:spPr>
          <a:xfrm>
            <a:off x="4317332" y="2203572"/>
            <a:ext cx="3244515" cy="2966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D55173-E267-46C2-BB59-D96C6D70E7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21301"/>
          <a:stretch/>
        </p:blipFill>
        <p:spPr>
          <a:xfrm>
            <a:off x="8261684" y="2203572"/>
            <a:ext cx="3244515" cy="296688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5" name="32-Point Star 14"/>
          <p:cNvSpPr/>
          <p:nvPr/>
        </p:nvSpPr>
        <p:spPr>
          <a:xfrm rot="21146482">
            <a:off x="5123783" y="3240868"/>
            <a:ext cx="1582282" cy="963312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GOLD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Achiever</a:t>
            </a:r>
          </a:p>
        </p:txBody>
      </p:sp>
      <p:sp>
        <p:nvSpPr>
          <p:cNvPr id="22" name="32-Point Star 14">
            <a:extLst>
              <a:ext uri="{FF2B5EF4-FFF2-40B4-BE49-F238E27FC236}">
                <a16:creationId xmlns:a16="http://schemas.microsoft.com/office/drawing/2014/main" xmlns="" id="{4E77040E-1558-426A-8600-C4210352EEFA}"/>
              </a:ext>
            </a:extLst>
          </p:cNvPr>
          <p:cNvSpPr/>
          <p:nvPr/>
        </p:nvSpPr>
        <p:spPr>
          <a:xfrm rot="21146482">
            <a:off x="1152306" y="3105949"/>
            <a:ext cx="1750030" cy="1037034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SILVER</a:t>
            </a:r>
          </a:p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Achiever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24" name="32-Point Star 14">
            <a:extLst>
              <a:ext uri="{FF2B5EF4-FFF2-40B4-BE49-F238E27FC236}">
                <a16:creationId xmlns:a16="http://schemas.microsoft.com/office/drawing/2014/main" xmlns="" id="{92CE803E-8841-494B-9B37-FCBAE9973A3C}"/>
              </a:ext>
            </a:extLst>
          </p:cNvPr>
          <p:cNvSpPr/>
          <p:nvPr/>
        </p:nvSpPr>
        <p:spPr>
          <a:xfrm rot="21146482">
            <a:off x="8814403" y="2538155"/>
            <a:ext cx="2010883" cy="914400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PLATINUM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Achiever</a:t>
            </a:r>
          </a:p>
        </p:txBody>
      </p:sp>
    </p:spTree>
    <p:extLst>
      <p:ext uri="{BB962C8B-B14F-4D97-AF65-F5344CB8AC3E}">
        <p14:creationId xmlns:p14="http://schemas.microsoft.com/office/powerpoint/2010/main" val="37533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15" grpId="0" animBg="1"/>
      <p:bldP spid="22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D6B84255-C291-4C31-B15D-6F608E25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7E17007-1714-44C9-B318-0A458E39A4C2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LEADERSHIP BONUS (LSB)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2B3D7A-4005-4F8D-8AA2-3163722B05BA}"/>
              </a:ext>
            </a:extLst>
          </p:cNvPr>
          <p:cNvSpPr/>
          <p:nvPr/>
        </p:nvSpPr>
        <p:spPr>
          <a:xfrm>
            <a:off x="389021" y="1094899"/>
            <a:ext cx="3276600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7). ACHIEVE MONTHLY 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75,000 MATCHING BV</a:t>
            </a:r>
            <a:endParaRPr lang="en-US" sz="2400" b="1" dirty="0">
              <a:solidFill>
                <a:srgbClr val="FFFF00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14884B-EEF1-4573-B3B4-DEC1B0F36665}"/>
              </a:ext>
            </a:extLst>
          </p:cNvPr>
          <p:cNvSpPr/>
          <p:nvPr/>
        </p:nvSpPr>
        <p:spPr>
          <a:xfrm>
            <a:off x="381000" y="5315913"/>
            <a:ext cx="3276600" cy="146588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TMEB + 3% BDB + 3% CEB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FAMILY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TRAVEL BONUS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YOU ARE NOW AT </a:t>
            </a:r>
            <a:r>
              <a:rPr lang="en-US" b="1" dirty="0">
                <a:solidFill>
                  <a:srgbClr val="00FFFF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12%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F63B3E2-095A-4932-8917-C0AB31E69D5A}"/>
              </a:ext>
            </a:extLst>
          </p:cNvPr>
          <p:cNvSpPr/>
          <p:nvPr/>
        </p:nvSpPr>
        <p:spPr>
          <a:xfrm>
            <a:off x="4351421" y="1094899"/>
            <a:ext cx="3501187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8). ACHIEVE MONTHLY 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1,50,000 MATCHING BV</a:t>
            </a:r>
            <a:endParaRPr lang="en-US" sz="2400" b="1" dirty="0">
              <a:solidFill>
                <a:srgbClr val="FFFF00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58C0585-D557-40C8-85C7-317AE1255D51}"/>
              </a:ext>
            </a:extLst>
          </p:cNvPr>
          <p:cNvSpPr/>
          <p:nvPr/>
        </p:nvSpPr>
        <p:spPr>
          <a:xfrm>
            <a:off x="4343400" y="5315913"/>
            <a:ext cx="3509209" cy="146588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spcBef>
                <a:spcPts val="105"/>
              </a:spcBef>
            </a:pPr>
            <a:r>
              <a:rPr lang="en-US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 </a:t>
            </a:r>
            <a:r>
              <a:rPr lang="en-US" sz="15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TMEB + 3% BDB + 3% CEB + 3% FTB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LUXURY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CAR BONUS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YOU ARE NOW AT </a:t>
            </a:r>
            <a:r>
              <a:rPr lang="en-US" b="1" dirty="0">
                <a:solidFill>
                  <a:srgbClr val="00FFFF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15%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5E06C38-3F98-42A3-9A69-2BD8719FDA81}"/>
              </a:ext>
            </a:extLst>
          </p:cNvPr>
          <p:cNvSpPr/>
          <p:nvPr/>
        </p:nvSpPr>
        <p:spPr>
          <a:xfrm>
            <a:off x="8309813" y="1126983"/>
            <a:ext cx="3501187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9). ACHIEVE MONTHLY 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2,50,000 MATCHING BV</a:t>
            </a:r>
            <a:endParaRPr lang="en-US" sz="2400" b="1" dirty="0">
              <a:solidFill>
                <a:srgbClr val="FFFF00"/>
              </a:solidFill>
              <a:latin typeface="+mj-lt"/>
              <a:ea typeface="Roboto Condensed" panose="02000000000000000000" pitchFamily="2" charset="0"/>
              <a:cs typeface="Roboto Condensed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2C3FCE2-582D-43CE-9C4D-EF2C81425F54}"/>
              </a:ext>
            </a:extLst>
          </p:cNvPr>
          <p:cNvSpPr/>
          <p:nvPr/>
        </p:nvSpPr>
        <p:spPr>
          <a:xfrm>
            <a:off x="8301792" y="5347997"/>
            <a:ext cx="3509209" cy="1465887"/>
          </a:xfrm>
          <a:prstGeom prst="rect">
            <a:avLst/>
          </a:prstGeo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spcBef>
                <a:spcPts val="105"/>
              </a:spcBef>
            </a:pPr>
            <a:r>
              <a:rPr lang="en-US" sz="12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3% TMEB + 3% BDB + 3% CEB + 3% FTB +3% LCB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3% DREAM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HOUSE BONUS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YOU ARE NOW AT </a:t>
            </a:r>
            <a:r>
              <a:rPr lang="en-US" b="1" dirty="0">
                <a:solidFill>
                  <a:srgbClr val="00FFFF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18%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D32A4E-A543-409E-B68E-84850FD92A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-312" r="175" b="312"/>
          <a:stretch/>
        </p:blipFill>
        <p:spPr>
          <a:xfrm>
            <a:off x="389021" y="2202138"/>
            <a:ext cx="3268580" cy="3055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9B8134-9490-457B-9A18-71B198479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8647"/>
          <a:stretch/>
        </p:blipFill>
        <p:spPr>
          <a:xfrm>
            <a:off x="4351421" y="2189318"/>
            <a:ext cx="3509210" cy="3050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8A7576-CD76-40A6-8C07-69F6D00C46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-1194" r="19115"/>
          <a:stretch/>
        </p:blipFill>
        <p:spPr>
          <a:xfrm>
            <a:off x="8349269" y="2141843"/>
            <a:ext cx="3461732" cy="2991708"/>
          </a:xfrm>
          <a:prstGeom prst="rect">
            <a:avLst/>
          </a:prstGeom>
        </p:spPr>
      </p:pic>
      <p:sp>
        <p:nvSpPr>
          <p:cNvPr id="17" name="32-Point Star 14">
            <a:extLst>
              <a:ext uri="{FF2B5EF4-FFF2-40B4-BE49-F238E27FC236}">
                <a16:creationId xmlns:a16="http://schemas.microsoft.com/office/drawing/2014/main" xmlns="" id="{CEAD509B-6A83-4999-866D-EAF29830E9BB}"/>
              </a:ext>
            </a:extLst>
          </p:cNvPr>
          <p:cNvSpPr/>
          <p:nvPr/>
        </p:nvSpPr>
        <p:spPr>
          <a:xfrm rot="21146482">
            <a:off x="5235512" y="2264729"/>
            <a:ext cx="1930979" cy="947255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EXECUTIVE DIAMOND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Achiever</a:t>
            </a:r>
          </a:p>
        </p:txBody>
      </p:sp>
      <p:sp>
        <p:nvSpPr>
          <p:cNvPr id="23" name="32-Point Star 14">
            <a:extLst>
              <a:ext uri="{FF2B5EF4-FFF2-40B4-BE49-F238E27FC236}">
                <a16:creationId xmlns:a16="http://schemas.microsoft.com/office/drawing/2014/main" xmlns="" id="{CD0E52EB-C878-4CB3-A9A9-14F1F8BC20F1}"/>
              </a:ext>
            </a:extLst>
          </p:cNvPr>
          <p:cNvSpPr/>
          <p:nvPr/>
        </p:nvSpPr>
        <p:spPr>
          <a:xfrm rot="21146482">
            <a:off x="889708" y="3887663"/>
            <a:ext cx="2005793" cy="939190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DIAMOND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Achiever</a:t>
            </a:r>
          </a:p>
        </p:txBody>
      </p:sp>
      <p:sp>
        <p:nvSpPr>
          <p:cNvPr id="25" name="32-Point Star 14">
            <a:extLst>
              <a:ext uri="{FF2B5EF4-FFF2-40B4-BE49-F238E27FC236}">
                <a16:creationId xmlns:a16="http://schemas.microsoft.com/office/drawing/2014/main" xmlns="" id="{137E55E8-FB29-4E73-A2F9-5C9E5CD90FFF}"/>
              </a:ext>
            </a:extLst>
          </p:cNvPr>
          <p:cNvSpPr/>
          <p:nvPr/>
        </p:nvSpPr>
        <p:spPr>
          <a:xfrm rot="21146482">
            <a:off x="9156775" y="4016229"/>
            <a:ext cx="2036713" cy="903736"/>
          </a:xfrm>
          <a:prstGeom prst="star3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ROYAL DIAMOND</a:t>
            </a:r>
          </a:p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Achiever</a:t>
            </a:r>
          </a:p>
        </p:txBody>
      </p:sp>
    </p:spTree>
    <p:extLst>
      <p:ext uri="{BB962C8B-B14F-4D97-AF65-F5344CB8AC3E}">
        <p14:creationId xmlns:p14="http://schemas.microsoft.com/office/powerpoint/2010/main" val="95366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0" grpId="0" animBg="1"/>
      <p:bldP spid="22" grpId="0" animBg="1"/>
      <p:bldP spid="24" grpId="0" animBg="1"/>
      <p:bldP spid="26" grpId="0" animBg="1"/>
      <p:bldP spid="17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A1AD3269-A8DC-499C-9AFC-9207D304360D}"/>
              </a:ext>
            </a:extLst>
          </p:cNvPr>
          <p:cNvSpPr/>
          <p:nvPr/>
        </p:nvSpPr>
        <p:spPr>
          <a:xfrm>
            <a:off x="0" y="990600"/>
            <a:ext cx="12039600" cy="757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20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35% of the Monthly Total Company BV will be allocated to Distribute </a:t>
            </a:r>
            <a:r>
              <a:rPr lang="en-IN" sz="2000" b="1" dirty="0">
                <a:solidFill>
                  <a:srgbClr val="FF0066"/>
                </a:solidFill>
                <a:latin typeface="+mj-lt"/>
                <a:ea typeface="Roboto" panose="02000000000000000000" pitchFamily="2" charset="0"/>
              </a:rPr>
              <a:t>Leadership Bonus (LSB)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20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LSB is paid amongst IBOs who achieve Silver (15K BV) to Royal Diamond (2.5L BV) in a Single Calendar Month 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EE01B381-D9ED-4829-9C69-9272F2AD93CD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LEADERSHIP BONUS (LSB) SUMMARY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1B653AE-5B48-480C-A0C5-2FADBDDA4E21}"/>
              </a:ext>
            </a:extLst>
          </p:cNvPr>
          <p:cNvSpPr/>
          <p:nvPr/>
        </p:nvSpPr>
        <p:spPr>
          <a:xfrm>
            <a:off x="76200" y="1752600"/>
            <a:ext cx="19050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ea typeface="Roboto" panose="02000000000000000000" pitchFamily="2" charset="0"/>
              </a:rPr>
              <a:t>RANK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23BAE265-3FE4-45B7-ACD2-C481951446DC}"/>
              </a:ext>
            </a:extLst>
          </p:cNvPr>
          <p:cNvSpPr/>
          <p:nvPr/>
        </p:nvSpPr>
        <p:spPr>
          <a:xfrm>
            <a:off x="76200" y="2554402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ea typeface="Roboto" panose="02000000000000000000" pitchFamily="2" charset="0"/>
              </a:rPr>
              <a:t>TMEB (</a:t>
            </a:r>
            <a:r>
              <a:rPr lang="en-US" sz="1400" b="1" dirty="0">
                <a:ea typeface="Roboto" panose="02000000000000000000" pitchFamily="2" charset="0"/>
              </a:rPr>
              <a:t>20%</a:t>
            </a:r>
            <a:r>
              <a:rPr lang="en-IN" sz="1400" b="1" dirty="0">
                <a:ea typeface="Roboto" panose="02000000000000000000" pitchFamily="2" charset="0"/>
              </a:rPr>
              <a:t>)</a:t>
            </a:r>
          </a:p>
          <a:p>
            <a:r>
              <a:rPr lang="en-IN" sz="1400" b="1" dirty="0">
                <a:ea typeface="Roboto" panose="02000000000000000000" pitchFamily="2" charset="0"/>
              </a:rPr>
              <a:t>Team Mentoring Bonus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BF07676-029C-4848-BF69-A8EB774A9344}"/>
              </a:ext>
            </a:extLst>
          </p:cNvPr>
          <p:cNvSpPr/>
          <p:nvPr/>
        </p:nvSpPr>
        <p:spPr>
          <a:xfrm>
            <a:off x="76200" y="3129830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ea typeface="Roboto" panose="02000000000000000000" pitchFamily="2" charset="0"/>
              </a:rPr>
              <a:t>BDB (3%)</a:t>
            </a:r>
          </a:p>
          <a:p>
            <a:r>
              <a:rPr lang="en-IN" sz="1400" b="1" dirty="0">
                <a:solidFill>
                  <a:schemeClr val="bg1"/>
                </a:solidFill>
                <a:ea typeface="Roboto" panose="02000000000000000000" pitchFamily="2" charset="0"/>
              </a:rPr>
              <a:t>Business Development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DEF58C22-8F3B-49A1-9260-41095833AA97}"/>
              </a:ext>
            </a:extLst>
          </p:cNvPr>
          <p:cNvSpPr/>
          <p:nvPr/>
        </p:nvSpPr>
        <p:spPr>
          <a:xfrm>
            <a:off x="76200" y="3739430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solidFill>
                  <a:schemeClr val="bg1"/>
                </a:solidFill>
                <a:ea typeface="Roboto" panose="02000000000000000000" pitchFamily="2" charset="0"/>
              </a:rPr>
              <a:t>CEC (3%)</a:t>
            </a:r>
          </a:p>
          <a:p>
            <a:r>
              <a:rPr lang="en-IN" sz="1400" b="1" dirty="0">
                <a:solidFill>
                  <a:schemeClr val="bg1"/>
                </a:solidFill>
                <a:ea typeface="Roboto" panose="02000000000000000000" pitchFamily="2" charset="0"/>
              </a:rPr>
              <a:t>Child Education Bonus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12457204-E5E7-4B6B-8932-2C590319A2FE}"/>
              </a:ext>
            </a:extLst>
          </p:cNvPr>
          <p:cNvSpPr/>
          <p:nvPr/>
        </p:nvSpPr>
        <p:spPr>
          <a:xfrm>
            <a:off x="76200" y="4349030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ea typeface="Roboto" panose="02000000000000000000" pitchFamily="2" charset="0"/>
              </a:rPr>
              <a:t>FTB (3%)</a:t>
            </a:r>
          </a:p>
          <a:p>
            <a:r>
              <a:rPr lang="en-IN" sz="1400" b="1" dirty="0">
                <a:solidFill>
                  <a:schemeClr val="bg1"/>
                </a:solidFill>
                <a:ea typeface="Roboto" panose="02000000000000000000" pitchFamily="2" charset="0"/>
              </a:rPr>
              <a:t>Family Travel Bonus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43DC8DFB-926B-434E-8B4F-6A21466B2677}"/>
              </a:ext>
            </a:extLst>
          </p:cNvPr>
          <p:cNvSpPr/>
          <p:nvPr/>
        </p:nvSpPr>
        <p:spPr>
          <a:xfrm>
            <a:off x="76200" y="4958630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ea typeface="Roboto" panose="02000000000000000000" pitchFamily="2" charset="0"/>
              </a:rPr>
              <a:t>LCB (3%)</a:t>
            </a:r>
          </a:p>
          <a:p>
            <a:r>
              <a:rPr lang="en-IN" sz="1400" b="1" dirty="0">
                <a:solidFill>
                  <a:schemeClr val="bg1"/>
                </a:solidFill>
                <a:ea typeface="Roboto" panose="02000000000000000000" pitchFamily="2" charset="0"/>
              </a:rPr>
              <a:t>Luxury Car Bonus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C771979E-4F19-4CBC-8779-F22495736453}"/>
              </a:ext>
            </a:extLst>
          </p:cNvPr>
          <p:cNvSpPr/>
          <p:nvPr/>
        </p:nvSpPr>
        <p:spPr>
          <a:xfrm>
            <a:off x="76200" y="5568230"/>
            <a:ext cx="1905000" cy="602530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ea typeface="Roboto" panose="02000000000000000000" pitchFamily="2" charset="0"/>
              </a:rPr>
              <a:t>DHB (3%)</a:t>
            </a:r>
          </a:p>
          <a:p>
            <a:r>
              <a:rPr lang="en-IN" sz="1400" b="1" dirty="0">
                <a:solidFill>
                  <a:schemeClr val="bg1"/>
                </a:solidFill>
                <a:ea typeface="Roboto" panose="02000000000000000000" pitchFamily="2" charset="0"/>
              </a:rPr>
              <a:t>Dream House Bonus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35269ED7-29E2-487B-8170-61A748F36773}"/>
              </a:ext>
            </a:extLst>
          </p:cNvPr>
          <p:cNvSpPr/>
          <p:nvPr/>
        </p:nvSpPr>
        <p:spPr>
          <a:xfrm>
            <a:off x="1981200" y="1755415"/>
            <a:ext cx="9906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ea typeface="Roboto" panose="02000000000000000000" pitchFamily="2" charset="0"/>
              </a:rPr>
              <a:t>SELF</a:t>
            </a:r>
          </a:p>
          <a:p>
            <a:pPr algn="ctr"/>
            <a:r>
              <a:rPr lang="en-IN" sz="1600" b="1" dirty="0">
                <a:ea typeface="Roboto" panose="02000000000000000000" pitchFamily="2" charset="0"/>
              </a:rPr>
              <a:t>RBV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36E79644-C455-40AA-925A-DC1863DD5265}"/>
              </a:ext>
            </a:extLst>
          </p:cNvPr>
          <p:cNvSpPr/>
          <p:nvPr/>
        </p:nvSpPr>
        <p:spPr>
          <a:xfrm>
            <a:off x="1981200" y="2557217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1CC4BF94-ABE2-48B0-B1E1-D61A5483F251}"/>
              </a:ext>
            </a:extLst>
          </p:cNvPr>
          <p:cNvSpPr/>
          <p:nvPr/>
        </p:nvSpPr>
        <p:spPr>
          <a:xfrm>
            <a:off x="1981200" y="3132645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3DF9501-CA14-41F5-B19D-61EAB7AACF05}"/>
              </a:ext>
            </a:extLst>
          </p:cNvPr>
          <p:cNvSpPr/>
          <p:nvPr/>
        </p:nvSpPr>
        <p:spPr>
          <a:xfrm>
            <a:off x="1981200" y="3742245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A229C95A-4DCD-4D88-BC8F-55360ECEAB76}"/>
              </a:ext>
            </a:extLst>
          </p:cNvPr>
          <p:cNvSpPr/>
          <p:nvPr/>
        </p:nvSpPr>
        <p:spPr>
          <a:xfrm>
            <a:off x="1981200" y="4351845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D1D49BBD-2D59-42EE-9126-1BAF8484B71F}"/>
              </a:ext>
            </a:extLst>
          </p:cNvPr>
          <p:cNvSpPr/>
          <p:nvPr/>
        </p:nvSpPr>
        <p:spPr>
          <a:xfrm>
            <a:off x="1981200" y="4961445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F632FDF7-A37D-4657-85BA-1E4BEE4B9E7B}"/>
              </a:ext>
            </a:extLst>
          </p:cNvPr>
          <p:cNvSpPr/>
          <p:nvPr/>
        </p:nvSpPr>
        <p:spPr>
          <a:xfrm>
            <a:off x="1981200" y="5571045"/>
            <a:ext cx="9906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1000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1DB4A842-9766-4664-AA6B-D13072B510F8}"/>
              </a:ext>
            </a:extLst>
          </p:cNvPr>
          <p:cNvSpPr/>
          <p:nvPr/>
        </p:nvSpPr>
        <p:spPr>
          <a:xfrm>
            <a:off x="2971800" y="17554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ea typeface="Roboto" panose="02000000000000000000" pitchFamily="2" charset="0"/>
              </a:rPr>
              <a:t>TEAM BV MATCHING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DBE556A9-2B0C-4A2D-AA81-0F4DB034A290}"/>
              </a:ext>
            </a:extLst>
          </p:cNvPr>
          <p:cNvSpPr/>
          <p:nvPr/>
        </p:nvSpPr>
        <p:spPr>
          <a:xfrm>
            <a:off x="2971800" y="2554402"/>
            <a:ext cx="1295400" cy="6053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15,000</a:t>
            </a:r>
            <a:endParaRPr lang="en-IN" sz="1600" b="1" dirty="0">
              <a:solidFill>
                <a:srgbClr val="FF0000"/>
              </a:solidFill>
              <a:ea typeface="Roboto" panose="02000000000000000000" pitchFamily="2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F673E0B8-A91D-407B-8F8F-354E730CFB92}"/>
              </a:ext>
            </a:extLst>
          </p:cNvPr>
          <p:cNvSpPr/>
          <p:nvPr/>
        </p:nvSpPr>
        <p:spPr>
          <a:xfrm>
            <a:off x="2971800" y="31326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30,000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826AF998-EAAD-42A1-AFA6-BA3299CDCA58}"/>
              </a:ext>
            </a:extLst>
          </p:cNvPr>
          <p:cNvSpPr/>
          <p:nvPr/>
        </p:nvSpPr>
        <p:spPr>
          <a:xfrm>
            <a:off x="2971800" y="37422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50,000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73330D83-1347-4323-89F9-FC12ED2DA3D9}"/>
              </a:ext>
            </a:extLst>
          </p:cNvPr>
          <p:cNvSpPr/>
          <p:nvPr/>
        </p:nvSpPr>
        <p:spPr>
          <a:xfrm>
            <a:off x="2971800" y="43518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75,000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DC69252C-8D9E-420D-BA1E-026ABC4F959B}"/>
              </a:ext>
            </a:extLst>
          </p:cNvPr>
          <p:cNvSpPr/>
          <p:nvPr/>
        </p:nvSpPr>
        <p:spPr>
          <a:xfrm>
            <a:off x="2971800" y="49614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1,50,000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5CF4D4E2-9460-4531-904A-26833987A075}"/>
              </a:ext>
            </a:extLst>
          </p:cNvPr>
          <p:cNvSpPr/>
          <p:nvPr/>
        </p:nvSpPr>
        <p:spPr>
          <a:xfrm>
            <a:off x="2971800" y="55710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2,50,000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A81E4B2-DE85-4509-88A8-00072B4F3BD8}"/>
              </a:ext>
            </a:extLst>
          </p:cNvPr>
          <p:cNvSpPr/>
          <p:nvPr/>
        </p:nvSpPr>
        <p:spPr>
          <a:xfrm>
            <a:off x="4267200" y="17554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FF00"/>
                </a:solidFill>
                <a:ea typeface="Roboto" panose="02000000000000000000" pitchFamily="2" charset="0"/>
              </a:rPr>
              <a:t>SILVER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ea typeface="Roboto" panose="02000000000000000000" pitchFamily="2" charset="0"/>
              </a:rPr>
              <a:t>5%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4955EE2B-F55F-4611-BEF8-4BDB6F4B7A9E}"/>
              </a:ext>
            </a:extLst>
          </p:cNvPr>
          <p:cNvSpPr/>
          <p:nvPr/>
        </p:nvSpPr>
        <p:spPr>
          <a:xfrm>
            <a:off x="4267200" y="2557217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5%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C662E8FE-2407-40FA-9799-6B8A1264A0DC}"/>
              </a:ext>
            </a:extLst>
          </p:cNvPr>
          <p:cNvSpPr/>
          <p:nvPr/>
        </p:nvSpPr>
        <p:spPr>
          <a:xfrm>
            <a:off x="4267200" y="31326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7195BC3B-3D20-46D8-AA8E-58F3D8E904A6}"/>
              </a:ext>
            </a:extLst>
          </p:cNvPr>
          <p:cNvSpPr/>
          <p:nvPr/>
        </p:nvSpPr>
        <p:spPr>
          <a:xfrm>
            <a:off x="4267200" y="37422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48521712-1693-4D81-98CB-CFF038F84343}"/>
              </a:ext>
            </a:extLst>
          </p:cNvPr>
          <p:cNvSpPr/>
          <p:nvPr/>
        </p:nvSpPr>
        <p:spPr>
          <a:xfrm>
            <a:off x="4267200" y="43518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4E49B9EB-9451-453E-94BD-90C8BC1877BD}"/>
              </a:ext>
            </a:extLst>
          </p:cNvPr>
          <p:cNvSpPr/>
          <p:nvPr/>
        </p:nvSpPr>
        <p:spPr>
          <a:xfrm>
            <a:off x="4267200" y="49614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DD54F67E-B2FD-4336-A5B3-9985496A1FA4}"/>
              </a:ext>
            </a:extLst>
          </p:cNvPr>
          <p:cNvSpPr/>
          <p:nvPr/>
        </p:nvSpPr>
        <p:spPr>
          <a:xfrm>
            <a:off x="4267200" y="55710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95D50A71-8923-4511-BA65-206A39D07140}"/>
              </a:ext>
            </a:extLst>
          </p:cNvPr>
          <p:cNvSpPr/>
          <p:nvPr/>
        </p:nvSpPr>
        <p:spPr>
          <a:xfrm>
            <a:off x="5562600" y="17554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FF00"/>
                </a:solidFill>
                <a:ea typeface="Roboto" panose="02000000000000000000" pitchFamily="2" charset="0"/>
              </a:rPr>
              <a:t>GOLD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ea typeface="Roboto" panose="02000000000000000000" pitchFamily="2" charset="0"/>
              </a:rPr>
              <a:t>6%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225D069B-D826-4904-8E96-5A5C6875AE14}"/>
              </a:ext>
            </a:extLst>
          </p:cNvPr>
          <p:cNvSpPr/>
          <p:nvPr/>
        </p:nvSpPr>
        <p:spPr>
          <a:xfrm>
            <a:off x="5562600" y="2557217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D1293089-6A30-4753-A8B0-B6794212F7C2}"/>
              </a:ext>
            </a:extLst>
          </p:cNvPr>
          <p:cNvSpPr/>
          <p:nvPr/>
        </p:nvSpPr>
        <p:spPr>
          <a:xfrm>
            <a:off x="5562600" y="31326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AF4A7F91-D264-4DC1-8AEB-BE3E673D3C55}"/>
              </a:ext>
            </a:extLst>
          </p:cNvPr>
          <p:cNvSpPr/>
          <p:nvPr/>
        </p:nvSpPr>
        <p:spPr>
          <a:xfrm>
            <a:off x="5562600" y="37422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30C0BAC1-A19B-4774-85AB-96E45913BE88}"/>
              </a:ext>
            </a:extLst>
          </p:cNvPr>
          <p:cNvSpPr/>
          <p:nvPr/>
        </p:nvSpPr>
        <p:spPr>
          <a:xfrm>
            <a:off x="5562600" y="43518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53241FB5-C36D-4059-AF25-58112C88C84F}"/>
              </a:ext>
            </a:extLst>
          </p:cNvPr>
          <p:cNvSpPr/>
          <p:nvPr/>
        </p:nvSpPr>
        <p:spPr>
          <a:xfrm>
            <a:off x="5562600" y="49614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80B86E7C-CDEF-4D71-BEA1-F9877E68B7BF}"/>
              </a:ext>
            </a:extLst>
          </p:cNvPr>
          <p:cNvSpPr/>
          <p:nvPr/>
        </p:nvSpPr>
        <p:spPr>
          <a:xfrm>
            <a:off x="5562600" y="55710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B5F67FD7-04E9-44FD-9430-1DC5BDEB1DD0}"/>
              </a:ext>
            </a:extLst>
          </p:cNvPr>
          <p:cNvSpPr/>
          <p:nvPr/>
        </p:nvSpPr>
        <p:spPr>
          <a:xfrm>
            <a:off x="6858000" y="17554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FF00"/>
                </a:solidFill>
                <a:ea typeface="Roboto" panose="02000000000000000000" pitchFamily="2" charset="0"/>
              </a:rPr>
              <a:t>PLATINUM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ea typeface="Roboto" panose="02000000000000000000" pitchFamily="2" charset="0"/>
              </a:rPr>
              <a:t>9%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4C483757-9D74-41AD-B706-059B016BE2B7}"/>
              </a:ext>
            </a:extLst>
          </p:cNvPr>
          <p:cNvSpPr/>
          <p:nvPr/>
        </p:nvSpPr>
        <p:spPr>
          <a:xfrm>
            <a:off x="6858000" y="2557217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507BEAD2-6FDB-47A3-A6C8-6CE5F1493C87}"/>
              </a:ext>
            </a:extLst>
          </p:cNvPr>
          <p:cNvSpPr/>
          <p:nvPr/>
        </p:nvSpPr>
        <p:spPr>
          <a:xfrm>
            <a:off x="6858000" y="31326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D08E3826-B252-40FC-B7FC-6181F89AEC87}"/>
              </a:ext>
            </a:extLst>
          </p:cNvPr>
          <p:cNvSpPr/>
          <p:nvPr/>
        </p:nvSpPr>
        <p:spPr>
          <a:xfrm>
            <a:off x="6858000" y="37422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0AF76F5E-0A13-4596-984F-78D18C96C58C}"/>
              </a:ext>
            </a:extLst>
          </p:cNvPr>
          <p:cNvSpPr/>
          <p:nvPr/>
        </p:nvSpPr>
        <p:spPr>
          <a:xfrm>
            <a:off x="6858000" y="43518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509FF760-1336-445F-AA08-EAEB2407CE3E}"/>
              </a:ext>
            </a:extLst>
          </p:cNvPr>
          <p:cNvSpPr/>
          <p:nvPr/>
        </p:nvSpPr>
        <p:spPr>
          <a:xfrm>
            <a:off x="6858000" y="49614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4E50F0C2-058F-4EF8-AA03-5D87A537D3EC}"/>
              </a:ext>
            </a:extLst>
          </p:cNvPr>
          <p:cNvSpPr/>
          <p:nvPr/>
        </p:nvSpPr>
        <p:spPr>
          <a:xfrm>
            <a:off x="6858000" y="55710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5CAA3AD3-A8C8-460F-AB11-F7BFAB05231C}"/>
              </a:ext>
            </a:extLst>
          </p:cNvPr>
          <p:cNvSpPr/>
          <p:nvPr/>
        </p:nvSpPr>
        <p:spPr>
          <a:xfrm>
            <a:off x="8153400" y="17554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FF00"/>
                </a:solidFill>
                <a:ea typeface="Roboto" panose="02000000000000000000" pitchFamily="2" charset="0"/>
              </a:rPr>
              <a:t>DIAMOND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ea typeface="Roboto" panose="02000000000000000000" pitchFamily="2" charset="0"/>
              </a:rPr>
              <a:t>12%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A5928956-365C-4F85-AE6A-E9C996D719F7}"/>
              </a:ext>
            </a:extLst>
          </p:cNvPr>
          <p:cNvSpPr/>
          <p:nvPr/>
        </p:nvSpPr>
        <p:spPr>
          <a:xfrm>
            <a:off x="8153400" y="2557217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81AF2E5F-0779-4212-911D-ED6667DD0997}"/>
              </a:ext>
            </a:extLst>
          </p:cNvPr>
          <p:cNvSpPr/>
          <p:nvPr/>
        </p:nvSpPr>
        <p:spPr>
          <a:xfrm>
            <a:off x="8153400" y="31326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35C7EEB8-A912-4B1D-8CA6-0E27A5AB013E}"/>
              </a:ext>
            </a:extLst>
          </p:cNvPr>
          <p:cNvSpPr/>
          <p:nvPr/>
        </p:nvSpPr>
        <p:spPr>
          <a:xfrm>
            <a:off x="8153400" y="37422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D13F8C52-AAD5-4D32-B0F6-6BD1D305D887}"/>
              </a:ext>
            </a:extLst>
          </p:cNvPr>
          <p:cNvSpPr/>
          <p:nvPr/>
        </p:nvSpPr>
        <p:spPr>
          <a:xfrm>
            <a:off x="8153400" y="43518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5D1C1E11-5F03-4606-B104-78E619E5BFB7}"/>
              </a:ext>
            </a:extLst>
          </p:cNvPr>
          <p:cNvSpPr/>
          <p:nvPr/>
        </p:nvSpPr>
        <p:spPr>
          <a:xfrm>
            <a:off x="8153400" y="49614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CCE4E493-4371-42BC-A8D5-997C44BD2D8E}"/>
              </a:ext>
            </a:extLst>
          </p:cNvPr>
          <p:cNvSpPr/>
          <p:nvPr/>
        </p:nvSpPr>
        <p:spPr>
          <a:xfrm>
            <a:off x="8153400" y="55710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FFDA098D-D2CF-45D5-B52F-1B9BF256854B}"/>
              </a:ext>
            </a:extLst>
          </p:cNvPr>
          <p:cNvSpPr/>
          <p:nvPr/>
        </p:nvSpPr>
        <p:spPr>
          <a:xfrm>
            <a:off x="9448800" y="17554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FF00"/>
                </a:solidFill>
                <a:ea typeface="Roboto" panose="02000000000000000000" pitchFamily="2" charset="0"/>
              </a:rPr>
              <a:t>EXE. DIAMOND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ea typeface="Roboto" panose="02000000000000000000" pitchFamily="2" charset="0"/>
              </a:rPr>
              <a:t>15%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88F080DF-9471-41A6-A22C-44869F35F32D}"/>
              </a:ext>
            </a:extLst>
          </p:cNvPr>
          <p:cNvSpPr/>
          <p:nvPr/>
        </p:nvSpPr>
        <p:spPr>
          <a:xfrm>
            <a:off x="9448800" y="2557217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7469CB37-16AB-4AB2-BE52-65617A5ACF8C}"/>
              </a:ext>
            </a:extLst>
          </p:cNvPr>
          <p:cNvSpPr/>
          <p:nvPr/>
        </p:nvSpPr>
        <p:spPr>
          <a:xfrm>
            <a:off x="9448800" y="31326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BBCB09C9-8C54-47F4-BC61-C33F08BF76BF}"/>
              </a:ext>
            </a:extLst>
          </p:cNvPr>
          <p:cNvSpPr/>
          <p:nvPr/>
        </p:nvSpPr>
        <p:spPr>
          <a:xfrm>
            <a:off x="9448800" y="37422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2FD0B731-C123-4B39-BDB7-05094F98B77B}"/>
              </a:ext>
            </a:extLst>
          </p:cNvPr>
          <p:cNvSpPr/>
          <p:nvPr/>
        </p:nvSpPr>
        <p:spPr>
          <a:xfrm>
            <a:off x="9448800" y="43518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53721C40-8CFD-43DF-85A9-F591DB15D4F4}"/>
              </a:ext>
            </a:extLst>
          </p:cNvPr>
          <p:cNvSpPr/>
          <p:nvPr/>
        </p:nvSpPr>
        <p:spPr>
          <a:xfrm>
            <a:off x="9448800" y="49614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FF7C1BCD-2987-4300-98E6-E70F7C7BB6D4}"/>
              </a:ext>
            </a:extLst>
          </p:cNvPr>
          <p:cNvSpPr/>
          <p:nvPr/>
        </p:nvSpPr>
        <p:spPr>
          <a:xfrm>
            <a:off x="9448800" y="5571045"/>
            <a:ext cx="1295400" cy="60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-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1EBF06B7-E479-49AD-938C-5635617934AF}"/>
              </a:ext>
            </a:extLst>
          </p:cNvPr>
          <p:cNvSpPr/>
          <p:nvPr/>
        </p:nvSpPr>
        <p:spPr>
          <a:xfrm>
            <a:off x="10744200" y="1755415"/>
            <a:ext cx="1295400" cy="757745"/>
          </a:xfrm>
          <a:prstGeom prst="rect">
            <a:avLst/>
          </a:prstGeom>
          <a:solidFill>
            <a:srgbClr val="009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rgbClr val="FFFF00"/>
                </a:solidFill>
                <a:ea typeface="Roboto" panose="02000000000000000000" pitchFamily="2" charset="0"/>
              </a:rPr>
              <a:t>ROYAL DIAMOND</a:t>
            </a:r>
          </a:p>
          <a:p>
            <a:pPr algn="ctr"/>
            <a:r>
              <a:rPr lang="en-IN" sz="1600" b="1" dirty="0">
                <a:solidFill>
                  <a:schemeClr val="bg1"/>
                </a:solidFill>
                <a:ea typeface="Roboto" panose="02000000000000000000" pitchFamily="2" charset="0"/>
              </a:rPr>
              <a:t>18%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EEA6D87A-D198-4E1B-9172-18374CB02160}"/>
              </a:ext>
            </a:extLst>
          </p:cNvPr>
          <p:cNvSpPr/>
          <p:nvPr/>
        </p:nvSpPr>
        <p:spPr>
          <a:xfrm>
            <a:off x="10744200" y="2557217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  <a:r>
              <a:rPr lang="en-IN" sz="1600" b="1" dirty="0">
                <a:solidFill>
                  <a:srgbClr val="FF0000"/>
                </a:solidFill>
                <a:ea typeface="Roboto" panose="02000000000000000000" pitchFamily="2" charset="0"/>
              </a:rPr>
              <a:t> *</a:t>
            </a:r>
            <a:endParaRPr lang="en-IN" sz="16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81FC33BD-8864-48D0-BE1A-2362DE9D7E29}"/>
              </a:ext>
            </a:extLst>
          </p:cNvPr>
          <p:cNvSpPr/>
          <p:nvPr/>
        </p:nvSpPr>
        <p:spPr>
          <a:xfrm>
            <a:off x="10744200" y="31326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83A281C5-BBF5-478F-937B-C3B380D09784}"/>
              </a:ext>
            </a:extLst>
          </p:cNvPr>
          <p:cNvSpPr/>
          <p:nvPr/>
        </p:nvSpPr>
        <p:spPr>
          <a:xfrm>
            <a:off x="10744200" y="37422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291BEB49-1A7C-4A8C-B79B-63EDE40B4F9F}"/>
              </a:ext>
            </a:extLst>
          </p:cNvPr>
          <p:cNvSpPr/>
          <p:nvPr/>
        </p:nvSpPr>
        <p:spPr>
          <a:xfrm>
            <a:off x="10744200" y="43518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0DFFC97A-1C27-43E7-BC77-D7A826618DFB}"/>
              </a:ext>
            </a:extLst>
          </p:cNvPr>
          <p:cNvSpPr/>
          <p:nvPr/>
        </p:nvSpPr>
        <p:spPr>
          <a:xfrm>
            <a:off x="10744200" y="49614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C653A8A2-0C1E-41F7-A30E-9A6BB7F39C04}"/>
              </a:ext>
            </a:extLst>
          </p:cNvPr>
          <p:cNvSpPr/>
          <p:nvPr/>
        </p:nvSpPr>
        <p:spPr>
          <a:xfrm>
            <a:off x="10744200" y="5571045"/>
            <a:ext cx="1295400" cy="602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  <a:ea typeface="Roboto" panose="02000000000000000000" pitchFamily="2" charset="0"/>
              </a:rPr>
              <a:t>3%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03E7183D-097A-4C18-8781-C06C24D2E2B5}"/>
              </a:ext>
            </a:extLst>
          </p:cNvPr>
          <p:cNvSpPr/>
          <p:nvPr/>
        </p:nvSpPr>
        <p:spPr>
          <a:xfrm>
            <a:off x="11784" y="6101631"/>
            <a:ext cx="12027816" cy="375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1400" b="1" dirty="0">
                <a:solidFill>
                  <a:srgbClr val="0000FF"/>
                </a:solidFill>
                <a:ea typeface="Roboto" panose="02000000000000000000" pitchFamily="2" charset="0"/>
              </a:rPr>
              <a:t>Team Mentoring Bonus </a:t>
            </a:r>
            <a:r>
              <a:rPr lang="en-IN" sz="1400" b="1" dirty="0">
                <a:solidFill>
                  <a:srgbClr val="FF0000"/>
                </a:solidFill>
                <a:ea typeface="Roboto" panose="02000000000000000000" pitchFamily="2" charset="0"/>
              </a:rPr>
              <a:t>for Monthly Rank of </a:t>
            </a:r>
            <a:r>
              <a:rPr lang="en-IN" sz="1400" b="1" dirty="0">
                <a:solidFill>
                  <a:srgbClr val="0000FF"/>
                </a:solidFill>
                <a:ea typeface="Roboto" panose="02000000000000000000" pitchFamily="2" charset="0"/>
              </a:rPr>
              <a:t>Royal Diamond &amp; Above Achieves </a:t>
            </a:r>
            <a:r>
              <a:rPr lang="en-IN" sz="1400" b="1" dirty="0">
                <a:solidFill>
                  <a:srgbClr val="FF0000"/>
                </a:solidFill>
                <a:ea typeface="Roboto" panose="02000000000000000000" pitchFamily="2" charset="0"/>
              </a:rPr>
              <a:t>will be paid up to a maximum of 10,00,000 MBV Only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C07265CD-678A-4AF4-8CBC-D7DA389C9B96}"/>
              </a:ext>
            </a:extLst>
          </p:cNvPr>
          <p:cNvSpPr/>
          <p:nvPr/>
        </p:nvSpPr>
        <p:spPr>
          <a:xfrm>
            <a:off x="0" y="6400801"/>
            <a:ext cx="12027816" cy="4571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  <a:ea typeface="Roboto" panose="02000000000000000000" pitchFamily="2" charset="0"/>
              </a:rPr>
              <a:t>When Your Monthly Rank is Royal Diamond or Royal Diamond+, You Must Mandatorily Make a Personal (Self) Repurchase of 1,000 RBV</a:t>
            </a:r>
          </a:p>
        </p:txBody>
      </p:sp>
    </p:spTree>
    <p:extLst>
      <p:ext uri="{BB962C8B-B14F-4D97-AF65-F5344CB8AC3E}">
        <p14:creationId xmlns:p14="http://schemas.microsoft.com/office/powerpoint/2010/main" val="411679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68" grpId="0"/>
      <p:bldP spid="1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esigner\Desktop\PPT RAW 2\7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12192001" cy="6400800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xmlns="" id="{EF653534-5D84-4ED1-A817-365BCB1EFDB4}"/>
              </a:ext>
            </a:extLst>
          </p:cNvPr>
          <p:cNvSpPr/>
          <p:nvPr/>
        </p:nvSpPr>
        <p:spPr>
          <a:xfrm>
            <a:off x="1512950" y="3200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2"/>
                </a:moveTo>
                <a:lnTo>
                  <a:pt x="127" y="475742"/>
                </a:lnTo>
                <a:lnTo>
                  <a:pt x="127" y="522731"/>
                </a:lnTo>
                <a:lnTo>
                  <a:pt x="522605" y="522731"/>
                </a:lnTo>
                <a:lnTo>
                  <a:pt x="522605" y="475742"/>
                </a:lnTo>
                <a:close/>
              </a:path>
              <a:path w="523239" h="523239">
                <a:moveTo>
                  <a:pt x="424434" y="263017"/>
                </a:moveTo>
                <a:lnTo>
                  <a:pt x="98298" y="263017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7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2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E73FF5EB-E7E2-487B-9952-7200FA3C5586}"/>
              </a:ext>
            </a:extLst>
          </p:cNvPr>
          <p:cNvSpPr/>
          <p:nvPr/>
        </p:nvSpPr>
        <p:spPr>
          <a:xfrm>
            <a:off x="827151" y="321106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5" y="475741"/>
                </a:moveTo>
                <a:lnTo>
                  <a:pt x="63" y="475741"/>
                </a:lnTo>
                <a:lnTo>
                  <a:pt x="63" y="522731"/>
                </a:lnTo>
                <a:lnTo>
                  <a:pt x="522605" y="522731"/>
                </a:lnTo>
                <a:lnTo>
                  <a:pt x="522605" y="475741"/>
                </a:lnTo>
                <a:close/>
              </a:path>
              <a:path w="523240" h="523239">
                <a:moveTo>
                  <a:pt x="424408" y="263016"/>
                </a:moveTo>
                <a:lnTo>
                  <a:pt x="98323" y="263016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7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7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6"/>
                </a:lnTo>
                <a:close/>
              </a:path>
              <a:path w="523240" h="523239">
                <a:moveTo>
                  <a:pt x="261365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6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5" y="236346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6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95752276-0058-4408-A09F-B7A2E2F032F9}"/>
              </a:ext>
            </a:extLst>
          </p:cNvPr>
          <p:cNvSpPr/>
          <p:nvPr/>
        </p:nvSpPr>
        <p:spPr>
          <a:xfrm>
            <a:off x="141351" y="3200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68" y="475742"/>
                </a:moveTo>
                <a:lnTo>
                  <a:pt x="64" y="475742"/>
                </a:lnTo>
                <a:lnTo>
                  <a:pt x="64" y="522731"/>
                </a:lnTo>
                <a:lnTo>
                  <a:pt x="522668" y="522731"/>
                </a:lnTo>
                <a:lnTo>
                  <a:pt x="522668" y="475742"/>
                </a:lnTo>
                <a:close/>
              </a:path>
              <a:path w="523240" h="523239">
                <a:moveTo>
                  <a:pt x="424408" y="263017"/>
                </a:moveTo>
                <a:lnTo>
                  <a:pt x="98323" y="263017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1" y="475742"/>
                </a:lnTo>
                <a:lnTo>
                  <a:pt x="522731" y="361188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7"/>
                </a:lnTo>
                <a:close/>
              </a:path>
              <a:path w="523240" h="523239">
                <a:moveTo>
                  <a:pt x="261366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7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6" y="236347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7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xmlns="" id="{2AAC746F-5AD4-4217-A3AC-225CEC0E2B9C}"/>
              </a:ext>
            </a:extLst>
          </p:cNvPr>
          <p:cNvSpPr/>
          <p:nvPr/>
        </p:nvSpPr>
        <p:spPr>
          <a:xfrm>
            <a:off x="50943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xmlns="" id="{D884F133-6C62-4B61-B1CA-9E2FB00E6C75}"/>
              </a:ext>
            </a:extLst>
          </p:cNvPr>
          <p:cNvSpPr/>
          <p:nvPr/>
        </p:nvSpPr>
        <p:spPr>
          <a:xfrm>
            <a:off x="40275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5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5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F9B9CE26-11AA-437C-B598-C33EDB7EDE4F}"/>
              </a:ext>
            </a:extLst>
          </p:cNvPr>
          <p:cNvSpPr/>
          <p:nvPr/>
        </p:nvSpPr>
        <p:spPr>
          <a:xfrm>
            <a:off x="29607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79E024B5-9947-469B-8EBB-9B0D16F90C24}"/>
              </a:ext>
            </a:extLst>
          </p:cNvPr>
          <p:cNvSpPr/>
          <p:nvPr/>
        </p:nvSpPr>
        <p:spPr>
          <a:xfrm>
            <a:off x="1893951" y="20574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5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5" y="522732"/>
                </a:lnTo>
                <a:lnTo>
                  <a:pt x="522605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1" y="475741"/>
                </a:lnTo>
                <a:lnTo>
                  <a:pt x="522731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30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xmlns="" id="{1EC73367-A89A-4F58-862C-FB4937D995E1}"/>
              </a:ext>
            </a:extLst>
          </p:cNvPr>
          <p:cNvSpPr/>
          <p:nvPr/>
        </p:nvSpPr>
        <p:spPr>
          <a:xfrm>
            <a:off x="827151" y="2068067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40" h="523239">
                <a:moveTo>
                  <a:pt x="522605" y="475742"/>
                </a:moveTo>
                <a:lnTo>
                  <a:pt x="63" y="475742"/>
                </a:lnTo>
                <a:lnTo>
                  <a:pt x="63" y="522732"/>
                </a:lnTo>
                <a:lnTo>
                  <a:pt x="522605" y="522732"/>
                </a:lnTo>
                <a:lnTo>
                  <a:pt x="522605" y="475742"/>
                </a:lnTo>
                <a:close/>
              </a:path>
              <a:path w="523240" h="523239">
                <a:moveTo>
                  <a:pt x="424408" y="263017"/>
                </a:moveTo>
                <a:lnTo>
                  <a:pt x="98323" y="263017"/>
                </a:lnTo>
                <a:lnTo>
                  <a:pt x="60050" y="270730"/>
                </a:lnTo>
                <a:lnTo>
                  <a:pt x="28797" y="291766"/>
                </a:lnTo>
                <a:lnTo>
                  <a:pt x="7726" y="322970"/>
                </a:lnTo>
                <a:lnTo>
                  <a:pt x="0" y="361188"/>
                </a:lnTo>
                <a:lnTo>
                  <a:pt x="0" y="475742"/>
                </a:lnTo>
                <a:lnTo>
                  <a:pt x="522732" y="475742"/>
                </a:lnTo>
                <a:lnTo>
                  <a:pt x="522732" y="361188"/>
                </a:lnTo>
                <a:lnTo>
                  <a:pt x="515005" y="322970"/>
                </a:lnTo>
                <a:lnTo>
                  <a:pt x="493934" y="291766"/>
                </a:lnTo>
                <a:lnTo>
                  <a:pt x="462681" y="270730"/>
                </a:lnTo>
                <a:lnTo>
                  <a:pt x="424408" y="263017"/>
                </a:lnTo>
                <a:close/>
              </a:path>
              <a:path w="523240" h="523239">
                <a:moveTo>
                  <a:pt x="261365" y="0"/>
                </a:moveTo>
                <a:lnTo>
                  <a:pt x="215296" y="9294"/>
                </a:lnTo>
                <a:lnTo>
                  <a:pt x="177677" y="34639"/>
                </a:lnTo>
                <a:lnTo>
                  <a:pt x="152314" y="72223"/>
                </a:lnTo>
                <a:lnTo>
                  <a:pt x="143014" y="118237"/>
                </a:lnTo>
                <a:lnTo>
                  <a:pt x="152314" y="164177"/>
                </a:lnTo>
                <a:lnTo>
                  <a:pt x="177677" y="201723"/>
                </a:lnTo>
                <a:lnTo>
                  <a:pt x="215296" y="227054"/>
                </a:lnTo>
                <a:lnTo>
                  <a:pt x="261365" y="236347"/>
                </a:lnTo>
                <a:lnTo>
                  <a:pt x="307435" y="227054"/>
                </a:lnTo>
                <a:lnTo>
                  <a:pt x="345054" y="201723"/>
                </a:lnTo>
                <a:lnTo>
                  <a:pt x="370417" y="164177"/>
                </a:lnTo>
                <a:lnTo>
                  <a:pt x="379717" y="118237"/>
                </a:lnTo>
                <a:lnTo>
                  <a:pt x="370417" y="72223"/>
                </a:lnTo>
                <a:lnTo>
                  <a:pt x="345054" y="34639"/>
                </a:lnTo>
                <a:lnTo>
                  <a:pt x="307435" y="9294"/>
                </a:lnTo>
                <a:lnTo>
                  <a:pt x="261365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xmlns="" id="{9C35559C-4C9D-4613-A483-3C0D34C450E7}"/>
              </a:ext>
            </a:extLst>
          </p:cNvPr>
          <p:cNvSpPr/>
          <p:nvPr/>
        </p:nvSpPr>
        <p:spPr>
          <a:xfrm>
            <a:off x="2960751" y="990600"/>
            <a:ext cx="523240" cy="523240"/>
          </a:xfrm>
          <a:custGeom>
            <a:avLst/>
            <a:gdLst/>
            <a:ahLst/>
            <a:cxnLst/>
            <a:rect l="l" t="t" r="r" b="b"/>
            <a:pathLst>
              <a:path w="523239" h="523239">
                <a:moveTo>
                  <a:pt x="522604" y="475741"/>
                </a:moveTo>
                <a:lnTo>
                  <a:pt x="126" y="475741"/>
                </a:lnTo>
                <a:lnTo>
                  <a:pt x="126" y="522732"/>
                </a:lnTo>
                <a:lnTo>
                  <a:pt x="522604" y="522732"/>
                </a:lnTo>
                <a:lnTo>
                  <a:pt x="522604" y="475741"/>
                </a:lnTo>
                <a:close/>
              </a:path>
              <a:path w="523239" h="523239">
                <a:moveTo>
                  <a:pt x="424434" y="263016"/>
                </a:moveTo>
                <a:lnTo>
                  <a:pt x="98298" y="263016"/>
                </a:lnTo>
                <a:lnTo>
                  <a:pt x="60061" y="270730"/>
                </a:lnTo>
                <a:lnTo>
                  <a:pt x="28813" y="291766"/>
                </a:lnTo>
                <a:lnTo>
                  <a:pt x="7733" y="322970"/>
                </a:lnTo>
                <a:lnTo>
                  <a:pt x="0" y="361188"/>
                </a:lnTo>
                <a:lnTo>
                  <a:pt x="0" y="475741"/>
                </a:lnTo>
                <a:lnTo>
                  <a:pt x="522732" y="475741"/>
                </a:lnTo>
                <a:lnTo>
                  <a:pt x="522732" y="361188"/>
                </a:lnTo>
                <a:lnTo>
                  <a:pt x="514998" y="322970"/>
                </a:lnTo>
                <a:lnTo>
                  <a:pt x="493918" y="291766"/>
                </a:lnTo>
                <a:lnTo>
                  <a:pt x="462670" y="270730"/>
                </a:lnTo>
                <a:lnTo>
                  <a:pt x="424434" y="263016"/>
                </a:lnTo>
                <a:close/>
              </a:path>
              <a:path w="523239" h="523239">
                <a:moveTo>
                  <a:pt x="261366" y="0"/>
                </a:moveTo>
                <a:lnTo>
                  <a:pt x="215278" y="9294"/>
                </a:lnTo>
                <a:lnTo>
                  <a:pt x="177657" y="34639"/>
                </a:lnTo>
                <a:lnTo>
                  <a:pt x="152298" y="72223"/>
                </a:lnTo>
                <a:lnTo>
                  <a:pt x="143001" y="118237"/>
                </a:lnTo>
                <a:lnTo>
                  <a:pt x="152298" y="164177"/>
                </a:lnTo>
                <a:lnTo>
                  <a:pt x="177657" y="201723"/>
                </a:lnTo>
                <a:lnTo>
                  <a:pt x="215278" y="227054"/>
                </a:lnTo>
                <a:lnTo>
                  <a:pt x="261366" y="236347"/>
                </a:lnTo>
                <a:lnTo>
                  <a:pt x="307453" y="227054"/>
                </a:lnTo>
                <a:lnTo>
                  <a:pt x="345074" y="201723"/>
                </a:lnTo>
                <a:lnTo>
                  <a:pt x="370433" y="164177"/>
                </a:lnTo>
                <a:lnTo>
                  <a:pt x="379729" y="118237"/>
                </a:lnTo>
                <a:lnTo>
                  <a:pt x="370433" y="72223"/>
                </a:lnTo>
                <a:lnTo>
                  <a:pt x="345074" y="34639"/>
                </a:lnTo>
                <a:lnTo>
                  <a:pt x="307453" y="9294"/>
                </a:lnTo>
                <a:lnTo>
                  <a:pt x="261366" y="0"/>
                </a:lnTo>
                <a:close/>
              </a:path>
            </a:pathLst>
          </a:custGeom>
          <a:solidFill>
            <a:srgbClr val="5CBD79"/>
          </a:solidFill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xmlns="" id="{32673C29-D169-4B87-B242-BFDF0DBEF2F9}"/>
              </a:ext>
            </a:extLst>
          </p:cNvPr>
          <p:cNvSpPr txBox="1"/>
          <p:nvPr/>
        </p:nvSpPr>
        <p:spPr>
          <a:xfrm>
            <a:off x="3115945" y="1242186"/>
            <a:ext cx="174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+mj-lt"/>
                <a:ea typeface="Roboto" panose="02000000000000000000" pitchFamily="2" charset="0"/>
                <a:cs typeface="Trebuchet MS"/>
              </a:rPr>
              <a:t>U</a:t>
            </a:r>
            <a:endParaRPr sz="1800">
              <a:latin typeface="+mj-lt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xmlns="" id="{E005D5C5-F8B5-4A77-8720-659B7F0FECD8}"/>
              </a:ext>
            </a:extLst>
          </p:cNvPr>
          <p:cNvSpPr txBox="1"/>
          <p:nvPr/>
        </p:nvSpPr>
        <p:spPr>
          <a:xfrm>
            <a:off x="2430145" y="2320290"/>
            <a:ext cx="906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7710" algn="l"/>
              </a:tabLst>
            </a:pPr>
            <a:r>
              <a:rPr sz="1200" b="1" spc="-5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1</a:t>
            </a:r>
            <a:r>
              <a:rPr sz="1200" b="1" spc="-10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Point	</a:t>
            </a:r>
            <a:r>
              <a:rPr sz="2700" b="1" spc="-7" baseline="1543" dirty="0">
                <a:latin typeface="+mj-lt"/>
                <a:ea typeface="Roboto" panose="02000000000000000000" pitchFamily="2" charset="0"/>
                <a:cs typeface="Arial"/>
              </a:rPr>
              <a:t>C</a:t>
            </a:r>
            <a:endParaRPr sz="2700" baseline="1543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xmlns="" id="{DA43F045-68B2-473C-8359-15D75EABC865}"/>
              </a:ext>
            </a:extLst>
          </p:cNvPr>
          <p:cNvSpPr txBox="1"/>
          <p:nvPr/>
        </p:nvSpPr>
        <p:spPr>
          <a:xfrm>
            <a:off x="4212716" y="2313559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+mj-lt"/>
                <a:ea typeface="Roboto" panose="02000000000000000000" pitchFamily="2" charset="0"/>
                <a:cs typeface="Arial"/>
              </a:rPr>
              <a:t>D</a:t>
            </a:r>
            <a:endParaRPr sz="18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xmlns="" id="{ECFC24A5-4EC5-4348-9174-FA4800E0A971}"/>
              </a:ext>
            </a:extLst>
          </p:cNvPr>
          <p:cNvSpPr txBox="1"/>
          <p:nvPr/>
        </p:nvSpPr>
        <p:spPr>
          <a:xfrm>
            <a:off x="5279516" y="2313559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+mj-lt"/>
                <a:ea typeface="Roboto" panose="02000000000000000000" pitchFamily="2" charset="0"/>
                <a:cs typeface="Arial"/>
              </a:rPr>
              <a:t>E</a:t>
            </a:r>
            <a:endParaRPr sz="18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xmlns="" id="{9C62E6FB-45FC-4B4D-AAB3-6C914D77008D}"/>
              </a:ext>
            </a:extLst>
          </p:cNvPr>
          <p:cNvSpPr txBox="1"/>
          <p:nvPr/>
        </p:nvSpPr>
        <p:spPr>
          <a:xfrm>
            <a:off x="852551" y="3342144"/>
            <a:ext cx="500380" cy="6292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80"/>
              </a:spcBef>
            </a:pPr>
            <a:r>
              <a:rPr sz="1400" b="1" spc="-45" dirty="0">
                <a:latin typeface="+mj-lt"/>
                <a:ea typeface="Roboto" panose="02000000000000000000" pitchFamily="2" charset="0"/>
                <a:cs typeface="Arial"/>
              </a:rPr>
              <a:t>A2</a:t>
            </a:r>
            <a:endParaRPr sz="1400">
              <a:latin typeface="+mj-lt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200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+mj-lt"/>
              <a:ea typeface="Roboto" panose="02000000000000000000" pitchFamily="2" charset="0"/>
              <a:cs typeface="Arial"/>
            </a:endParaRPr>
          </a:p>
        </p:txBody>
      </p:sp>
      <p:grpSp>
        <p:nvGrpSpPr>
          <p:cNvPr id="20" name="object 27">
            <a:extLst>
              <a:ext uri="{FF2B5EF4-FFF2-40B4-BE49-F238E27FC236}">
                <a16:creationId xmlns:a16="http://schemas.microsoft.com/office/drawing/2014/main" xmlns="" id="{DBCA22A8-EC37-475C-A1E5-91181FFD92E9}"/>
              </a:ext>
            </a:extLst>
          </p:cNvPr>
          <p:cNvGrpSpPr/>
          <p:nvPr/>
        </p:nvGrpSpPr>
        <p:grpSpPr>
          <a:xfrm>
            <a:off x="1096899" y="1547622"/>
            <a:ext cx="4229100" cy="458470"/>
            <a:chOff x="1030224" y="2385822"/>
            <a:chExt cx="4229100" cy="458470"/>
          </a:xfrm>
        </p:grpSpPr>
        <p:sp>
          <p:nvSpPr>
            <p:cNvPr id="21" name="object 28">
              <a:extLst>
                <a:ext uri="{FF2B5EF4-FFF2-40B4-BE49-F238E27FC236}">
                  <a16:creationId xmlns:a16="http://schemas.microsoft.com/office/drawing/2014/main" xmlns="" id="{13CAC5E1-20CD-4D47-8749-137C925C5256}"/>
                </a:ext>
              </a:extLst>
            </p:cNvPr>
            <p:cNvSpPr/>
            <p:nvPr/>
          </p:nvSpPr>
          <p:spPr>
            <a:xfrm>
              <a:off x="3111246" y="2385822"/>
              <a:ext cx="0" cy="206375"/>
            </a:xfrm>
            <a:custGeom>
              <a:avLst/>
              <a:gdLst/>
              <a:ahLst/>
              <a:cxnLst/>
              <a:rect l="l" t="t" r="r" b="b"/>
              <a:pathLst>
                <a:path h="206375">
                  <a:moveTo>
                    <a:pt x="0" y="0"/>
                  </a:moveTo>
                  <a:lnTo>
                    <a:pt x="0" y="205866"/>
                  </a:lnTo>
                </a:path>
              </a:pathLst>
            </a:custGeom>
            <a:ln w="19812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2" name="object 29">
              <a:extLst>
                <a:ext uri="{FF2B5EF4-FFF2-40B4-BE49-F238E27FC236}">
                  <a16:creationId xmlns:a16="http://schemas.microsoft.com/office/drawing/2014/main" xmlns="" id="{505B26C9-0F61-4EFD-93A0-7CF9CB346369}"/>
                </a:ext>
              </a:extLst>
            </p:cNvPr>
            <p:cNvSpPr/>
            <p:nvPr/>
          </p:nvSpPr>
          <p:spPr>
            <a:xfrm>
              <a:off x="1043178" y="2591562"/>
              <a:ext cx="4201160" cy="0"/>
            </a:xfrm>
            <a:custGeom>
              <a:avLst/>
              <a:gdLst/>
              <a:ahLst/>
              <a:cxnLst/>
              <a:rect l="l" t="t" r="r" b="b"/>
              <a:pathLst>
                <a:path w="4201160">
                  <a:moveTo>
                    <a:pt x="0" y="0"/>
                  </a:moveTo>
                  <a:lnTo>
                    <a:pt x="4201033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3" name="object 30">
              <a:extLst>
                <a:ext uri="{FF2B5EF4-FFF2-40B4-BE49-F238E27FC236}">
                  <a16:creationId xmlns:a16="http://schemas.microsoft.com/office/drawing/2014/main" xmlns="" id="{0610E768-6292-4B4A-B1F9-7A37863302FF}"/>
                </a:ext>
              </a:extLst>
            </p:cNvPr>
            <p:cNvSpPr/>
            <p:nvPr/>
          </p:nvSpPr>
          <p:spPr>
            <a:xfrm>
              <a:off x="5244845" y="2591562"/>
              <a:ext cx="0" cy="238125"/>
            </a:xfrm>
            <a:custGeom>
              <a:avLst/>
              <a:gdLst/>
              <a:ahLst/>
              <a:cxnLst/>
              <a:rect l="l" t="t" r="r" b="b"/>
              <a:pathLst>
                <a:path h="238125">
                  <a:moveTo>
                    <a:pt x="0" y="0"/>
                  </a:moveTo>
                  <a:lnTo>
                    <a:pt x="0" y="238125"/>
                  </a:lnTo>
                </a:path>
              </a:pathLst>
            </a:custGeom>
            <a:ln w="28956">
              <a:solidFill>
                <a:srgbClr val="28643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4" name="object 31">
              <a:extLst>
                <a:ext uri="{FF2B5EF4-FFF2-40B4-BE49-F238E27FC236}">
                  <a16:creationId xmlns:a16="http://schemas.microsoft.com/office/drawing/2014/main" xmlns="" id="{474545C4-B69D-441E-A01B-8AFBFF45B5ED}"/>
                </a:ext>
              </a:extLst>
            </p:cNvPr>
            <p:cNvSpPr/>
            <p:nvPr/>
          </p:nvSpPr>
          <p:spPr>
            <a:xfrm>
              <a:off x="1044702" y="2591562"/>
              <a:ext cx="1066800" cy="238125"/>
            </a:xfrm>
            <a:custGeom>
              <a:avLst/>
              <a:gdLst/>
              <a:ahLst/>
              <a:cxnLst/>
              <a:rect l="l" t="t" r="r" b="b"/>
              <a:pathLst>
                <a:path w="1066800" h="238125">
                  <a:moveTo>
                    <a:pt x="0" y="0"/>
                  </a:moveTo>
                  <a:lnTo>
                    <a:pt x="0" y="238125"/>
                  </a:lnTo>
                </a:path>
                <a:path w="1066800" h="238125">
                  <a:moveTo>
                    <a:pt x="1066799" y="238125"/>
                  </a:moveTo>
                  <a:lnTo>
                    <a:pt x="1066799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5" name="object 32">
              <a:extLst>
                <a:ext uri="{FF2B5EF4-FFF2-40B4-BE49-F238E27FC236}">
                  <a16:creationId xmlns:a16="http://schemas.microsoft.com/office/drawing/2014/main" xmlns="" id="{62B45331-6D47-4A70-8C19-7BE5A7EA2A8B}"/>
                </a:ext>
              </a:extLst>
            </p:cNvPr>
            <p:cNvSpPr/>
            <p:nvPr/>
          </p:nvSpPr>
          <p:spPr>
            <a:xfrm>
              <a:off x="3103625" y="2591562"/>
              <a:ext cx="1905" cy="238125"/>
            </a:xfrm>
            <a:custGeom>
              <a:avLst/>
              <a:gdLst/>
              <a:ahLst/>
              <a:cxnLst/>
              <a:rect l="l" t="t" r="r" b="b"/>
              <a:pathLst>
                <a:path w="1905" h="238125">
                  <a:moveTo>
                    <a:pt x="825" y="-14477"/>
                  </a:moveTo>
                  <a:lnTo>
                    <a:pt x="825" y="252602"/>
                  </a:lnTo>
                </a:path>
              </a:pathLst>
            </a:custGeom>
            <a:ln w="3060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6" name="object 33">
              <a:extLst>
                <a:ext uri="{FF2B5EF4-FFF2-40B4-BE49-F238E27FC236}">
                  <a16:creationId xmlns:a16="http://schemas.microsoft.com/office/drawing/2014/main" xmlns="" id="{463B5D34-542D-421A-A4DD-D468601D1AB9}"/>
                </a:ext>
              </a:extLst>
            </p:cNvPr>
            <p:cNvSpPr/>
            <p:nvPr/>
          </p:nvSpPr>
          <p:spPr>
            <a:xfrm>
              <a:off x="4208525" y="2591562"/>
              <a:ext cx="0" cy="238125"/>
            </a:xfrm>
            <a:custGeom>
              <a:avLst/>
              <a:gdLst/>
              <a:ahLst/>
              <a:cxnLst/>
              <a:rect l="l" t="t" r="r" b="b"/>
              <a:pathLst>
                <a:path h="238125">
                  <a:moveTo>
                    <a:pt x="0" y="238125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4069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Roboto" panose="02000000000000000000" pitchFamily="2" charset="0"/>
              </a:endParaRPr>
            </a:p>
          </p:txBody>
        </p:sp>
      </p:grpSp>
      <p:sp>
        <p:nvSpPr>
          <p:cNvPr id="27" name="object 34">
            <a:extLst>
              <a:ext uri="{FF2B5EF4-FFF2-40B4-BE49-F238E27FC236}">
                <a16:creationId xmlns:a16="http://schemas.microsoft.com/office/drawing/2014/main" xmlns="" id="{1DF1C9BC-763B-47A1-B959-D1C5FA069283}"/>
              </a:ext>
            </a:extLst>
          </p:cNvPr>
          <p:cNvSpPr/>
          <p:nvPr/>
        </p:nvSpPr>
        <p:spPr>
          <a:xfrm>
            <a:off x="396620" y="2591561"/>
            <a:ext cx="1371600" cy="619125"/>
          </a:xfrm>
          <a:custGeom>
            <a:avLst/>
            <a:gdLst/>
            <a:ahLst/>
            <a:cxnLst/>
            <a:rect l="l" t="t" r="r" b="b"/>
            <a:pathLst>
              <a:path w="1371600" h="619125">
                <a:moveTo>
                  <a:pt x="0" y="457200"/>
                </a:moveTo>
                <a:lnTo>
                  <a:pt x="1371599" y="457200"/>
                </a:lnTo>
              </a:path>
              <a:path w="1371600" h="619125">
                <a:moveTo>
                  <a:pt x="736091" y="0"/>
                </a:moveTo>
                <a:lnTo>
                  <a:pt x="736091" y="457200"/>
                </a:lnTo>
              </a:path>
              <a:path w="1371600" h="619125">
                <a:moveTo>
                  <a:pt x="0" y="609600"/>
                </a:moveTo>
                <a:lnTo>
                  <a:pt x="0" y="457200"/>
                </a:lnTo>
              </a:path>
              <a:path w="1371600" h="619125">
                <a:moveTo>
                  <a:pt x="1371599" y="619125"/>
                </a:moveTo>
                <a:lnTo>
                  <a:pt x="1371599" y="457200"/>
                </a:lnTo>
              </a:path>
              <a:path w="1371600" h="619125">
                <a:moveTo>
                  <a:pt x="685800" y="609600"/>
                </a:moveTo>
                <a:lnTo>
                  <a:pt x="685800" y="457200"/>
                </a:lnTo>
              </a:path>
            </a:pathLst>
          </a:custGeom>
          <a:ln w="28956">
            <a:solidFill>
              <a:srgbClr val="406921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  <a:ea typeface="Roboto" panose="02000000000000000000" pitchFamily="2" charset="0"/>
            </a:endParaRPr>
          </a:p>
        </p:txBody>
      </p:sp>
      <p:sp>
        <p:nvSpPr>
          <p:cNvPr id="28" name="object 35">
            <a:extLst>
              <a:ext uri="{FF2B5EF4-FFF2-40B4-BE49-F238E27FC236}">
                <a16:creationId xmlns:a16="http://schemas.microsoft.com/office/drawing/2014/main" xmlns="" id="{E5978A7A-2838-4112-8768-AA6455D5CA2A}"/>
              </a:ext>
            </a:extLst>
          </p:cNvPr>
          <p:cNvSpPr txBox="1"/>
          <p:nvPr/>
        </p:nvSpPr>
        <p:spPr>
          <a:xfrm>
            <a:off x="1012266" y="2315083"/>
            <a:ext cx="1257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3220" algn="l"/>
                <a:tab pos="1078865" algn="l"/>
              </a:tabLst>
            </a:pPr>
            <a:r>
              <a:rPr sz="1800" b="1" spc="-5" dirty="0">
                <a:latin typeface="+mj-lt"/>
                <a:ea typeface="Roboto" panose="02000000000000000000" pitchFamily="2" charset="0"/>
                <a:cs typeface="Arial"/>
              </a:rPr>
              <a:t>A	</a:t>
            </a:r>
            <a:r>
              <a:rPr sz="1200" b="1" spc="-5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4</a:t>
            </a:r>
            <a:r>
              <a:rPr sz="1200" b="1" spc="-10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Point	</a:t>
            </a:r>
            <a:r>
              <a:rPr sz="1800" b="1" spc="-5" dirty="0">
                <a:latin typeface="+mj-lt"/>
                <a:ea typeface="Roboto" panose="02000000000000000000" pitchFamily="2" charset="0"/>
                <a:cs typeface="Arial"/>
              </a:rPr>
              <a:t>B</a:t>
            </a:r>
            <a:endParaRPr sz="18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29" name="object 36">
            <a:extLst>
              <a:ext uri="{FF2B5EF4-FFF2-40B4-BE49-F238E27FC236}">
                <a16:creationId xmlns:a16="http://schemas.microsoft.com/office/drawing/2014/main" xmlns="" id="{2F4B0619-EA8F-45DE-B61C-B5937B3353C4}"/>
              </a:ext>
            </a:extLst>
          </p:cNvPr>
          <p:cNvSpPr txBox="1"/>
          <p:nvPr/>
        </p:nvSpPr>
        <p:spPr>
          <a:xfrm>
            <a:off x="143890" y="3453765"/>
            <a:ext cx="500380" cy="530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algn="ctr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latin typeface="+mj-lt"/>
                <a:ea typeface="Roboto" panose="02000000000000000000" pitchFamily="2" charset="0"/>
                <a:cs typeface="Arial"/>
              </a:rPr>
              <a:t>A1</a:t>
            </a:r>
            <a:endParaRPr sz="1400">
              <a:latin typeface="+mj-lt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sz="1200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30" name="object 37">
            <a:extLst>
              <a:ext uri="{FF2B5EF4-FFF2-40B4-BE49-F238E27FC236}">
                <a16:creationId xmlns:a16="http://schemas.microsoft.com/office/drawing/2014/main" xmlns="" id="{12DFA7C3-45E1-4063-B481-8E753EBD8E94}"/>
              </a:ext>
            </a:extLst>
          </p:cNvPr>
          <p:cNvSpPr txBox="1"/>
          <p:nvPr/>
        </p:nvSpPr>
        <p:spPr>
          <a:xfrm>
            <a:off x="1542033" y="3342144"/>
            <a:ext cx="500380" cy="6292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980"/>
              </a:spcBef>
            </a:pPr>
            <a:r>
              <a:rPr sz="1400" b="1" spc="-45" dirty="0">
                <a:latin typeface="+mj-lt"/>
                <a:ea typeface="Roboto" panose="02000000000000000000" pitchFamily="2" charset="0"/>
                <a:cs typeface="Arial"/>
              </a:rPr>
              <a:t>A3</a:t>
            </a:r>
            <a:endParaRPr sz="1400">
              <a:latin typeface="+mj-lt"/>
              <a:ea typeface="Roboto" panose="02000000000000000000" pitchFamily="2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1200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1</a:t>
            </a:r>
            <a:r>
              <a:rPr sz="1200" spc="-6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31" name="object 38">
            <a:extLst>
              <a:ext uri="{FF2B5EF4-FFF2-40B4-BE49-F238E27FC236}">
                <a16:creationId xmlns:a16="http://schemas.microsoft.com/office/drawing/2014/main" xmlns="" id="{49F12E1C-9394-4A38-B644-19FF12E5E218}"/>
              </a:ext>
            </a:extLst>
          </p:cNvPr>
          <p:cNvSpPr txBox="1"/>
          <p:nvPr/>
        </p:nvSpPr>
        <p:spPr>
          <a:xfrm>
            <a:off x="3609339" y="1214373"/>
            <a:ext cx="87439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9</a:t>
            </a:r>
            <a:r>
              <a:rPr sz="1600" b="1" spc="-70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600" b="1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Point</a:t>
            </a:r>
            <a:r>
              <a:rPr lang="en-IN" sz="1600" spc="-5" dirty="0">
                <a:solidFill>
                  <a:srgbClr val="212A35"/>
                </a:solidFill>
                <a:latin typeface="+mj-lt"/>
                <a:ea typeface="Roboto" panose="02000000000000000000" pitchFamily="2" charset="0"/>
                <a:cs typeface="Arial"/>
              </a:rPr>
              <a:t>s</a:t>
            </a:r>
            <a:endParaRPr sz="1600" dirty="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xmlns="" id="{8AB26B41-55C1-474A-8422-616C30ED6369}"/>
              </a:ext>
            </a:extLst>
          </p:cNvPr>
          <p:cNvSpPr txBox="1"/>
          <p:nvPr/>
        </p:nvSpPr>
        <p:spPr>
          <a:xfrm>
            <a:off x="3480561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33" name="object 40">
            <a:extLst>
              <a:ext uri="{FF2B5EF4-FFF2-40B4-BE49-F238E27FC236}">
                <a16:creationId xmlns:a16="http://schemas.microsoft.com/office/drawing/2014/main" xmlns="" id="{F1B72358-D28E-4A84-A925-5882C3E10764}"/>
              </a:ext>
            </a:extLst>
          </p:cNvPr>
          <p:cNvSpPr txBox="1"/>
          <p:nvPr/>
        </p:nvSpPr>
        <p:spPr>
          <a:xfrm>
            <a:off x="4550664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object 41">
            <a:extLst>
              <a:ext uri="{FF2B5EF4-FFF2-40B4-BE49-F238E27FC236}">
                <a16:creationId xmlns:a16="http://schemas.microsoft.com/office/drawing/2014/main" xmlns="" id="{11AD191F-C143-41D0-ACB4-252F9C4971B5}"/>
              </a:ext>
            </a:extLst>
          </p:cNvPr>
          <p:cNvSpPr txBox="1"/>
          <p:nvPr/>
        </p:nvSpPr>
        <p:spPr>
          <a:xfrm>
            <a:off x="5638165" y="2418664"/>
            <a:ext cx="534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1</a:t>
            </a:r>
            <a:r>
              <a:rPr sz="1200" b="1" spc="-80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 </a:t>
            </a:r>
            <a:r>
              <a:rPr sz="1200" b="1" dirty="0">
                <a:solidFill>
                  <a:srgbClr val="28643A"/>
                </a:solidFill>
                <a:latin typeface="+mj-lt"/>
                <a:ea typeface="Roboto" panose="02000000000000000000" pitchFamily="2" charset="0"/>
                <a:cs typeface="Arial"/>
              </a:rPr>
              <a:t>Point</a:t>
            </a:r>
            <a:endParaRPr sz="1200">
              <a:latin typeface="+mj-lt"/>
              <a:ea typeface="Roboto" panose="02000000000000000000" pitchFamily="2" charset="0"/>
              <a:cs typeface="Arial"/>
            </a:endParaRP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xmlns="" id="{A7AF3842-D5EF-4E08-A900-6EBBEBAA040D}"/>
              </a:ext>
            </a:extLst>
          </p:cNvPr>
          <p:cNvSpPr txBox="1"/>
          <p:nvPr/>
        </p:nvSpPr>
        <p:spPr>
          <a:xfrm>
            <a:off x="2411411" y="3202413"/>
            <a:ext cx="3760789" cy="1490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r>
              <a:rPr lang="en-US" sz="1600" b="1" spc="20" dirty="0">
                <a:latin typeface="+mj-lt"/>
                <a:ea typeface="Roboto" panose="02000000000000000000" pitchFamily="2" charset="0"/>
                <a:cs typeface="Trebuchet MS"/>
              </a:rPr>
              <a:t>Get 3% </a:t>
            </a:r>
            <a:r>
              <a:rPr lang="en-US" sz="1600" spc="20" dirty="0">
                <a:latin typeface="+mj-lt"/>
                <a:ea typeface="Roboto" panose="02000000000000000000" pitchFamily="2" charset="0"/>
                <a:cs typeface="Trebuchet MS"/>
              </a:rPr>
              <a:t>of the </a:t>
            </a:r>
            <a:r>
              <a:rPr lang="en-US" sz="1600" b="1" spc="20" dirty="0">
                <a:latin typeface="+mj-lt"/>
                <a:ea typeface="Roboto" panose="02000000000000000000" pitchFamily="2" charset="0"/>
                <a:cs typeface="Trebuchet MS"/>
              </a:rPr>
              <a:t>Company’s Total Monthly BV </a:t>
            </a:r>
            <a:r>
              <a:rPr lang="en-US" sz="1600" spc="20" dirty="0">
                <a:latin typeface="+mj-lt"/>
                <a:ea typeface="Roboto" panose="02000000000000000000" pitchFamily="2" charset="0"/>
                <a:cs typeface="Trebuchet MS"/>
              </a:rPr>
              <a:t>distributed proportionately amongst all </a:t>
            </a:r>
            <a:r>
              <a:rPr lang="en-US" sz="1600" b="1" spc="20" dirty="0">
                <a:latin typeface="+mj-lt"/>
                <a:ea typeface="Roboto" panose="02000000000000000000" pitchFamily="2" charset="0"/>
                <a:cs typeface="Trebuchet MS"/>
              </a:rPr>
              <a:t>IBO's who achieve Royal Diamond (</a:t>
            </a:r>
            <a:r>
              <a:rPr lang="en-US" sz="1600" spc="20" dirty="0">
                <a:latin typeface="+mj-lt"/>
                <a:ea typeface="Roboto" panose="02000000000000000000" pitchFamily="2" charset="0"/>
                <a:cs typeface="Trebuchet MS"/>
              </a:rPr>
              <a:t>i.e. </a:t>
            </a:r>
            <a:r>
              <a:rPr lang="en-US" sz="1600" b="1" spc="20" dirty="0">
                <a:latin typeface="+mj-lt"/>
                <a:ea typeface="Roboto" panose="02000000000000000000" pitchFamily="2" charset="0"/>
                <a:cs typeface="Trebuchet MS"/>
              </a:rPr>
              <a:t>2,50,000 matching BV</a:t>
            </a:r>
            <a:r>
              <a:rPr lang="en-US" sz="1600" spc="20" dirty="0">
                <a:latin typeface="+mj-lt"/>
                <a:ea typeface="Roboto" panose="02000000000000000000" pitchFamily="2" charset="0"/>
                <a:cs typeface="Trebuchet MS"/>
              </a:rPr>
              <a:t> in a single calendar month) based on the number of </a:t>
            </a:r>
            <a:r>
              <a:rPr lang="en-US" sz="1600" b="1" spc="20" dirty="0">
                <a:latin typeface="+mj-lt"/>
                <a:ea typeface="Roboto" panose="02000000000000000000" pitchFamily="2" charset="0"/>
                <a:cs typeface="Trebuchet MS"/>
              </a:rPr>
              <a:t>such Qualified IBO's in 3 compressed levels.</a:t>
            </a:r>
            <a:endParaRPr lang="en-IN" sz="1600" b="1" spc="20" dirty="0">
              <a:latin typeface="+mj-lt"/>
              <a:ea typeface="Roboto" panose="02000000000000000000" pitchFamily="2" charset="0"/>
              <a:cs typeface="Trebuchet M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0A0E8CA-5B34-4AA7-B862-D32F8A08A4A0}"/>
              </a:ext>
            </a:extLst>
          </p:cNvPr>
          <p:cNvSpPr/>
          <p:nvPr/>
        </p:nvSpPr>
        <p:spPr>
          <a:xfrm>
            <a:off x="609600" y="5334000"/>
            <a:ext cx="5241545" cy="1271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FOB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+mj-lt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r"/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22D9844-372B-40AC-B767-69F8435C7F1B}"/>
              </a:ext>
            </a:extLst>
          </p:cNvPr>
          <p:cNvSpPr/>
          <p:nvPr/>
        </p:nvSpPr>
        <p:spPr>
          <a:xfrm>
            <a:off x="617557" y="5930068"/>
            <a:ext cx="1485674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1 RCB Unit Value =</a:t>
            </a:r>
            <a:endParaRPr lang="en-IN" sz="1200" dirty="0"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3226B5D-F5B5-457D-ADCC-16781A27B41F}"/>
              </a:ext>
            </a:extLst>
          </p:cNvPr>
          <p:cNvSpPr/>
          <p:nvPr/>
        </p:nvSpPr>
        <p:spPr>
          <a:xfrm>
            <a:off x="1906474" y="5835651"/>
            <a:ext cx="3691124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Total Company BV of the Month  X 3%</a:t>
            </a:r>
            <a:endParaRPr lang="en-IN" sz="1200" dirty="0"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D82FC5B-33E6-41FA-A3E6-BC9656C2EF14}"/>
              </a:ext>
            </a:extLst>
          </p:cNvPr>
          <p:cNvSpPr/>
          <p:nvPr/>
        </p:nvSpPr>
        <p:spPr>
          <a:xfrm>
            <a:off x="1736980" y="6175669"/>
            <a:ext cx="3388763" cy="243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Total RCB Units Per Month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5593B79-EC28-4222-8DB0-BDF020C1CB98}"/>
              </a:ext>
            </a:extLst>
          </p:cNvPr>
          <p:cNvSpPr/>
          <p:nvPr/>
        </p:nvSpPr>
        <p:spPr>
          <a:xfrm>
            <a:off x="2008256" y="5920259"/>
            <a:ext cx="3691124" cy="328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_____________________________________________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2F64CC0-A161-4A77-93BA-D052D6B89069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10. ROYALTY CLUB BONUS (RCB)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63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esigner\Desktop\PPT RAW 2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xmlns="" id="{FE0B2CD2-FEB6-4EDE-92BD-4AB7D989C252}"/>
              </a:ext>
            </a:extLst>
          </p:cNvPr>
          <p:cNvSpPr txBox="1"/>
          <p:nvPr/>
        </p:nvSpPr>
        <p:spPr>
          <a:xfrm>
            <a:off x="5867400" y="1143000"/>
            <a:ext cx="5943600" cy="157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z="2000" b="1" spc="20" dirty="0">
                <a:latin typeface="+mj-lt"/>
                <a:ea typeface="Roboto" panose="02000000000000000000" pitchFamily="2" charset="0"/>
                <a:cs typeface="Trebuchet MS"/>
              </a:rPr>
              <a:t>2% of Company’s Total BV Per Month will be allocated for SPB, to be paid Monthly </a:t>
            </a:r>
          </a:p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5249545" algn="l"/>
                <a:tab pos="8484870" algn="l"/>
                <a:tab pos="10246995" algn="l"/>
              </a:tabLst>
            </a:pPr>
            <a:endParaRPr lang="en-IN" sz="2000" b="1" spc="20" dirty="0">
              <a:highlight>
                <a:srgbClr val="FFFF00"/>
              </a:highlight>
              <a:latin typeface="+mj-lt"/>
              <a:ea typeface="Roboto" panose="02000000000000000000" pitchFamily="2" charset="0"/>
              <a:cs typeface="Trebuchet MS"/>
            </a:endParaRPr>
          </a:p>
          <a:p>
            <a:pPr marL="298450" marR="5080" indent="-28575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v"/>
              <a:tabLst>
                <a:tab pos="5249545" algn="l"/>
                <a:tab pos="8484870" algn="l"/>
                <a:tab pos="10246995" algn="l"/>
              </a:tabLst>
            </a:pPr>
            <a:r>
              <a:rPr lang="en-IN" sz="2000" b="1" spc="20" dirty="0">
                <a:latin typeface="+mj-lt"/>
                <a:ea typeface="Roboto" panose="02000000000000000000" pitchFamily="2" charset="0"/>
                <a:cs typeface="Trebuchet MS"/>
              </a:rPr>
              <a:t>Eligibility: 25,00,000 Fresh BV &amp; multiples thereof in a single month will be considered as 1 SPB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8B7842-3339-416E-BAA7-7F3390774919}"/>
              </a:ext>
            </a:extLst>
          </p:cNvPr>
          <p:cNvSpPr/>
          <p:nvPr/>
        </p:nvSpPr>
        <p:spPr>
          <a:xfrm>
            <a:off x="5867400" y="3132794"/>
            <a:ext cx="5943600" cy="1286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SPB UNIT VALUE CALCULATION</a:t>
            </a:r>
          </a:p>
          <a:p>
            <a:pPr algn="ctr"/>
            <a:endParaRPr lang="en-US" b="1" dirty="0">
              <a:solidFill>
                <a:schemeClr val="tx1"/>
              </a:solidFill>
              <a:latin typeface="+mj-lt"/>
            </a:endParaRPr>
          </a:p>
          <a:p>
            <a:pPr algn="r"/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7760F0-0B81-4696-A0D4-8DBD67A5E1D0}"/>
              </a:ext>
            </a:extLst>
          </p:cNvPr>
          <p:cNvSpPr/>
          <p:nvPr/>
        </p:nvSpPr>
        <p:spPr>
          <a:xfrm>
            <a:off x="6126833" y="3778251"/>
            <a:ext cx="1545533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1 SPB Unit Value =</a:t>
            </a:r>
            <a:endParaRPr lang="en-IN" sz="1200" b="1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87DF68A-018B-4A07-B2FC-C439D68F405D}"/>
              </a:ext>
            </a:extLst>
          </p:cNvPr>
          <p:cNvSpPr/>
          <p:nvPr/>
        </p:nvSpPr>
        <p:spPr>
          <a:xfrm>
            <a:off x="7190767" y="3616237"/>
            <a:ext cx="3839842" cy="260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Total Company BV of the Month  X 2%</a:t>
            </a:r>
            <a:endParaRPr lang="en-IN" sz="1200" b="1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016BD9A-1F82-4290-BA1F-8EBD709644DC}"/>
              </a:ext>
            </a:extLst>
          </p:cNvPr>
          <p:cNvSpPr/>
          <p:nvPr/>
        </p:nvSpPr>
        <p:spPr>
          <a:xfrm>
            <a:off x="7517533" y="3921037"/>
            <a:ext cx="3047805" cy="2307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            Total SPB Units Per Month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C9F8AB-FA3D-4A61-8438-B11FF34C63EF}"/>
              </a:ext>
            </a:extLst>
          </p:cNvPr>
          <p:cNvSpPr/>
          <p:nvPr/>
        </p:nvSpPr>
        <p:spPr>
          <a:xfrm>
            <a:off x="7517533" y="3733801"/>
            <a:ext cx="3839842" cy="260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_________________________________________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AED4D81-3826-4131-B028-B95B8A1E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99" y="4648054"/>
            <a:ext cx="3896799" cy="22166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270BA-738E-4C6F-81AD-7D0C72A4EB62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11. SUPER PERFORMANCE BONUS (SPB)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1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signer\Desktop\Untitl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5B75589-6FF2-41EA-8E27-673F1A4BCD6E}"/>
              </a:ext>
            </a:extLst>
          </p:cNvPr>
          <p:cNvSpPr/>
          <p:nvPr/>
        </p:nvSpPr>
        <p:spPr>
          <a:xfrm>
            <a:off x="6019800" y="2819400"/>
            <a:ext cx="5900987" cy="614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200" b="1" dirty="0">
                <a:solidFill>
                  <a:schemeClr val="tx1"/>
                </a:solidFill>
              </a:rPr>
              <a:t>ALL SHPL RANKS ARE NOW </a:t>
            </a:r>
            <a:r>
              <a:rPr lang="en-IN" sz="2200" b="1" dirty="0">
                <a:solidFill>
                  <a:srgbClr val="008000"/>
                </a:solidFill>
              </a:rPr>
              <a:t>CUMMULATIVE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9374E18-1025-4350-92D9-BFE8CDFFB929}"/>
              </a:ext>
            </a:extLst>
          </p:cNvPr>
          <p:cNvSpPr/>
          <p:nvPr/>
        </p:nvSpPr>
        <p:spPr>
          <a:xfrm>
            <a:off x="6019800" y="3545485"/>
            <a:ext cx="5900987" cy="614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200" b="1" dirty="0">
                <a:solidFill>
                  <a:schemeClr val="tx1"/>
                </a:solidFill>
              </a:rPr>
              <a:t>THERE IS ABSOLUTELY </a:t>
            </a:r>
            <a:r>
              <a:rPr lang="en-IN" sz="2200" b="1" dirty="0">
                <a:solidFill>
                  <a:srgbClr val="008000"/>
                </a:solidFill>
              </a:rPr>
              <a:t>NO TIME-LIMIT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5C56A76-AE81-4216-A905-D74C080B6A77}"/>
              </a:ext>
            </a:extLst>
          </p:cNvPr>
          <p:cNvSpPr/>
          <p:nvPr/>
        </p:nvSpPr>
        <p:spPr>
          <a:xfrm>
            <a:off x="6019800" y="4307485"/>
            <a:ext cx="5900987" cy="614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2200" b="1" dirty="0">
                <a:solidFill>
                  <a:schemeClr val="tx1"/>
                </a:solidFill>
              </a:rPr>
              <a:t>ALL SHPL RANKS HAVE </a:t>
            </a:r>
            <a:r>
              <a:rPr lang="en-IN" sz="2200" b="1" dirty="0">
                <a:solidFill>
                  <a:srgbClr val="008000"/>
                </a:solidFill>
              </a:rPr>
              <a:t>EXCITING REWARDS </a:t>
            </a:r>
          </a:p>
        </p:txBody>
      </p:sp>
      <p:pic>
        <p:nvPicPr>
          <p:cNvPr id="1027" name="Picture 3" descr="C:\Users\Designer\Desktop\032ba36c-51a8-4e77-bfc6-c25a360c940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772" y="0"/>
            <a:ext cx="5569828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7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81B155-795D-45D2-98CA-7942507ABC07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EARN LEADERSHIP BONUS (LSB)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07035C-EF68-426E-AB37-2834B948FBF2}"/>
              </a:ext>
            </a:extLst>
          </p:cNvPr>
          <p:cNvSpPr/>
          <p:nvPr/>
        </p:nvSpPr>
        <p:spPr>
          <a:xfrm>
            <a:off x="228600" y="1094899"/>
            <a:ext cx="3733799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75,000  </a:t>
            </a:r>
            <a:r>
              <a:rPr lang="en-US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69FF353-09DA-4D40-999A-AAB3CD8BC649}"/>
              </a:ext>
            </a:extLst>
          </p:cNvPr>
          <p:cNvSpPr/>
          <p:nvPr/>
        </p:nvSpPr>
        <p:spPr>
          <a:xfrm>
            <a:off x="4114800" y="1094899"/>
            <a:ext cx="3657600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ea typeface="Roboto Condensed" panose="02000000000000000000" pitchFamily="2" charset="0"/>
                <a:cs typeface="Roboto Condensed"/>
              </a:rPr>
              <a:t>1,50,000 </a:t>
            </a:r>
            <a:r>
              <a:rPr lang="en-US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B978272-93FD-43BF-8B92-27905ED394EF}"/>
              </a:ext>
            </a:extLst>
          </p:cNvPr>
          <p:cNvSpPr/>
          <p:nvPr/>
        </p:nvSpPr>
        <p:spPr>
          <a:xfrm>
            <a:off x="7942967" y="1094899"/>
            <a:ext cx="3868033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ea typeface="Roboto Condensed" panose="02000000000000000000" pitchFamily="2" charset="0"/>
                <a:cs typeface="Roboto Condensed"/>
              </a:rPr>
              <a:t>2,50,000 </a:t>
            </a:r>
            <a:r>
              <a:rPr lang="en-US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pic>
        <p:nvPicPr>
          <p:cNvPr id="15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3DD5949C-7937-4FAC-B91F-B3EFF6A9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EE8A72A-2A10-44B2-A8B9-E6ADD2A55FEC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12. RANKS, REWARDS &amp; RECOGITION (RRR)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0DA24CB-4189-448B-ABED-FE23DEB01175}"/>
              </a:ext>
            </a:extLst>
          </p:cNvPr>
          <p:cNvSpPr/>
          <p:nvPr/>
        </p:nvSpPr>
        <p:spPr>
          <a:xfrm>
            <a:off x="245773" y="2118078"/>
            <a:ext cx="3698460" cy="475208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DIAMOND ACHIEVER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1853EE1-1F41-424B-86FD-DC583CD9774F}"/>
              </a:ext>
            </a:extLst>
          </p:cNvPr>
          <p:cNvSpPr/>
          <p:nvPr/>
        </p:nvSpPr>
        <p:spPr>
          <a:xfrm>
            <a:off x="4114800" y="2115592"/>
            <a:ext cx="3657600" cy="475208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EXECUTIVE DIAMOND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1BB83CD-2861-4B96-B7BE-84035AD82E95}"/>
              </a:ext>
            </a:extLst>
          </p:cNvPr>
          <p:cNvSpPr/>
          <p:nvPr/>
        </p:nvSpPr>
        <p:spPr>
          <a:xfrm>
            <a:off x="7942967" y="2124179"/>
            <a:ext cx="3868033" cy="475208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ROYAL DIAMOND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E54310-0A7B-4BC4-8934-1CDA9317B653}"/>
              </a:ext>
            </a:extLst>
          </p:cNvPr>
          <p:cNvSpPr/>
          <p:nvPr/>
        </p:nvSpPr>
        <p:spPr>
          <a:xfrm>
            <a:off x="264971" y="2596635"/>
            <a:ext cx="3687709" cy="40327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b="1" dirty="0">
                <a:solidFill>
                  <a:srgbClr val="FF3399"/>
                </a:solidFill>
              </a:rPr>
              <a:t> 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DDAC652-9D1B-4202-889A-AA74991F8B33}"/>
              </a:ext>
            </a:extLst>
          </p:cNvPr>
          <p:cNvSpPr/>
          <p:nvPr/>
        </p:nvSpPr>
        <p:spPr>
          <a:xfrm>
            <a:off x="4124851" y="2590800"/>
            <a:ext cx="3595560" cy="40327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5394F92-0C3E-48A8-9AF1-8D750762C023}"/>
              </a:ext>
            </a:extLst>
          </p:cNvPr>
          <p:cNvSpPr/>
          <p:nvPr/>
        </p:nvSpPr>
        <p:spPr>
          <a:xfrm>
            <a:off x="7998239" y="2599387"/>
            <a:ext cx="3808033" cy="40241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Designer\Desktop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72" y="2638901"/>
            <a:ext cx="3500505" cy="3124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60132" y="5486400"/>
            <a:ext cx="36841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</a:rPr>
              <a:t>SHPL GET STARTED TOOL KIT</a:t>
            </a:r>
          </a:p>
          <a:p>
            <a:pPr algn="ctr"/>
            <a:r>
              <a:rPr lang="en-US" sz="1600" b="1" dirty="0"/>
              <a:t>SHPL Back Pack + SHPL T-Shirt + SHPL Cap + SHPL Tie with Tie Pin + SHPL Lapel Pin + SHPL Business Tools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1000" y="5486400"/>
            <a:ext cx="34794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</a:rPr>
              <a:t>SHPL PREMIUM GIFT HAMPER</a:t>
            </a:r>
          </a:p>
          <a:p>
            <a:pPr algn="ctr"/>
            <a:r>
              <a:rPr lang="en-US" sz="1600" b="1" dirty="0"/>
              <a:t>SHPL Gold-Plated Bio-Magnetic Couple</a:t>
            </a:r>
          </a:p>
          <a:p>
            <a:pPr algn="ctr"/>
            <a:r>
              <a:rPr lang="en-US" sz="1600" b="1" dirty="0"/>
              <a:t>Wrist Watch + Suit Length + Shirt Piece</a:t>
            </a:r>
          </a:p>
          <a:p>
            <a:pPr algn="ctr"/>
            <a:r>
              <a:rPr lang="en-US" sz="1600" b="1" dirty="0"/>
              <a:t>+ Pant Piece + Alkaline Water Bottle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34290" y="5798403"/>
            <a:ext cx="3500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2N/3D LDP cum- DOMESTIC TOUR</a:t>
            </a:r>
          </a:p>
          <a:p>
            <a:pPr algn="ctr"/>
            <a:r>
              <a:rPr lang="en-US" sz="1600" b="1" dirty="0"/>
              <a:t>@ Various Locations with Rewards &amp;</a:t>
            </a:r>
          </a:p>
          <a:p>
            <a:pPr algn="ctr"/>
            <a:r>
              <a:rPr lang="en-US" sz="1600" b="1" dirty="0"/>
              <a:t>Rank Recognition (Trophy + Certificate)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DC3D2B-3B2E-4281-B908-FCB6DF413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18" y="2866624"/>
            <a:ext cx="3609473" cy="3032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4D3A36-F7F4-46C2-934B-8DE3E2DC4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39" y="2740923"/>
            <a:ext cx="3231536" cy="24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 animBg="1"/>
      <p:bldP spid="35" grpId="0" animBg="1"/>
      <p:bldP spid="36" grpId="0" animBg="1"/>
      <p:bldP spid="37" grpId="0" animBg="1"/>
      <p:bldP spid="8" grpId="0" animBg="1"/>
      <p:bldP spid="43" grpId="0" animBg="1"/>
      <p:bldP spid="45" grpId="0" animBg="1"/>
      <p:bldP spid="16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9FE0834-8D5E-4B72-A69F-3D1D763E95D1}"/>
              </a:ext>
            </a:extLst>
          </p:cNvPr>
          <p:cNvSpPr/>
          <p:nvPr/>
        </p:nvSpPr>
        <p:spPr>
          <a:xfrm>
            <a:off x="7917428" y="2759043"/>
            <a:ext cx="4045972" cy="39465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 b="1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7E3198C8-F99C-4495-BFB3-41804A140940}"/>
              </a:ext>
            </a:extLst>
          </p:cNvPr>
          <p:cNvSpPr/>
          <p:nvPr/>
        </p:nvSpPr>
        <p:spPr>
          <a:xfrm>
            <a:off x="4018900" y="2753736"/>
            <a:ext cx="3733799" cy="39465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FF3399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81B155-795D-45D2-98CA-7942507ABC07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EARN LEADERSHIP BONUS (LSB)</a:t>
            </a:r>
            <a:endParaRPr lang="en-IN" sz="4000" dirty="0">
              <a:solidFill>
                <a:srgbClr val="FFFF00"/>
              </a:solidFill>
            </a:endParaRPr>
          </a:p>
        </p:txBody>
      </p:sp>
      <p:pic>
        <p:nvPicPr>
          <p:cNvPr id="15" name="Picture 4" descr="C:\Users\Designer\Desktop\PPT RAW 2\SHPL PPT FLIPCHART.png">
            <a:extLst>
              <a:ext uri="{FF2B5EF4-FFF2-40B4-BE49-F238E27FC236}">
                <a16:creationId xmlns:a16="http://schemas.microsoft.com/office/drawing/2014/main" xmlns="" id="{3DD5949C-7937-4FAC-B91F-B3EFF6A9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EE8A72A-2A10-44B2-A8B9-E6ADD2A55FEC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LIFETIME REWARDS WITH </a:t>
            </a:r>
            <a:r>
              <a:rPr lang="en-US" sz="4000" b="1" dirty="0">
                <a:solidFill>
                  <a:srgbClr val="FFFF00"/>
                </a:solidFill>
              </a:rPr>
              <a:t>NO TIME LIMIT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C27B0D0-CF4A-460E-BD9B-00DA8DD5AEBE}"/>
              </a:ext>
            </a:extLst>
          </p:cNvPr>
          <p:cNvSpPr/>
          <p:nvPr/>
        </p:nvSpPr>
        <p:spPr>
          <a:xfrm>
            <a:off x="152400" y="1151571"/>
            <a:ext cx="3733800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3,75,000 </a:t>
            </a:r>
            <a:r>
              <a:rPr lang="en-US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63F4226-353B-4BB5-8F0B-BDEA5DEF7829}"/>
              </a:ext>
            </a:extLst>
          </p:cNvPr>
          <p:cNvSpPr/>
          <p:nvPr/>
        </p:nvSpPr>
        <p:spPr>
          <a:xfrm>
            <a:off x="4038599" y="1151571"/>
            <a:ext cx="3733799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ea typeface="Roboto Condensed" panose="02000000000000000000" pitchFamily="2" charset="0"/>
                <a:cs typeface="Roboto Condensed"/>
              </a:rPr>
              <a:t>7,50,000 </a:t>
            </a:r>
            <a:r>
              <a:rPr lang="en-US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59C3DB8-99C5-44F7-BB8A-613112E857FB}"/>
              </a:ext>
            </a:extLst>
          </p:cNvPr>
          <p:cNvSpPr/>
          <p:nvPr/>
        </p:nvSpPr>
        <p:spPr>
          <a:xfrm>
            <a:off x="7924797" y="1151571"/>
            <a:ext cx="4038603" cy="103423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ea typeface="Roboto Condensed" panose="02000000000000000000" pitchFamily="2" charset="0"/>
                <a:cs typeface="Roboto Condensed"/>
              </a:rPr>
              <a:t>12,50,000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DBF1328-B56F-4EB6-B842-19BD29A318EC}"/>
              </a:ext>
            </a:extLst>
          </p:cNvPr>
          <p:cNvSpPr/>
          <p:nvPr/>
        </p:nvSpPr>
        <p:spPr>
          <a:xfrm>
            <a:off x="152400" y="2186213"/>
            <a:ext cx="3733800" cy="475208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CROWN DIAMOND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938ECE4-48B2-4D73-B640-A88E20771CB5}"/>
              </a:ext>
            </a:extLst>
          </p:cNvPr>
          <p:cNvSpPr/>
          <p:nvPr/>
        </p:nvSpPr>
        <p:spPr>
          <a:xfrm>
            <a:off x="4029074" y="2234374"/>
            <a:ext cx="3733799" cy="475208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EXECUTIVE CR. DIAMOND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70C6E64-C152-4733-8FC1-C22D7C58172D}"/>
              </a:ext>
            </a:extLst>
          </p:cNvPr>
          <p:cNvSpPr/>
          <p:nvPr/>
        </p:nvSpPr>
        <p:spPr>
          <a:xfrm>
            <a:off x="7924797" y="2214252"/>
            <a:ext cx="4038603" cy="475208"/>
          </a:xfrm>
          <a:prstGeom prst="rect">
            <a:avLst/>
          </a:prstGeom>
          <a:solidFill>
            <a:srgbClr val="0099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CROWN AMBASSADOR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049E28D-6FB3-4326-9DFD-BD93B998D31A}"/>
              </a:ext>
            </a:extLst>
          </p:cNvPr>
          <p:cNvSpPr/>
          <p:nvPr/>
        </p:nvSpPr>
        <p:spPr>
          <a:xfrm>
            <a:off x="148855" y="2689375"/>
            <a:ext cx="3705315" cy="39465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rgbClr val="FF33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486" y="5939135"/>
            <a:ext cx="3701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BRANDED </a:t>
            </a:r>
            <a:r>
              <a:rPr lang="en-US" sz="2400" b="1" dirty="0" smtClean="0"/>
              <a:t>SMARTPHONE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08127" y="5939135"/>
            <a:ext cx="374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BRANDED LED </a:t>
            </a:r>
            <a:r>
              <a:rPr lang="en-US" sz="2400" b="1" dirty="0" smtClean="0"/>
              <a:t>TV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24798" y="5939135"/>
            <a:ext cx="4045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BRANDED </a:t>
            </a:r>
            <a:r>
              <a:rPr lang="en-US" sz="2400" b="1" dirty="0" smtClean="0"/>
              <a:t>LAPTOP</a:t>
            </a:r>
            <a:endParaRPr lang="en-US" sz="2400" b="1" dirty="0"/>
          </a:p>
        </p:txBody>
      </p:sp>
      <p:pic>
        <p:nvPicPr>
          <p:cNvPr id="2050" name="Picture 2" descr="C:\Users\Designer\Desktop\Lovepik_com-401660433-smartphone-mod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19400"/>
            <a:ext cx="2971800" cy="2971800"/>
          </a:xfrm>
          <a:prstGeom prst="rect">
            <a:avLst/>
          </a:prstGeom>
          <a:noFill/>
        </p:spPr>
      </p:pic>
      <p:pic>
        <p:nvPicPr>
          <p:cNvPr id="2051" name="Picture 3" descr="C:\Users\Designer\Desktop\pngeg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819400"/>
            <a:ext cx="4498019" cy="2895600"/>
          </a:xfrm>
          <a:prstGeom prst="rect">
            <a:avLst/>
          </a:prstGeom>
          <a:noFill/>
        </p:spPr>
      </p:pic>
      <p:pic>
        <p:nvPicPr>
          <p:cNvPr id="2052" name="Picture 4" descr="C:\Users\Designer\Desktop\HP-Laptop-PNG-Imag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3124200"/>
            <a:ext cx="4880319" cy="2438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4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20" grpId="0" animBg="1"/>
      <p:bldP spid="22" grpId="0" animBg="1"/>
      <p:bldP spid="24" grpId="0" animBg="1"/>
      <p:bldP spid="38" grpId="0" animBg="1"/>
      <p:bldP spid="39" grpId="0" animBg="1"/>
      <p:bldP spid="40" grpId="0" animBg="1"/>
      <p:bldP spid="46" grpId="0" animBg="1"/>
      <p:bldP spid="14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esigner\Desktop\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668"/>
            <a:ext cx="12192000" cy="6858001"/>
          </a:xfrm>
          <a:prstGeom prst="rect">
            <a:avLst/>
          </a:prstGeom>
          <a:noFill/>
        </p:spPr>
      </p:pic>
      <p:pic>
        <p:nvPicPr>
          <p:cNvPr id="3074" name="Picture 2" descr="C:\Users\Designer\Desktop\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-4669"/>
            <a:ext cx="12192001" cy="6858001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44036" name="AutoShape 4" descr="https://a.cdn-hotels.com/gdcs/production172/d459/3af9262b-3d8b-40c6-b61d-e37ae1aa90aa.jpg?impolicy=fcrop&amp;w=800&amp;h=533&amp;q=med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575" y="2235339"/>
            <a:ext cx="3121025" cy="830997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DOUBLE CROWN AMBASSADOR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6BF0B7-7F56-4F70-B419-9BCA82F91BF7}"/>
              </a:ext>
            </a:extLst>
          </p:cNvPr>
          <p:cNvSpPr txBox="1"/>
          <p:nvPr/>
        </p:nvSpPr>
        <p:spPr>
          <a:xfrm>
            <a:off x="7877124" y="2741951"/>
            <a:ext cx="276235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TRIPLE </a:t>
            </a:r>
          </a:p>
          <a:p>
            <a:r>
              <a:rPr lang="en-US" sz="2400" b="1" dirty="0">
                <a:latin typeface="+mj-lt"/>
              </a:rPr>
              <a:t>CROWN </a:t>
            </a:r>
          </a:p>
          <a:p>
            <a:r>
              <a:rPr lang="en-US" sz="2400" b="1" dirty="0">
                <a:latin typeface="+mj-lt"/>
              </a:rPr>
              <a:t>AMBASSADOR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0521AB8-0440-46F3-A86D-AA3502B23F70}"/>
              </a:ext>
            </a:extLst>
          </p:cNvPr>
          <p:cNvSpPr/>
          <p:nvPr/>
        </p:nvSpPr>
        <p:spPr>
          <a:xfrm>
            <a:off x="155575" y="1094899"/>
            <a:ext cx="3121025" cy="10342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25,00,000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9FFF9BA-2C11-4CBF-A863-396D3B2A66F3}"/>
              </a:ext>
            </a:extLst>
          </p:cNvPr>
          <p:cNvSpPr/>
          <p:nvPr/>
        </p:nvSpPr>
        <p:spPr>
          <a:xfrm>
            <a:off x="6858000" y="1431623"/>
            <a:ext cx="3124200" cy="10342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ea typeface="Roboto Condensed" panose="02000000000000000000" pitchFamily="2" charset="0"/>
                <a:cs typeface="Roboto Condensed"/>
              </a:rPr>
              <a:t>50,00,000 </a:t>
            </a:r>
            <a:r>
              <a:rPr lang="en-US" sz="14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0" y="6019800"/>
            <a:ext cx="32004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Rs.25,000/- TOUR BONUS</a:t>
            </a:r>
          </a:p>
          <a:p>
            <a:pPr algn="ctr"/>
            <a:r>
              <a:rPr lang="en-IN" sz="1400" b="1" dirty="0">
                <a:solidFill>
                  <a:srgbClr val="0000FF"/>
                </a:solidFill>
              </a:rPr>
              <a:t>PAID IN LESS 2% TDS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F2A1A11-849C-4912-AC88-264B3F99C245}"/>
              </a:ext>
            </a:extLst>
          </p:cNvPr>
          <p:cNvSpPr/>
          <p:nvPr/>
        </p:nvSpPr>
        <p:spPr>
          <a:xfrm>
            <a:off x="9067800" y="5957886"/>
            <a:ext cx="2943275" cy="6858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Rs.66,000/- TOUR BONUS </a:t>
            </a:r>
            <a:r>
              <a:rPr lang="en-IN" sz="1400" b="1" dirty="0">
                <a:solidFill>
                  <a:srgbClr val="0000FF"/>
                </a:solidFill>
              </a:rPr>
              <a:t>PAID IN LESS 2% TDS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CD520BA-4DF1-4E98-A92B-CB8C5B8C4825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ENJOY THE LUXURY AT </a:t>
            </a:r>
            <a:r>
              <a:rPr lang="en-US" sz="4000" b="1" dirty="0">
                <a:solidFill>
                  <a:srgbClr val="FFFF00"/>
                </a:solidFill>
              </a:rPr>
              <a:t>YOUR OWN SPEED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4343400" y="944733"/>
            <a:ext cx="2057400" cy="18859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>
                <a:solidFill>
                  <a:srgbClr val="7030A0"/>
                </a:solidFill>
              </a:rPr>
              <a:t>4N/5D</a:t>
            </a:r>
          </a:p>
          <a:p>
            <a:r>
              <a:rPr lang="en-IN" sz="2800" b="1" dirty="0">
                <a:solidFill>
                  <a:srgbClr val="7030A0"/>
                </a:solidFill>
              </a:rPr>
              <a:t>THAILAND TOUR</a:t>
            </a:r>
            <a:endParaRPr lang="en-IN" sz="1600" b="1" dirty="0">
              <a:solidFill>
                <a:srgbClr val="7030A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5638800" y="4572000"/>
            <a:ext cx="3733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rgbClr val="FFFF00"/>
                </a:solidFill>
              </a:rPr>
              <a:t>4N/5D DUBAI TOUR</a:t>
            </a:r>
            <a:endParaRPr lang="en-IN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/>
      <p:bldP spid="25" grpId="0" animBg="1"/>
      <p:bldP spid="28" grpId="0" animBg="1"/>
      <p:bldP spid="2" grpId="0" animBg="1"/>
      <p:bldP spid="26" grpId="0" animBg="1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signer\Desktop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</p:spPr>
      </p:pic>
      <p:pic>
        <p:nvPicPr>
          <p:cNvPr id="4098" name="Picture 2" descr="C:\Users\Designer\Desktop\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44036" name="AutoShape 4" descr="https://a.cdn-hotels.com/gdcs/production172/d459/3af9262b-3d8b-40c6-b61d-e37ae1aa90aa.jpg?impolicy=fcrop&amp;w=800&amp;h=533&amp;q=med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3742422-4654-461D-91D0-272FA0B93C7F}"/>
              </a:ext>
            </a:extLst>
          </p:cNvPr>
          <p:cNvSpPr txBox="1"/>
          <p:nvPr/>
        </p:nvSpPr>
        <p:spPr>
          <a:xfrm>
            <a:off x="266064" y="2263914"/>
            <a:ext cx="3391536" cy="707886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UNIVERSAL</a:t>
            </a:r>
          </a:p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CROWN AMBASSADOR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C3CFC2D-83B6-4843-817E-EE8290380D04}"/>
              </a:ext>
            </a:extLst>
          </p:cNvPr>
          <p:cNvSpPr txBox="1"/>
          <p:nvPr/>
        </p:nvSpPr>
        <p:spPr>
          <a:xfrm>
            <a:off x="8439039" y="2235339"/>
            <a:ext cx="3410263" cy="707886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+mj-lt"/>
              </a:rPr>
              <a:t>DOUBLE UNIVERSL 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+mj-lt"/>
              </a:rPr>
              <a:t>CROWN AMBASSADOR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6197576-CFFC-41DE-8EA5-578399D58F07}"/>
              </a:ext>
            </a:extLst>
          </p:cNvPr>
          <p:cNvSpPr/>
          <p:nvPr/>
        </p:nvSpPr>
        <p:spPr>
          <a:xfrm>
            <a:off x="247336" y="1097133"/>
            <a:ext cx="3410264" cy="10342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ea typeface="Roboto Condensed" panose="02000000000000000000" pitchFamily="2" charset="0"/>
                <a:cs typeface="Roboto Condensed"/>
              </a:rPr>
              <a:t>1,25,00,000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DCC3310-E681-4D35-998D-13C9F213BFC9}"/>
              </a:ext>
            </a:extLst>
          </p:cNvPr>
          <p:cNvSpPr/>
          <p:nvPr/>
        </p:nvSpPr>
        <p:spPr>
          <a:xfrm>
            <a:off x="8439039" y="1097133"/>
            <a:ext cx="3410264" cy="103423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ea typeface="Roboto Condensed" panose="02000000000000000000" pitchFamily="2" charset="0"/>
                <a:cs typeface="Roboto Condensed"/>
              </a:rPr>
              <a:t>2,50,00,000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33177E3-0DBF-43A3-B9BC-4EE6DDC63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69" y="4374460"/>
            <a:ext cx="4686299" cy="31242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CD520BA-4DF1-4E98-A92B-CB8C5B8C4825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CREATE YOUR </a:t>
            </a:r>
            <a:r>
              <a:rPr lang="en-US" sz="4000" b="1" dirty="0">
                <a:solidFill>
                  <a:srgbClr val="FFFF00"/>
                </a:solidFill>
              </a:rPr>
              <a:t>SUCCESS STORY WITH PRIDE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272690" y="5638800"/>
            <a:ext cx="3003910" cy="990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CRUISE TOUR BONUS OF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Rs.2,50,000/-</a:t>
            </a:r>
          </a:p>
          <a:p>
            <a:pPr algn="ctr"/>
            <a:r>
              <a:rPr lang="en-IN" sz="1400" b="1" dirty="0">
                <a:solidFill>
                  <a:srgbClr val="0000FF"/>
                </a:solidFill>
              </a:rPr>
              <a:t>PAID IN LESS 2% TDS</a:t>
            </a:r>
            <a:endParaRPr lang="en-IN" sz="3200" b="1" dirty="0">
              <a:solidFill>
                <a:srgbClr val="0000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180435" y="4876800"/>
            <a:ext cx="353731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>
                <a:solidFill>
                  <a:schemeClr val="bg1"/>
                </a:solidFill>
              </a:rPr>
              <a:t>3N/4D CRUISE TOUR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9144001" y="5760867"/>
            <a:ext cx="2514600" cy="9343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CAR BONUS OF</a:t>
            </a:r>
            <a:endParaRPr lang="en-IN" sz="14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Rs.5,00,000/-</a:t>
            </a:r>
          </a:p>
          <a:p>
            <a:pPr algn="ctr"/>
            <a:r>
              <a:rPr lang="en-IN" sz="1400" b="1" dirty="0">
                <a:solidFill>
                  <a:srgbClr val="0000FF"/>
                </a:solidFill>
              </a:rPr>
              <a:t>PAID IN LESS 2% TDS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5466937" y="4038600"/>
            <a:ext cx="33528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b="1" dirty="0">
                <a:solidFill>
                  <a:schemeClr val="bg1"/>
                </a:solidFill>
              </a:rPr>
              <a:t>4N/5D SWITZERLAND TOUR</a:t>
            </a:r>
            <a:endParaRPr lang="en-IN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7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1" grpId="0" animBg="1"/>
      <p:bldP spid="34" grpId="0" animBg="1"/>
      <p:bldP spid="17" grpId="0" animBg="1"/>
      <p:bldP spid="18" grpId="0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signer\Desktop\PPT RAW 2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FAB016-5857-4D23-9318-B432AA74DE20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SAARVASRI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STORY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31BB8E-A057-47BA-BFBD-BECEEF2E0031}"/>
              </a:ext>
            </a:extLst>
          </p:cNvPr>
          <p:cNvSpPr/>
          <p:nvPr/>
        </p:nvSpPr>
        <p:spPr>
          <a:xfrm>
            <a:off x="152400" y="1066800"/>
            <a:ext cx="5715000" cy="19812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rgbClr val="FF0000"/>
                </a:solidFill>
                <a:latin typeface="+mj-lt"/>
                <a:ea typeface="Roboto" panose="02000000000000000000" pitchFamily="2" charset="0"/>
              </a:rPr>
              <a:t>PHASE 1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Incorporated on 20 Sept 2013 with a Humble Beginning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Operated from its Headquarters in Kolkata, West Bengal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Engaged in Contract Manufacturing of Wellness Products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Marketed through Traditional Sales Network in East India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Quality Products, Affordable Prices with Amazing Results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6122419-AE45-4EA1-BFD5-FC2AA4024221}"/>
              </a:ext>
            </a:extLst>
          </p:cNvPr>
          <p:cNvSpPr/>
          <p:nvPr/>
        </p:nvSpPr>
        <p:spPr>
          <a:xfrm>
            <a:off x="5715000" y="4648200"/>
            <a:ext cx="6172200" cy="1905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rgbClr val="FF0000"/>
                </a:solidFill>
                <a:latin typeface="+mj-lt"/>
                <a:ea typeface="Roboto" panose="02000000000000000000" pitchFamily="2" charset="0"/>
              </a:rPr>
              <a:t>PHASE 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Entered into Direct Selling Business Model on 20 May 2018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Now, the Fastest Growing Vibrant Consumer Network in India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Over 8 Lakhs Independent Business Owners (IBOs) &amp; Growing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Over 330 World-Class Products across 8 Product Categories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Stepped into the 7</a:t>
            </a:r>
            <a:r>
              <a:rPr lang="en-IN" sz="1700" baseline="300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th</a:t>
            </a:r>
            <a:r>
              <a:rPr lang="en-IN" sz="17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 Year of Spectacular Presence &amp; Growth</a:t>
            </a:r>
            <a:endParaRPr lang="en-IN" sz="1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38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esigner\Desktop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122" name="Picture 2" descr="C:\Users\Designer\Desktop\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"/>
            <a:ext cx="11963400" cy="6858000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5270" y="2133600"/>
            <a:ext cx="3362325" cy="830997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PRESIDENTIAL</a:t>
            </a: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CLUB DIRECTOR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997" y="2357735"/>
            <a:ext cx="3590733" cy="830997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ROYAL PRESIDENTIAL 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</a:rPr>
              <a:t>CLUB DIRECTOR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224E9F-DCA6-4E8A-81F5-863A9E99CE33}"/>
              </a:ext>
            </a:extLst>
          </p:cNvPr>
          <p:cNvSpPr/>
          <p:nvPr/>
        </p:nvSpPr>
        <p:spPr>
          <a:xfrm>
            <a:off x="304796" y="1020933"/>
            <a:ext cx="3352799" cy="10668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5,00,00,000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3E7F28E-7913-4934-8B7B-E072AA5C3C25}"/>
              </a:ext>
            </a:extLst>
          </p:cNvPr>
          <p:cNvSpPr/>
          <p:nvPr/>
        </p:nvSpPr>
        <p:spPr>
          <a:xfrm>
            <a:off x="8305800" y="1123563"/>
            <a:ext cx="3581404" cy="10668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</a:t>
            </a:r>
            <a:r>
              <a:rPr lang="en-US" sz="2800" b="1" spc="5" dirty="0">
                <a:solidFill>
                  <a:srgbClr val="FFFF00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10,00,00,000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923955-D398-4475-AE91-07EAFF76C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573" y="2557142"/>
            <a:ext cx="5584773" cy="2624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E17FEA-C1EE-4012-B64F-68A4FEC7B4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3669269"/>
            <a:ext cx="3810000" cy="23628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20C20CF-0E97-43B7-863C-5A8210B94F39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EXPLORE THE WORLD </a:t>
            </a:r>
            <a:r>
              <a:rPr lang="en-US" sz="4000" b="1" dirty="0">
                <a:solidFill>
                  <a:srgbClr val="FFFF00"/>
                </a:solidFill>
              </a:rPr>
              <a:t>IN JOSH &amp; STYLE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304800" y="5791200"/>
            <a:ext cx="2895600" cy="1028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CAR BONUS OF</a:t>
            </a:r>
            <a:endParaRPr lang="en-IN" sz="14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Rs.12,50,000/-</a:t>
            </a:r>
          </a:p>
          <a:p>
            <a:pPr algn="ctr"/>
            <a:r>
              <a:rPr lang="en-IN" sz="1400" b="1" dirty="0">
                <a:solidFill>
                  <a:srgbClr val="0000FF"/>
                </a:solidFill>
              </a:rPr>
              <a:t>PAID IN LESS 2% TDS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304800" y="4800600"/>
            <a:ext cx="2895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7N/8D</a:t>
            </a: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EUROPE TOUR</a:t>
            </a:r>
            <a:endParaRPr lang="en-IN" sz="16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4682845" y="5715000"/>
            <a:ext cx="3590733" cy="9455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CAR BONUS OF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Rs.25,00,000/-</a:t>
            </a:r>
          </a:p>
          <a:p>
            <a:pPr algn="ctr"/>
            <a:r>
              <a:rPr lang="en-IN" sz="1400" b="1" dirty="0">
                <a:solidFill>
                  <a:srgbClr val="0000FF"/>
                </a:solidFill>
              </a:rPr>
              <a:t>PAID IN LESS 2% TDS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BD0A331-1498-41DF-82D0-FAAAC793748F}"/>
              </a:ext>
            </a:extLst>
          </p:cNvPr>
          <p:cNvSpPr/>
          <p:nvPr/>
        </p:nvSpPr>
        <p:spPr>
          <a:xfrm>
            <a:off x="8488926" y="5715000"/>
            <a:ext cx="359073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</a:rPr>
              <a:t>7N/8D</a:t>
            </a:r>
          </a:p>
          <a:p>
            <a:pPr algn="ctr"/>
            <a:r>
              <a:rPr lang="pt-BR" sz="2800" b="1" dirty="0">
                <a:solidFill>
                  <a:schemeClr val="tx1"/>
                </a:solidFill>
              </a:rPr>
              <a:t>USA </a:t>
            </a:r>
            <a:r>
              <a:rPr lang="pt-BR" sz="2800" b="1" dirty="0">
                <a:solidFill>
                  <a:srgbClr val="FF0000"/>
                </a:solidFill>
              </a:rPr>
              <a:t>OR</a:t>
            </a:r>
            <a:r>
              <a:rPr lang="pt-BR" sz="2800" b="1" dirty="0">
                <a:solidFill>
                  <a:schemeClr val="tx1"/>
                </a:solidFill>
              </a:rPr>
              <a:t> AUS TOUR</a:t>
            </a:r>
            <a:endParaRPr lang="en-I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signer\Desktop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1666F1-6814-4509-BD42-937B23DF764F}"/>
              </a:ext>
            </a:extLst>
          </p:cNvPr>
          <p:cNvSpPr/>
          <p:nvPr/>
        </p:nvSpPr>
        <p:spPr>
          <a:xfrm>
            <a:off x="152400" y="1730740"/>
            <a:ext cx="38100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lang="en-US" sz="28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20,00,00,000 </a:t>
            </a:r>
          </a:p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-31957" y="4960203"/>
            <a:ext cx="5408771" cy="8309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WITH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12N/13D WORLD TOUR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A0196F-A208-419D-820D-F26131B9EF98}"/>
              </a:ext>
            </a:extLst>
          </p:cNvPr>
          <p:cNvSpPr txBox="1"/>
          <p:nvPr/>
        </p:nvSpPr>
        <p:spPr>
          <a:xfrm>
            <a:off x="609600" y="4511790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SHPL BRAND AMBASSADOR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2FF8E8-5FFB-4C93-B2DE-25C5EAA8D82F}"/>
              </a:ext>
            </a:extLst>
          </p:cNvPr>
          <p:cNvSpPr/>
          <p:nvPr/>
        </p:nvSpPr>
        <p:spPr>
          <a:xfrm>
            <a:off x="-31956" y="5791200"/>
            <a:ext cx="12223955" cy="7694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solidFill>
                  <a:schemeClr val="tx1"/>
                </a:solidFill>
              </a:rPr>
              <a:t> CAR BONUS OF </a:t>
            </a:r>
            <a:r>
              <a:rPr lang="en-IN" sz="3200" b="1" dirty="0" err="1">
                <a:solidFill>
                  <a:schemeClr val="tx1"/>
                </a:solidFill>
              </a:rPr>
              <a:t>Rs</a:t>
            </a:r>
            <a:r>
              <a:rPr lang="en-IN" sz="3200" b="1" dirty="0">
                <a:solidFill>
                  <a:schemeClr val="tx1"/>
                </a:solidFill>
              </a:rPr>
              <a:t>. 50,00,000/-</a:t>
            </a:r>
          </a:p>
          <a:p>
            <a:r>
              <a:rPr lang="en-IN" sz="1400" b="1" dirty="0">
                <a:solidFill>
                  <a:srgbClr val="0000FF"/>
                </a:solidFill>
              </a:rPr>
              <a:t>PAID IN LESS 2% TDS </a:t>
            </a:r>
            <a:endParaRPr lang="en-IN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E2B62F-EC02-4977-A2A0-3437CC788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72" y="3505200"/>
            <a:ext cx="6173628" cy="335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787DB80-D1E6-48AE-B896-32C6EB7033ED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REACH THE </a:t>
            </a:r>
            <a:r>
              <a:rPr lang="en-US" sz="4000" b="1" dirty="0">
                <a:solidFill>
                  <a:srgbClr val="FFFF00"/>
                </a:solidFill>
              </a:rPr>
              <a:t>PINACCLE OF SUCCESS </a:t>
            </a:r>
            <a:endParaRPr lang="en-IN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BA96DE-0433-400B-A340-77A8938B0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C4B74EB-6E20-4EBA-AC96-DBE39EB09406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REDEFINE SUCCESS WITH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QUALITY LIVING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1DE5AFC-BC16-4F13-AB76-F4B95FAD8DB9}"/>
              </a:ext>
            </a:extLst>
          </p:cNvPr>
          <p:cNvSpPr/>
          <p:nvPr/>
        </p:nvSpPr>
        <p:spPr>
          <a:xfrm>
            <a:off x="4114800" y="1066800"/>
            <a:ext cx="3810000" cy="944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50,00,00,000 </a:t>
            </a:r>
          </a:p>
          <a:p>
            <a:pPr marL="38100" marR="30480" algn="ctr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E22764-F319-4601-8F62-D07FF02E9438}"/>
              </a:ext>
            </a:extLst>
          </p:cNvPr>
          <p:cNvSpPr txBox="1"/>
          <p:nvPr/>
        </p:nvSpPr>
        <p:spPr>
          <a:xfrm>
            <a:off x="3276600" y="2521752"/>
            <a:ext cx="5486400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CHAIRMAN’S CLUB DIRECTOR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3B897D-43C4-4C2E-8F65-E17D3425246B}"/>
              </a:ext>
            </a:extLst>
          </p:cNvPr>
          <p:cNvSpPr/>
          <p:nvPr/>
        </p:nvSpPr>
        <p:spPr>
          <a:xfrm>
            <a:off x="2362200" y="5688791"/>
            <a:ext cx="7620001" cy="1066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>
                <a:solidFill>
                  <a:schemeClr val="tx1"/>
                </a:solidFill>
              </a:rPr>
              <a:t>LUXURY FLAT BONUS OF </a:t>
            </a:r>
            <a:r>
              <a:rPr lang="en-IN" sz="3200" b="1" dirty="0" err="1">
                <a:solidFill>
                  <a:schemeClr val="tx1"/>
                </a:solidFill>
              </a:rPr>
              <a:t>Rs</a:t>
            </a:r>
            <a:r>
              <a:rPr lang="en-IN" sz="3200" b="1" dirty="0">
                <a:solidFill>
                  <a:schemeClr val="tx1"/>
                </a:solidFill>
              </a:rPr>
              <a:t>. 1,25,00,000/-</a:t>
            </a:r>
          </a:p>
          <a:p>
            <a:pPr algn="ctr"/>
            <a:r>
              <a:rPr lang="en-IN" sz="2000" b="1" dirty="0">
                <a:solidFill>
                  <a:srgbClr val="FFFF00"/>
                </a:solidFill>
              </a:rPr>
              <a:t>PAID IN LESS 2% TDS  </a:t>
            </a:r>
          </a:p>
        </p:txBody>
      </p:sp>
    </p:spTree>
    <p:extLst>
      <p:ext uri="{BB962C8B-B14F-4D97-AF65-F5344CB8AC3E}">
        <p14:creationId xmlns:p14="http://schemas.microsoft.com/office/powerpoint/2010/main" val="4312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AB004B-ACCC-472F-90E5-57A111B80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C4B74EB-6E20-4EBA-AC96-DBE39EB09406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INDULGE IN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LUXURIOUS LIFESTYLE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226DC8-6E61-45AB-B8A1-6E8D70FCBB90}"/>
              </a:ext>
            </a:extLst>
          </p:cNvPr>
          <p:cNvSpPr/>
          <p:nvPr/>
        </p:nvSpPr>
        <p:spPr>
          <a:xfrm>
            <a:off x="347870" y="1066800"/>
            <a:ext cx="3810000" cy="944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lang="en-US" sz="24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ACHIEVE 100,00,00,000 </a:t>
            </a:r>
          </a:p>
          <a:p>
            <a:pPr marL="38100" marR="30480">
              <a:lnSpc>
                <a:spcPct val="100000"/>
              </a:lnSpc>
              <a:spcBef>
                <a:spcPts val="105"/>
              </a:spcBef>
            </a:pPr>
            <a:r>
              <a:rPr lang="en-US" sz="1400" b="1" spc="5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Roboto Condensed"/>
              </a:rPr>
              <a:t>CUMMULATIVE MATCHING BV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334A19-6E50-4C17-A564-CA8D87719AC0}"/>
              </a:ext>
            </a:extLst>
          </p:cNvPr>
          <p:cNvSpPr txBox="1"/>
          <p:nvPr/>
        </p:nvSpPr>
        <p:spPr>
          <a:xfrm>
            <a:off x="347870" y="2303273"/>
            <a:ext cx="3810000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ROYAL CHAIRMAN’S CLUB DIRECTOR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476D14-B9B3-4D32-AC56-FBC3F3CB7B1E}"/>
              </a:ext>
            </a:extLst>
          </p:cNvPr>
          <p:cNvSpPr/>
          <p:nvPr/>
        </p:nvSpPr>
        <p:spPr>
          <a:xfrm>
            <a:off x="-76200" y="5791200"/>
            <a:ext cx="12268200" cy="10966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solidFill>
                  <a:schemeClr val="tx1"/>
                </a:solidFill>
              </a:rPr>
              <a:t>ULTRA- LUXURY VILLA BONUS OF </a:t>
            </a:r>
            <a:r>
              <a:rPr lang="en-IN" sz="3600" b="1" dirty="0" err="1">
                <a:solidFill>
                  <a:schemeClr val="tx1"/>
                </a:solidFill>
              </a:rPr>
              <a:t>Rs</a:t>
            </a:r>
            <a:r>
              <a:rPr lang="en-IN" sz="3600" b="1" dirty="0">
                <a:solidFill>
                  <a:schemeClr val="tx1"/>
                </a:solidFill>
              </a:rPr>
              <a:t>. 2,50,00,000/-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</a:rPr>
              <a:t>PAID IN LESS 5% TDS </a:t>
            </a:r>
          </a:p>
        </p:txBody>
      </p:sp>
    </p:spTree>
    <p:extLst>
      <p:ext uri="{BB962C8B-B14F-4D97-AF65-F5344CB8AC3E}">
        <p14:creationId xmlns:p14="http://schemas.microsoft.com/office/powerpoint/2010/main" val="83504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C:\Users\Designer\Desktop\PPT RAW 2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7411"/>
            <a:ext cx="12192000" cy="6324601"/>
          </a:xfrm>
          <a:prstGeom prst="rect">
            <a:avLst/>
          </a:prstGeom>
          <a:noFill/>
        </p:spPr>
      </p:pic>
      <p:pic>
        <p:nvPicPr>
          <p:cNvPr id="4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pic>
        <p:nvPicPr>
          <p:cNvPr id="40962" name="Picture 2" descr="C:\Users\Designer\Desktop\PPT RAW 2\7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066800"/>
            <a:ext cx="3962400" cy="550702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0263AB-E187-4177-B253-9245CB455DCE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SHPL EDUCATION : TRAINING SYSTEM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D0F38F-B6EE-4197-8171-5DF49298C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0"/>
            <a:ext cx="2927423" cy="14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930D27-4E3F-462D-81FE-569CE89482F2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400" b="1" dirty="0">
                <a:solidFill>
                  <a:schemeClr val="bg1"/>
                </a:solidFill>
              </a:rPr>
              <a:t>BUSINESS SUMMARY</a:t>
            </a:r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4EC42D-1A66-4974-B225-912E57BB59C3}"/>
              </a:ext>
            </a:extLst>
          </p:cNvPr>
          <p:cNvSpPr/>
          <p:nvPr/>
        </p:nvSpPr>
        <p:spPr>
          <a:xfrm>
            <a:off x="28074" y="-88232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400" b="1" dirty="0">
                <a:solidFill>
                  <a:schemeClr val="bg1"/>
                </a:solidFill>
              </a:rPr>
              <a:t>ONLY SHPL </a:t>
            </a:r>
            <a:endParaRPr lang="en-IN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A4D4A0-2AFB-4010-87C0-D048CF8D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signer\Desktop\PPT RAW 2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D50DB6-5CBC-4477-9D36-6D723F754899}"/>
              </a:ext>
            </a:extLst>
          </p:cNvPr>
          <p:cNvSpPr/>
          <p:nvPr/>
        </p:nvSpPr>
        <p:spPr>
          <a:xfrm>
            <a:off x="6515100" y="152400"/>
            <a:ext cx="5715000" cy="525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200" b="1" dirty="0">
              <a:solidFill>
                <a:srgbClr val="3333CC"/>
              </a:solidFill>
              <a:latin typeface="Bahnschrift Condensed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5C29088-DBA2-4583-BC71-3540B255E359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SAARVASRI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VISION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BC3A42D-A004-43FB-9041-A0C0A1419C5B}"/>
              </a:ext>
            </a:extLst>
          </p:cNvPr>
          <p:cNvSpPr/>
          <p:nvPr/>
        </p:nvSpPr>
        <p:spPr>
          <a:xfrm>
            <a:off x="381000" y="1066800"/>
            <a:ext cx="5791200" cy="571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3200" dirty="0">
                <a:solidFill>
                  <a:schemeClr val="tx1"/>
                </a:solidFill>
                <a:ea typeface="Roboto" panose="02000000000000000000" pitchFamily="2" charset="0"/>
              </a:rPr>
              <a:t>To offer a wide range of </a:t>
            </a:r>
          </a:p>
          <a:p>
            <a:r>
              <a:rPr lang="en-IN" sz="3200" b="1" dirty="0">
                <a:solidFill>
                  <a:srgbClr val="FF0000"/>
                </a:solidFill>
                <a:ea typeface="Roboto" panose="02000000000000000000" pitchFamily="2" charset="0"/>
              </a:rPr>
              <a:t>World-Class Quality Products</a:t>
            </a:r>
          </a:p>
          <a:p>
            <a:r>
              <a:rPr lang="en-IN" sz="3200" dirty="0">
                <a:solidFill>
                  <a:schemeClr val="tx1"/>
                </a:solidFill>
                <a:ea typeface="Roboto" panose="02000000000000000000" pitchFamily="2" charset="0"/>
              </a:rPr>
              <a:t>To Our Esteemed Customers </a:t>
            </a:r>
          </a:p>
          <a:p>
            <a:r>
              <a:rPr lang="en-IN" sz="3200" b="1" dirty="0">
                <a:solidFill>
                  <a:srgbClr val="FF0000"/>
                </a:solidFill>
                <a:ea typeface="Roboto" panose="02000000000000000000" pitchFamily="2" charset="0"/>
              </a:rPr>
              <a:t>At An Affordable Price </a:t>
            </a:r>
          </a:p>
          <a:p>
            <a:r>
              <a:rPr lang="en-IN" sz="3200" dirty="0">
                <a:solidFill>
                  <a:schemeClr val="tx1"/>
                </a:solidFill>
                <a:ea typeface="Roboto" panose="02000000000000000000" pitchFamily="2" charset="0"/>
              </a:rPr>
              <a:t>and offer a </a:t>
            </a:r>
          </a:p>
          <a:p>
            <a:r>
              <a:rPr lang="en-IN" sz="3200" b="1" dirty="0">
                <a:solidFill>
                  <a:srgbClr val="FF0000"/>
                </a:solidFill>
                <a:ea typeface="Roboto" panose="02000000000000000000" pitchFamily="2" charset="0"/>
              </a:rPr>
              <a:t>Legitimate Entrepreneurship </a:t>
            </a:r>
            <a:r>
              <a:rPr lang="en-IN" sz="3200" dirty="0">
                <a:solidFill>
                  <a:schemeClr val="tx1"/>
                </a:solidFill>
                <a:ea typeface="Roboto" panose="02000000000000000000" pitchFamily="2" charset="0"/>
              </a:rPr>
              <a:t>Opportunity to </a:t>
            </a:r>
          </a:p>
          <a:p>
            <a:r>
              <a:rPr lang="en-IN" sz="3200" b="1" dirty="0">
                <a:solidFill>
                  <a:srgbClr val="FF0000"/>
                </a:solidFill>
                <a:ea typeface="Roboto" panose="02000000000000000000" pitchFamily="2" charset="0"/>
              </a:rPr>
              <a:t>Awaken The Giant Within You</a:t>
            </a:r>
          </a:p>
          <a:p>
            <a:r>
              <a:rPr lang="en-IN" sz="3200" dirty="0">
                <a:solidFill>
                  <a:schemeClr val="tx1"/>
                </a:solidFill>
                <a:ea typeface="Roboto" panose="02000000000000000000" pitchFamily="2" charset="0"/>
              </a:rPr>
              <a:t>and Support You to</a:t>
            </a:r>
          </a:p>
          <a:p>
            <a:r>
              <a:rPr lang="en-IN" sz="3200" b="1" dirty="0">
                <a:solidFill>
                  <a:srgbClr val="FF0000"/>
                </a:solidFill>
                <a:ea typeface="Roboto" panose="02000000000000000000" pitchFamily="2" charset="0"/>
              </a:rPr>
              <a:t>Explore Life To The Fullest 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93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signer\Desktop\PPT RAW 2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57ED90-A282-4332-9044-05EAD329E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3071"/>
          <a:stretch/>
        </p:blipFill>
        <p:spPr>
          <a:xfrm flipH="1">
            <a:off x="9266019" y="925683"/>
            <a:ext cx="3032562" cy="38036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754A74-BA71-46A9-A446-75B7010C7A6D}"/>
              </a:ext>
            </a:extLst>
          </p:cNvPr>
          <p:cNvSpPr/>
          <p:nvPr/>
        </p:nvSpPr>
        <p:spPr>
          <a:xfrm>
            <a:off x="-1752600" y="2118434"/>
            <a:ext cx="5867400" cy="32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3200" b="1" dirty="0">
              <a:solidFill>
                <a:srgbClr val="FF0000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DAB31F-DC1F-40C5-BDF3-9EC166EC3129}"/>
              </a:ext>
            </a:extLst>
          </p:cNvPr>
          <p:cNvSpPr/>
          <p:nvPr/>
        </p:nvSpPr>
        <p:spPr>
          <a:xfrm>
            <a:off x="5410200" y="4610100"/>
            <a:ext cx="6477000" cy="2057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Be the Most Respected Leading Direct Selling Company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With Professional, Clean and Transparent Management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Offering Finest Quality Products with Affordable Pricing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Committed to Adhere to The CP Direct Selling Rules 2021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IN" sz="20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SHPL Education: World-Class Training &amp; Support System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472AA2-76E2-41A7-A1F9-A869FA370C8C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SAARVASRI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MISSION </a:t>
            </a:r>
            <a:endParaRPr lang="en-IN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6D21DB2-32EE-4E71-A2F2-A095A98EA8F2}"/>
              </a:ext>
            </a:extLst>
          </p:cNvPr>
          <p:cNvSpPr/>
          <p:nvPr/>
        </p:nvSpPr>
        <p:spPr>
          <a:xfrm>
            <a:off x="5410200" y="1219200"/>
            <a:ext cx="4038600" cy="24384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To be one amongst the</a:t>
            </a:r>
          </a:p>
          <a:p>
            <a:r>
              <a:rPr lang="en-IN" sz="3600" b="1" dirty="0">
                <a:solidFill>
                  <a:srgbClr val="FF0000"/>
                </a:solidFill>
                <a:latin typeface="+mj-lt"/>
                <a:ea typeface="Roboto" panose="02000000000000000000" pitchFamily="2" charset="0"/>
              </a:rPr>
              <a:t>Top 5 Direct Selling Companies </a:t>
            </a:r>
          </a:p>
          <a:p>
            <a:r>
              <a:rPr lang="en-IN" sz="2800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of India by </a:t>
            </a:r>
            <a:r>
              <a:rPr lang="en-IN" sz="2800" b="1" dirty="0" smtClean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2030</a:t>
            </a:r>
            <a:endParaRPr lang="en-IN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5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8A7DDC-F217-4495-B16D-7F47B46C1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921967"/>
            <a:ext cx="12192000" cy="5936033"/>
          </a:xfrm>
          <a:prstGeom prst="rect">
            <a:avLst/>
          </a:prstGeom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pic>
        <p:nvPicPr>
          <p:cNvPr id="13315" name="Picture 3" descr="C:\Users\Designer\Desktop\PPT RAW 2\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0309" y="1057275"/>
            <a:ext cx="2010127" cy="2442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C:\Users\Designer\Desktop\PPT RAW 2\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4756" y="3845326"/>
            <a:ext cx="2010127" cy="247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7" name="Picture 5" descr="C:\Users\Designer\Desktop\PPT RAW 2\4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6230" y="3934648"/>
            <a:ext cx="2010127" cy="247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8F24178-F685-4CE9-A7AE-B0109D2A666B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+mj-lt"/>
              </a:rPr>
              <a:t>SAARVASRI </a:t>
            </a:r>
            <a:r>
              <a:rPr lang="en-US" sz="4000" b="1" dirty="0">
                <a:solidFill>
                  <a:srgbClr val="FFFF00"/>
                </a:solidFill>
                <a:latin typeface="+mj-lt"/>
              </a:rPr>
              <a:t>PROMOTERS</a:t>
            </a:r>
            <a:endParaRPr lang="en-IN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xmlns="" id="{30A4BFC3-04DE-4878-86E8-59A31D50FBBF}"/>
              </a:ext>
            </a:extLst>
          </p:cNvPr>
          <p:cNvSpPr/>
          <p:nvPr/>
        </p:nvSpPr>
        <p:spPr>
          <a:xfrm>
            <a:off x="2667000" y="3453328"/>
            <a:ext cx="2209800" cy="481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GOPAL KUNDU, CMD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xmlns="" id="{21979958-3318-4068-857A-4B600D994DB8}"/>
              </a:ext>
            </a:extLst>
          </p:cNvPr>
          <p:cNvSpPr/>
          <p:nvPr/>
        </p:nvSpPr>
        <p:spPr>
          <a:xfrm>
            <a:off x="3845309" y="6346284"/>
            <a:ext cx="2671971" cy="481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PRASANTA KUNDU, COO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xmlns="" id="{9333EE28-BCC8-4B89-94EB-6CEADF8E8CA8}"/>
              </a:ext>
            </a:extLst>
          </p:cNvPr>
          <p:cNvSpPr/>
          <p:nvPr/>
        </p:nvSpPr>
        <p:spPr>
          <a:xfrm>
            <a:off x="838200" y="6376680"/>
            <a:ext cx="2335942" cy="481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SUBASH SAHU, CFO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D550CC2-30B4-4BFE-B93F-6094AB85A907}"/>
              </a:ext>
            </a:extLst>
          </p:cNvPr>
          <p:cNvSpPr/>
          <p:nvPr/>
        </p:nvSpPr>
        <p:spPr>
          <a:xfrm>
            <a:off x="7244960" y="1014524"/>
            <a:ext cx="4365715" cy="896869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+mj-lt"/>
                <a:ea typeface="Roboto" panose="02000000000000000000" pitchFamily="2" charset="0"/>
              </a:rPr>
              <a:t>PROFESSIONAL ADVISORS</a:t>
            </a:r>
          </a:p>
          <a:p>
            <a:pPr algn="ctr"/>
            <a:r>
              <a:rPr lang="en-IN" sz="2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(CS / CA / LAWYER)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06EEBCC-9C9C-4AAA-AE60-C7AB997ACA50}"/>
              </a:ext>
            </a:extLst>
          </p:cNvPr>
          <p:cNvSpPr/>
          <p:nvPr/>
        </p:nvSpPr>
        <p:spPr>
          <a:xfrm>
            <a:off x="7238999" y="2129053"/>
            <a:ext cx="4365714" cy="822279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+mj-lt"/>
                <a:ea typeface="Roboto" panose="02000000000000000000" pitchFamily="2" charset="0"/>
              </a:rPr>
              <a:t>DEDICATED &amp; PROFESSIONAL</a:t>
            </a:r>
          </a:p>
          <a:p>
            <a:pPr algn="ctr"/>
            <a:r>
              <a:rPr lang="en-IN" sz="2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TEAM OF YOUNGSTERS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B41FBE5-3D3A-4C8A-B978-01F3A7289365}"/>
              </a:ext>
            </a:extLst>
          </p:cNvPr>
          <p:cNvSpPr/>
          <p:nvPr/>
        </p:nvSpPr>
        <p:spPr>
          <a:xfrm>
            <a:off x="7238999" y="3201260"/>
            <a:ext cx="4333389" cy="896869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+mj-lt"/>
                <a:ea typeface="Roboto" panose="02000000000000000000" pitchFamily="2" charset="0"/>
              </a:rPr>
              <a:t>IN-HOUSE WEB SITE AND </a:t>
            </a:r>
          </a:p>
          <a:p>
            <a:pPr algn="ctr"/>
            <a:r>
              <a:rPr lang="en-IN" sz="2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SOFTWARE DESIGNING TEAM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D31AE84-CD5E-49E2-B5B9-04ACEDAC7935}"/>
              </a:ext>
            </a:extLst>
          </p:cNvPr>
          <p:cNvSpPr/>
          <p:nvPr/>
        </p:nvSpPr>
        <p:spPr>
          <a:xfrm>
            <a:off x="7271324" y="5420265"/>
            <a:ext cx="4339351" cy="1056735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+mj-lt"/>
                <a:ea typeface="Roboto" panose="02000000000000000000" pitchFamily="2" charset="0"/>
              </a:rPr>
              <a:t>EFFICIENT LOGISTIC SERVICES</a:t>
            </a:r>
          </a:p>
          <a:p>
            <a:pPr algn="ctr"/>
            <a:r>
              <a:rPr lang="en-IN" sz="2400" b="1" dirty="0">
                <a:solidFill>
                  <a:srgbClr val="FFFF00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IN" sz="2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CUSTOMER SUPPORT SERVICES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0035BFC-4B43-4A52-9333-2BFEBA2AEF64}"/>
              </a:ext>
            </a:extLst>
          </p:cNvPr>
          <p:cNvSpPr/>
          <p:nvPr/>
        </p:nvSpPr>
        <p:spPr>
          <a:xfrm>
            <a:off x="7271324" y="4287342"/>
            <a:ext cx="4333389" cy="943710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+mj-lt"/>
                <a:ea typeface="Roboto" panose="02000000000000000000" pitchFamily="2" charset="0"/>
              </a:rPr>
              <a:t>MULTILINGUIL TRAINERS</a:t>
            </a:r>
          </a:p>
          <a:p>
            <a:pPr algn="ctr"/>
            <a:r>
              <a:rPr lang="en-IN" sz="23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PRODUCT &amp; BUSINESS TRAINING</a:t>
            </a:r>
          </a:p>
        </p:txBody>
      </p:sp>
    </p:spTree>
    <p:extLst>
      <p:ext uri="{BB962C8B-B14F-4D97-AF65-F5344CB8AC3E}">
        <p14:creationId xmlns:p14="http://schemas.microsoft.com/office/powerpoint/2010/main" val="12950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signer\Desktop\PPT RAW 2\4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6" name="Picture 4" descr="C:\Users\Designer\Desktop\PPT RAW 2\SHPL PPT FLIPCHAR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</p:spPr>
      </p:pic>
      <p:pic>
        <p:nvPicPr>
          <p:cNvPr id="14340" name="Picture 4" descr="C:\Users\Designer\Desktop\PPT RAW 2\4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11774547" cy="2398713"/>
          </a:xfrm>
          <a:prstGeom prst="rect">
            <a:avLst/>
          </a:prstGeom>
          <a:noFill/>
        </p:spPr>
      </p:pic>
      <p:pic>
        <p:nvPicPr>
          <p:cNvPr id="14341" name="Picture 5" descr="C:\Users\Designer\Desktop\PPT RAW 2\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115" y="4038600"/>
            <a:ext cx="11791769" cy="2398713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2D549C-BB05-46D3-8BA4-A245B75AEE4D}"/>
              </a:ext>
            </a:extLst>
          </p:cNvPr>
          <p:cNvSpPr/>
          <p:nvPr/>
        </p:nvSpPr>
        <p:spPr>
          <a:xfrm>
            <a:off x="0" y="0"/>
            <a:ext cx="10134600" cy="944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4000" b="1" dirty="0">
                <a:solidFill>
                  <a:schemeClr val="bg1"/>
                </a:solidFill>
              </a:rPr>
              <a:t>STATUTORY </a:t>
            </a:r>
            <a:r>
              <a:rPr lang="en-US" sz="4000" b="1" dirty="0">
                <a:solidFill>
                  <a:srgbClr val="FFFF00"/>
                </a:solidFill>
              </a:rPr>
              <a:t>COMPLIANCE </a:t>
            </a:r>
            <a:endParaRPr lang="en-IN" sz="40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157C11-2545-4CB7-964D-BE59B168F1EF}"/>
              </a:ext>
            </a:extLst>
          </p:cNvPr>
          <p:cNvSpPr/>
          <p:nvPr/>
        </p:nvSpPr>
        <p:spPr>
          <a:xfrm>
            <a:off x="152400" y="3617913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CERTIFICATE OF INCORPORATION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1E6831-7B62-4B88-9B11-CFA16F0B3D2C}"/>
              </a:ext>
            </a:extLst>
          </p:cNvPr>
          <p:cNvSpPr/>
          <p:nvPr/>
        </p:nvSpPr>
        <p:spPr>
          <a:xfrm>
            <a:off x="2114550" y="3616326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PAN (PERMANENT ACCOUNT NUMBER)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7ABEE2-A125-4B8C-824D-6E06A6C312B2}"/>
              </a:ext>
            </a:extLst>
          </p:cNvPr>
          <p:cNvSpPr/>
          <p:nvPr/>
        </p:nvSpPr>
        <p:spPr>
          <a:xfrm>
            <a:off x="4114800" y="3616326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GST (GOODS &amp; SERVICES TAX) CERTIFICATE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E0F56B2-6638-4362-B6A8-B85792313504}"/>
              </a:ext>
            </a:extLst>
          </p:cNvPr>
          <p:cNvSpPr/>
          <p:nvPr/>
        </p:nvSpPr>
        <p:spPr>
          <a:xfrm>
            <a:off x="6105524" y="3627438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ISO 22000-2005 (FOOD SAFETY MANAGEMENT)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B07843-79DB-409B-BB4F-E4C9E46F05B0}"/>
              </a:ext>
            </a:extLst>
          </p:cNvPr>
          <p:cNvSpPr/>
          <p:nvPr/>
        </p:nvSpPr>
        <p:spPr>
          <a:xfrm>
            <a:off x="8096248" y="3627438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ISO 9001-2015  </a:t>
            </a:r>
          </a:p>
          <a:p>
            <a:pPr algn="ctr"/>
            <a:r>
              <a:rPr lang="en-IN" sz="1100" b="1" dirty="0"/>
              <a:t>(QUALITY MANAGEMENT)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55A532-1B4A-47C8-9674-030D9C65D9C7}"/>
              </a:ext>
            </a:extLst>
          </p:cNvPr>
          <p:cNvSpPr/>
          <p:nvPr/>
        </p:nvSpPr>
        <p:spPr>
          <a:xfrm>
            <a:off x="10067924" y="3615532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ORGANIC CERTIFICATE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7B1FA3-57B7-4A36-B629-BCA0C5F70A47}"/>
              </a:ext>
            </a:extLst>
          </p:cNvPr>
          <p:cNvSpPr/>
          <p:nvPr/>
        </p:nvSpPr>
        <p:spPr>
          <a:xfrm>
            <a:off x="209460" y="6446044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IEC (IMPORT EXPORT CERTIFICATE)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D7FDB3-2C80-474A-848A-28A9AF8D6A5A}"/>
              </a:ext>
            </a:extLst>
          </p:cNvPr>
          <p:cNvSpPr/>
          <p:nvPr/>
        </p:nvSpPr>
        <p:spPr>
          <a:xfrm>
            <a:off x="2171610" y="6444457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WHO-GMP (GOOD </a:t>
            </a:r>
            <a:r>
              <a:rPr lang="en-IN" sz="1000" b="1" dirty="0"/>
              <a:t>MANUFACTURING PRACTICES)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E461C8-23F7-4197-901C-BE6B73E2F220}"/>
              </a:ext>
            </a:extLst>
          </p:cNvPr>
          <p:cNvSpPr/>
          <p:nvPr/>
        </p:nvSpPr>
        <p:spPr>
          <a:xfrm>
            <a:off x="4171860" y="6444457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FSSAI (FOOD SAFETY &amp; </a:t>
            </a:r>
            <a:r>
              <a:rPr lang="en-IN" sz="850" b="1" dirty="0"/>
              <a:t>STANDARDS AUTHORITY OF INDIA)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56E7828-6BD7-4C7E-8847-81C7C7AC3BF5}"/>
              </a:ext>
            </a:extLst>
          </p:cNvPr>
          <p:cNvSpPr/>
          <p:nvPr/>
        </p:nvSpPr>
        <p:spPr>
          <a:xfrm>
            <a:off x="6162584" y="6455569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ISO 13485: 2016 (MEDICAL </a:t>
            </a:r>
            <a:r>
              <a:rPr lang="en-IN" sz="1000" b="1" dirty="0"/>
              <a:t>DEVICES SAFTEY CERTIFICATE)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E8F63A1-20F5-4E34-BFDA-3B6C402DA584}"/>
              </a:ext>
            </a:extLst>
          </p:cNvPr>
          <p:cNvSpPr/>
          <p:nvPr/>
        </p:nvSpPr>
        <p:spPr>
          <a:xfrm>
            <a:off x="8153308" y="6455569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FDA (FOOD &amp; DRUG ADMINISTRATION)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4E68124-89BA-49FA-81DF-623D1239C8A8}"/>
              </a:ext>
            </a:extLst>
          </p:cNvPr>
          <p:cNvSpPr/>
          <p:nvPr/>
        </p:nvSpPr>
        <p:spPr>
          <a:xfrm>
            <a:off x="10124984" y="6443663"/>
            <a:ext cx="1847850" cy="3254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/>
              <a:t>KOSHER (FOOD QUALITY UNDER KASHRUT)</a:t>
            </a:r>
          </a:p>
        </p:txBody>
      </p:sp>
    </p:spTree>
    <p:extLst>
      <p:ext uri="{BB962C8B-B14F-4D97-AF65-F5344CB8AC3E}">
        <p14:creationId xmlns:p14="http://schemas.microsoft.com/office/powerpoint/2010/main" val="1796141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84A82B-39C4-46E9-9304-0512EA8B0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82E829-2C8F-4A78-B5A8-8141A5B1355E}"/>
              </a:ext>
            </a:extLst>
          </p:cNvPr>
          <p:cNvSpPr/>
          <p:nvPr/>
        </p:nvSpPr>
        <p:spPr>
          <a:xfrm>
            <a:off x="381000" y="4800600"/>
            <a:ext cx="11506200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050505"/>
                </a:solidFill>
                <a:effectLst/>
              </a:rPr>
              <a:t>For </a:t>
            </a:r>
            <a:r>
              <a:rPr lang="en-US" sz="2400" b="1" dirty="0">
                <a:solidFill>
                  <a:srgbClr val="050505"/>
                </a:solidFill>
              </a:rPr>
              <a:t>3 </a:t>
            </a:r>
            <a:r>
              <a:rPr lang="en-US" sz="2400" b="1" i="0" dirty="0">
                <a:solidFill>
                  <a:srgbClr val="050505"/>
                </a:solidFill>
                <a:effectLst/>
              </a:rPr>
              <a:t>consecutive years, </a:t>
            </a:r>
            <a:r>
              <a:rPr lang="en-US" sz="2400" b="1" i="0" dirty="0">
                <a:solidFill>
                  <a:srgbClr val="002060"/>
                </a:solidFill>
                <a:effectLst/>
              </a:rPr>
              <a:t>The Ministry of Finance, Department of Revenue, Central Board of Direct Taxes, Government of India </a:t>
            </a:r>
            <a:r>
              <a:rPr lang="en-US" sz="2400" b="1" i="0" dirty="0">
                <a:solidFill>
                  <a:srgbClr val="050505"/>
                </a:solidFill>
                <a:effectLst/>
              </a:rPr>
              <a:t>has awarded the </a:t>
            </a:r>
            <a:r>
              <a:rPr lang="en-US" sz="2400" b="1" i="0" dirty="0">
                <a:solidFill>
                  <a:srgbClr val="FF0000"/>
                </a:solidFill>
                <a:effectLst/>
              </a:rPr>
              <a:t>Certificate of Appreciation </a:t>
            </a:r>
            <a:r>
              <a:rPr lang="en-US" sz="2400" b="1" i="0" dirty="0">
                <a:solidFill>
                  <a:srgbClr val="050505"/>
                </a:solidFill>
                <a:effectLst/>
              </a:rPr>
              <a:t>to </a:t>
            </a:r>
            <a:r>
              <a:rPr lang="en-US" sz="2400" b="1" i="0" dirty="0" err="1">
                <a:solidFill>
                  <a:srgbClr val="050505"/>
                </a:solidFill>
                <a:effectLst/>
              </a:rPr>
              <a:t>Saarvasri</a:t>
            </a:r>
            <a:r>
              <a:rPr lang="en-US" sz="2400" b="1" i="0" dirty="0">
                <a:solidFill>
                  <a:srgbClr val="050505"/>
                </a:solidFill>
                <a:effectLst/>
              </a:rPr>
              <a:t> Herbs Pvt Ltd (SHPL) for paying GST on time, month after month.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855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7568</TotalTime>
  <Words>2647</Words>
  <Application>Microsoft Office PowerPoint</Application>
  <PresentationFormat>Custom</PresentationFormat>
  <Paragraphs>538</Paragraphs>
  <Slides>45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Sukalyan</dc:creator>
  <cp:lastModifiedBy>USER</cp:lastModifiedBy>
  <cp:revision>883</cp:revision>
  <dcterms:created xsi:type="dcterms:W3CDTF">2021-05-10T12:52:36Z</dcterms:created>
  <dcterms:modified xsi:type="dcterms:W3CDTF">2025-02-11T09:31:48Z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2021-05-09T00:00:00Z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2021-05-10T00:00:00Z</vt:filetime>
  </property>
</Properties>
</file>