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06"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9" r:id="rId17"/>
    <p:sldId id="320" r:id="rId18"/>
    <p:sldId id="321" r:id="rId19"/>
    <p:sldId id="322" r:id="rId20"/>
    <p:sldId id="323" r:id="rId21"/>
    <p:sldId id="324" r:id="rId22"/>
    <p:sldId id="325" r:id="rId23"/>
    <p:sldId id="326" r:id="rId24"/>
    <p:sldId id="327" r:id="rId25"/>
    <p:sldId id="328" r:id="rId2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8A"/>
    <a:srgbClr val="E46D0A"/>
    <a:srgbClr val="EF8F0F"/>
    <a:srgbClr val="F6903C"/>
    <a:srgbClr val="E96B49"/>
    <a:srgbClr val="C96B69"/>
    <a:srgbClr val="9A624C"/>
    <a:srgbClr val="98552C"/>
    <a:srgbClr val="B54441"/>
    <a:srgbClr val="B8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821" y="-163"/>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EC9DE-03FE-44B4-834A-5EBFE4FC0038}" type="datetimeFigureOut">
              <a:rPr lang="en-US" smtClean="0"/>
              <a:t>11-Apr-25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4FE7E-6BC7-422F-BCED-3F33C5D83F60}" type="slidenum">
              <a:rPr lang="en-US" smtClean="0"/>
              <a:t>‹#›</a:t>
            </a:fld>
            <a:endParaRPr lang="en-US"/>
          </a:p>
        </p:txBody>
      </p:sp>
    </p:spTree>
    <p:extLst>
      <p:ext uri="{BB962C8B-B14F-4D97-AF65-F5344CB8AC3E}">
        <p14:creationId xmlns:p14="http://schemas.microsoft.com/office/powerpoint/2010/main" val="31745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7</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17</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18</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19</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20</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21</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22</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23</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24</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8</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9</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10</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11</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12</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13</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14</a:t>
            </a:fld>
            <a:endParaRPr lang="en-US"/>
          </a:p>
        </p:txBody>
      </p:sp>
    </p:spTree>
    <p:extLst>
      <p:ext uri="{BB962C8B-B14F-4D97-AF65-F5344CB8AC3E}">
        <p14:creationId xmlns:p14="http://schemas.microsoft.com/office/powerpoint/2010/main" val="293787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4FE7E-6BC7-422F-BCED-3F33C5D83F60}" type="slidenum">
              <a:rPr lang="en-US" smtClean="0"/>
              <a:t>15</a:t>
            </a:fld>
            <a:endParaRPr lang="en-US"/>
          </a:p>
        </p:txBody>
      </p:sp>
    </p:spTree>
    <p:extLst>
      <p:ext uri="{BB962C8B-B14F-4D97-AF65-F5344CB8AC3E}">
        <p14:creationId xmlns:p14="http://schemas.microsoft.com/office/powerpoint/2010/main" val="2937873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11-Apr-25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03"/>
          <a:stretch/>
        </p:blipFill>
        <p:spPr bwMode="auto">
          <a:xfrm>
            <a:off x="0" y="-1555"/>
            <a:ext cx="12188826" cy="685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2" y="-1555"/>
            <a:ext cx="1169987"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55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386B1F"/>
          </a:solidFill>
        </p:spPr>
        <p:txBody>
          <a:bodyPr wrap="square" rtlCol="0">
            <a:spAutoFit/>
          </a:bodyPr>
          <a:lstStyle/>
          <a:p>
            <a:r>
              <a:rPr lang="en-US" sz="3600" b="1" dirty="0" smtClean="0">
                <a:solidFill>
                  <a:schemeClr val="bg1"/>
                </a:solidFill>
              </a:rPr>
              <a:t>NONI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386B1F"/>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err="1"/>
              <a:t>Saarvasri</a:t>
            </a:r>
            <a:r>
              <a:rPr lang="en-US" dirty="0"/>
              <a:t> Herbs Noni Juice is a panacea product made with Nature's Omnipotent Nutritional Immunizer fruit NONI. Thousands of people around the globe are the proof of its effectiveness. This has rich anti-oxidant properties so this product protects you from toxins &amp; pollutants. This contains anti-inflammatory, astringent properties for the patient of stomach problems.</a:t>
            </a:r>
          </a:p>
        </p:txBody>
      </p:sp>
      <p:sp>
        <p:nvSpPr>
          <p:cNvPr id="16" name="TextBox 15"/>
          <p:cNvSpPr txBox="1"/>
          <p:nvPr/>
        </p:nvSpPr>
        <p:spPr>
          <a:xfrm>
            <a:off x="3043914" y="3595068"/>
            <a:ext cx="8917898" cy="400110"/>
          </a:xfrm>
          <a:prstGeom prst="rect">
            <a:avLst/>
          </a:prstGeom>
          <a:solidFill>
            <a:srgbClr val="386B1F"/>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3" y="3962400"/>
            <a:ext cx="4114800" cy="2031325"/>
          </a:xfrm>
          <a:prstGeom prst="rect">
            <a:avLst/>
          </a:prstGeom>
          <a:noFill/>
        </p:spPr>
        <p:txBody>
          <a:bodyPr wrap="square" rtlCol="0">
            <a:spAutoFit/>
          </a:bodyPr>
          <a:lstStyle/>
          <a:p>
            <a:pPr marL="285750" indent="-285750">
              <a:buFont typeface="Arial" pitchFamily="34" charset="0"/>
              <a:buChar char="•"/>
            </a:pPr>
            <a:r>
              <a:rPr lang="en-US" dirty="0"/>
              <a:t>Fights </a:t>
            </a:r>
            <a:r>
              <a:rPr lang="en-US" dirty="0" smtClean="0"/>
              <a:t>Inflammation</a:t>
            </a:r>
            <a:endParaRPr lang="en-US" dirty="0"/>
          </a:p>
          <a:p>
            <a:pPr marL="285750" indent="-285750">
              <a:buFont typeface="Arial" pitchFamily="34" charset="0"/>
              <a:buChar char="•"/>
            </a:pPr>
            <a:r>
              <a:rPr lang="en-US" dirty="0" smtClean="0"/>
              <a:t>Promotes </a:t>
            </a:r>
            <a:r>
              <a:rPr lang="en-US" dirty="0"/>
              <a:t>Heart </a:t>
            </a:r>
            <a:r>
              <a:rPr lang="en-US" dirty="0" smtClean="0"/>
              <a:t>Health</a:t>
            </a:r>
            <a:endParaRPr lang="en-US" dirty="0"/>
          </a:p>
          <a:p>
            <a:pPr marL="285750" indent="-285750">
              <a:buFont typeface="Arial" pitchFamily="34" charset="0"/>
              <a:buChar char="•"/>
            </a:pPr>
            <a:r>
              <a:rPr lang="en-US" dirty="0" smtClean="0"/>
              <a:t>Aids </a:t>
            </a:r>
            <a:r>
              <a:rPr lang="en-US" dirty="0"/>
              <a:t>Weight </a:t>
            </a:r>
            <a:r>
              <a:rPr lang="en-US" dirty="0" smtClean="0"/>
              <a:t>Loss</a:t>
            </a:r>
            <a:endParaRPr lang="en-US" dirty="0"/>
          </a:p>
          <a:p>
            <a:pPr marL="285750" indent="-285750">
              <a:buFont typeface="Arial" pitchFamily="34" charset="0"/>
              <a:buChar char="•"/>
            </a:pPr>
            <a:r>
              <a:rPr lang="en-US" dirty="0" smtClean="0"/>
              <a:t>Improves </a:t>
            </a:r>
            <a:r>
              <a:rPr lang="en-US" dirty="0"/>
              <a:t>Brain </a:t>
            </a:r>
            <a:r>
              <a:rPr lang="en-US" dirty="0" smtClean="0"/>
              <a:t>Health</a:t>
            </a:r>
            <a:endParaRPr lang="en-US" dirty="0"/>
          </a:p>
          <a:p>
            <a:pPr marL="285750" indent="-285750">
              <a:buFont typeface="Arial" pitchFamily="34" charset="0"/>
              <a:buChar char="•"/>
            </a:pPr>
            <a:r>
              <a:rPr lang="en-US" dirty="0" smtClean="0"/>
              <a:t>Improves </a:t>
            </a:r>
            <a:r>
              <a:rPr lang="en-US" dirty="0"/>
              <a:t>Skin </a:t>
            </a:r>
            <a:r>
              <a:rPr lang="en-US" dirty="0" smtClean="0"/>
              <a:t>Health</a:t>
            </a:r>
            <a:endParaRPr lang="en-US" dirty="0"/>
          </a:p>
          <a:p>
            <a:pPr marL="285750" indent="-285750">
              <a:buFont typeface="Arial" pitchFamily="34" charset="0"/>
              <a:buChar char="•"/>
            </a:pPr>
            <a:r>
              <a:rPr lang="en-US" dirty="0" smtClean="0"/>
              <a:t>Improves </a:t>
            </a:r>
            <a:r>
              <a:rPr lang="en-US" dirty="0"/>
              <a:t>Digestive </a:t>
            </a:r>
            <a:r>
              <a:rPr lang="en-US" dirty="0" smtClean="0"/>
              <a:t>Health</a:t>
            </a:r>
            <a:endParaRPr lang="en-US" dirty="0"/>
          </a:p>
          <a:p>
            <a:pPr marL="285750" indent="-285750">
              <a:buFont typeface="Arial" pitchFamily="34" charset="0"/>
              <a:buChar char="•"/>
            </a:pPr>
            <a:r>
              <a:rPr lang="en-US" dirty="0" smtClean="0"/>
              <a:t>Improves Vision</a:t>
            </a:r>
            <a:endParaRPr lang="en-US" dirty="0"/>
          </a:p>
        </p:txBody>
      </p:sp>
      <p:sp>
        <p:nvSpPr>
          <p:cNvPr id="18" name="TextBox 17"/>
          <p:cNvSpPr txBox="1"/>
          <p:nvPr/>
        </p:nvSpPr>
        <p:spPr>
          <a:xfrm>
            <a:off x="3043914" y="6062246"/>
            <a:ext cx="8917898" cy="400110"/>
          </a:xfrm>
          <a:prstGeom prst="rect">
            <a:avLst/>
          </a:prstGeom>
          <a:solidFill>
            <a:srgbClr val="386B1F"/>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443246"/>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743200"/>
            <a:ext cx="8917898" cy="400110"/>
          </a:xfrm>
          <a:prstGeom prst="rect">
            <a:avLst/>
          </a:prstGeom>
          <a:solidFill>
            <a:srgbClr val="386B1F"/>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124200"/>
            <a:ext cx="8991599" cy="369332"/>
          </a:xfrm>
          <a:prstGeom prst="rect">
            <a:avLst/>
          </a:prstGeom>
          <a:noFill/>
        </p:spPr>
        <p:txBody>
          <a:bodyPr wrap="square" rtlCol="0">
            <a:spAutoFit/>
          </a:bodyPr>
          <a:lstStyle/>
          <a:p>
            <a:r>
              <a:rPr lang="en-US" dirty="0"/>
              <a:t>Noni Extract with </a:t>
            </a:r>
            <a:r>
              <a:rPr lang="en-US" dirty="0" err="1"/>
              <a:t>Garcinia</a:t>
            </a:r>
            <a:r>
              <a:rPr lang="en-US" dirty="0"/>
              <a:t> &amp; </a:t>
            </a:r>
            <a:r>
              <a:rPr lang="en-US" dirty="0" err="1" smtClean="0"/>
              <a:t>Ashwagandha</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7487749" y="3962400"/>
            <a:ext cx="4474060" cy="2031325"/>
          </a:xfrm>
          <a:prstGeom prst="rect">
            <a:avLst/>
          </a:prstGeom>
          <a:noFill/>
        </p:spPr>
        <p:txBody>
          <a:bodyPr wrap="square" rtlCol="0">
            <a:spAutoFit/>
          </a:bodyPr>
          <a:lstStyle/>
          <a:p>
            <a:pPr marL="285750" indent="-285750">
              <a:buFont typeface="Arial" pitchFamily="34" charset="0"/>
              <a:buChar char="•"/>
            </a:pPr>
            <a:r>
              <a:rPr lang="en-US" dirty="0" smtClean="0"/>
              <a:t>Strengthens Hair</a:t>
            </a:r>
            <a:endParaRPr lang="en-US" dirty="0"/>
          </a:p>
          <a:p>
            <a:pPr marL="285750" indent="-285750">
              <a:buFont typeface="Arial" pitchFamily="34" charset="0"/>
              <a:buChar char="•"/>
            </a:pPr>
            <a:r>
              <a:rPr lang="en-US" dirty="0" smtClean="0"/>
              <a:t>Supports </a:t>
            </a:r>
            <a:r>
              <a:rPr lang="en-US" dirty="0"/>
              <a:t>in Cellular </a:t>
            </a:r>
            <a:r>
              <a:rPr lang="en-US" dirty="0" smtClean="0"/>
              <a:t>Repairing</a:t>
            </a:r>
            <a:endParaRPr lang="en-US" dirty="0"/>
          </a:p>
          <a:p>
            <a:pPr marL="285750" indent="-285750">
              <a:buFont typeface="Arial" pitchFamily="34" charset="0"/>
              <a:buChar char="•"/>
            </a:pPr>
            <a:r>
              <a:rPr lang="en-US" dirty="0" smtClean="0"/>
              <a:t>Can </a:t>
            </a:r>
            <a:r>
              <a:rPr lang="en-US" dirty="0"/>
              <a:t>Relieve Age-Related Spinal </a:t>
            </a:r>
            <a:r>
              <a:rPr lang="en-US" dirty="0" smtClean="0"/>
              <a:t>Damage</a:t>
            </a:r>
            <a:endParaRPr lang="en-US" dirty="0"/>
          </a:p>
          <a:p>
            <a:pPr marL="285750" indent="-285750">
              <a:buFont typeface="Arial" pitchFamily="34" charset="0"/>
              <a:buChar char="•"/>
            </a:pPr>
            <a:r>
              <a:rPr lang="en-US" dirty="0" smtClean="0"/>
              <a:t>Reduces </a:t>
            </a:r>
            <a:r>
              <a:rPr lang="en-US" dirty="0"/>
              <a:t>Muscle </a:t>
            </a:r>
            <a:r>
              <a:rPr lang="en-US" dirty="0" smtClean="0"/>
              <a:t>Spasms</a:t>
            </a:r>
            <a:endParaRPr lang="en-US" dirty="0"/>
          </a:p>
          <a:p>
            <a:pPr marL="285750" indent="-285750">
              <a:buFont typeface="Arial" pitchFamily="34" charset="0"/>
              <a:buChar char="•"/>
            </a:pPr>
            <a:r>
              <a:rPr lang="en-US" dirty="0" smtClean="0"/>
              <a:t>Helps </a:t>
            </a:r>
            <a:r>
              <a:rPr lang="en-US" dirty="0"/>
              <a:t>Relieve </a:t>
            </a:r>
            <a:r>
              <a:rPr lang="en-US" dirty="0" smtClean="0"/>
              <a:t>Fatigue</a:t>
            </a:r>
            <a:endParaRPr lang="en-US" dirty="0"/>
          </a:p>
          <a:p>
            <a:pPr marL="285750" indent="-285750">
              <a:buFont typeface="Arial" pitchFamily="34" charset="0"/>
              <a:buChar char="•"/>
            </a:pPr>
            <a:r>
              <a:rPr lang="en-US" dirty="0" smtClean="0"/>
              <a:t>Improves </a:t>
            </a:r>
            <a:r>
              <a:rPr lang="en-US" dirty="0"/>
              <a:t>Liver </a:t>
            </a:r>
            <a:r>
              <a:rPr lang="en-US" dirty="0" smtClean="0"/>
              <a:t>Health</a:t>
            </a:r>
            <a:endParaRPr lang="en-US" dirty="0"/>
          </a:p>
          <a:p>
            <a:pPr marL="285750" indent="-285750">
              <a:buFont typeface="Arial" pitchFamily="34" charset="0"/>
              <a:buChar char="•"/>
            </a:pPr>
            <a:r>
              <a:rPr lang="en-US" dirty="0" smtClean="0"/>
              <a:t>Boosts Immunity</a:t>
            </a:r>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0787"/>
          <a:stretch/>
        </p:blipFill>
        <p:spPr bwMode="auto">
          <a:xfrm>
            <a:off x="-763588" y="1600200"/>
            <a:ext cx="3594303" cy="5314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77807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98552C"/>
          </a:solidFill>
        </p:spPr>
        <p:txBody>
          <a:bodyPr wrap="square" rtlCol="0">
            <a:spAutoFit/>
          </a:bodyPr>
          <a:lstStyle/>
          <a:p>
            <a:r>
              <a:rPr lang="en-US" sz="3600" b="1" dirty="0" smtClean="0">
                <a:solidFill>
                  <a:schemeClr val="bg1"/>
                </a:solidFill>
              </a:rPr>
              <a:t>SUPER KIDS ENERGY DRINK</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98552C"/>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a:t>Saarvasri</a:t>
            </a:r>
            <a:r>
              <a:rPr lang="en-US" dirty="0"/>
              <a:t> Herbs Super Kids Energy Drink is a health drink for children to protect themselves from mal-nutrition and act on them like a growth promoter. So many natural nutritional herbs make it so effective that it can give a child his/her optimal health.</a:t>
            </a:r>
          </a:p>
        </p:txBody>
      </p:sp>
      <p:sp>
        <p:nvSpPr>
          <p:cNvPr id="16" name="TextBox 15"/>
          <p:cNvSpPr txBox="1"/>
          <p:nvPr/>
        </p:nvSpPr>
        <p:spPr>
          <a:xfrm>
            <a:off x="3043914" y="3267944"/>
            <a:ext cx="8917898" cy="400110"/>
          </a:xfrm>
          <a:prstGeom prst="rect">
            <a:avLst/>
          </a:prstGeom>
          <a:solidFill>
            <a:srgbClr val="98552C"/>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635276"/>
            <a:ext cx="5867399" cy="2308324"/>
          </a:xfrm>
          <a:prstGeom prst="rect">
            <a:avLst/>
          </a:prstGeom>
          <a:noFill/>
        </p:spPr>
        <p:txBody>
          <a:bodyPr wrap="square" rtlCol="0">
            <a:spAutoFit/>
          </a:bodyPr>
          <a:lstStyle/>
          <a:p>
            <a:pPr marL="285750" indent="-285750">
              <a:buFont typeface="Arial" pitchFamily="34" charset="0"/>
              <a:buChar char="•"/>
            </a:pPr>
            <a:r>
              <a:rPr lang="en-US" dirty="0"/>
              <a:t>Boosts Immunity </a:t>
            </a:r>
            <a:r>
              <a:rPr lang="en-US" dirty="0" smtClean="0"/>
              <a:t>power</a:t>
            </a:r>
            <a:endParaRPr lang="en-US" dirty="0"/>
          </a:p>
          <a:p>
            <a:pPr marL="285750" indent="-285750">
              <a:buFont typeface="Arial" pitchFamily="34" charset="0"/>
              <a:buChar char="•"/>
            </a:pPr>
            <a:r>
              <a:rPr lang="en-US" dirty="0"/>
              <a:t>Promotes normal </a:t>
            </a:r>
            <a:r>
              <a:rPr lang="en-US" dirty="0" smtClean="0"/>
              <a:t>growth</a:t>
            </a:r>
            <a:endParaRPr lang="en-US" dirty="0"/>
          </a:p>
          <a:p>
            <a:pPr marL="285750" indent="-285750">
              <a:buFont typeface="Arial" pitchFamily="34" charset="0"/>
              <a:buChar char="•"/>
            </a:pPr>
            <a:r>
              <a:rPr lang="en-US" dirty="0"/>
              <a:t>Improves body cells and </a:t>
            </a:r>
            <a:r>
              <a:rPr lang="en-US" dirty="0" smtClean="0"/>
              <a:t>tissues</a:t>
            </a:r>
            <a:endParaRPr lang="en-US" dirty="0"/>
          </a:p>
          <a:p>
            <a:pPr marL="285750" indent="-285750">
              <a:buFont typeface="Arial" pitchFamily="34" charset="0"/>
              <a:buChar char="•"/>
            </a:pPr>
            <a:r>
              <a:rPr lang="en-US" dirty="0"/>
              <a:t>Promotes healthy liver and digestive </a:t>
            </a:r>
            <a:r>
              <a:rPr lang="en-US" dirty="0" smtClean="0"/>
              <a:t>system</a:t>
            </a:r>
            <a:endParaRPr lang="en-US" dirty="0"/>
          </a:p>
          <a:p>
            <a:pPr marL="285750" indent="-285750">
              <a:buFont typeface="Arial" pitchFamily="34" charset="0"/>
              <a:buChar char="•"/>
            </a:pPr>
            <a:r>
              <a:rPr lang="en-US" dirty="0"/>
              <a:t>Promotes healthy skin and </a:t>
            </a:r>
            <a:r>
              <a:rPr lang="en-US" dirty="0" smtClean="0"/>
              <a:t>hair</a:t>
            </a:r>
            <a:endParaRPr lang="en-US" dirty="0"/>
          </a:p>
          <a:p>
            <a:pPr marL="285750" indent="-285750">
              <a:buFont typeface="Arial" pitchFamily="34" charset="0"/>
              <a:buChar char="•"/>
            </a:pPr>
            <a:r>
              <a:rPr lang="en-US" dirty="0"/>
              <a:t>Maintains energy and </a:t>
            </a:r>
            <a:r>
              <a:rPr lang="en-US" dirty="0" smtClean="0"/>
              <a:t>vitality</a:t>
            </a:r>
            <a:endParaRPr lang="en-US" dirty="0"/>
          </a:p>
          <a:p>
            <a:pPr marL="285750" indent="-285750">
              <a:buFont typeface="Arial" pitchFamily="34" charset="0"/>
              <a:buChar char="•"/>
            </a:pPr>
            <a:r>
              <a:rPr lang="en-US" dirty="0"/>
              <a:t>Protects from cough, cold and </a:t>
            </a:r>
            <a:r>
              <a:rPr lang="en-US" dirty="0" smtClean="0"/>
              <a:t>flu</a:t>
            </a:r>
            <a:endParaRPr lang="en-US" dirty="0"/>
          </a:p>
          <a:p>
            <a:pPr marL="285750" indent="-285750">
              <a:buFont typeface="Arial" pitchFamily="34" charset="0"/>
              <a:buChar char="•"/>
            </a:pPr>
            <a:r>
              <a:rPr lang="en-US" dirty="0"/>
              <a:t>Promotes healthy </a:t>
            </a:r>
            <a:r>
              <a:rPr lang="en-US" dirty="0" smtClean="0"/>
              <a:t>bones</a:t>
            </a:r>
            <a:endParaRPr lang="en-US" dirty="0"/>
          </a:p>
        </p:txBody>
      </p:sp>
      <p:sp>
        <p:nvSpPr>
          <p:cNvPr id="18" name="TextBox 17"/>
          <p:cNvSpPr txBox="1"/>
          <p:nvPr/>
        </p:nvSpPr>
        <p:spPr>
          <a:xfrm>
            <a:off x="3043914" y="5943600"/>
            <a:ext cx="8917898" cy="400110"/>
          </a:xfrm>
          <a:prstGeom prst="rect">
            <a:avLst/>
          </a:prstGeom>
          <a:solidFill>
            <a:srgbClr val="98552C"/>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246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173069"/>
            <a:ext cx="8917898" cy="400110"/>
          </a:xfrm>
          <a:prstGeom prst="rect">
            <a:avLst/>
          </a:prstGeom>
          <a:solidFill>
            <a:srgbClr val="98552C"/>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54069"/>
            <a:ext cx="8991599" cy="646331"/>
          </a:xfrm>
          <a:prstGeom prst="rect">
            <a:avLst/>
          </a:prstGeom>
          <a:noFill/>
        </p:spPr>
        <p:txBody>
          <a:bodyPr wrap="square" rtlCol="0">
            <a:spAutoFit/>
          </a:bodyPr>
          <a:lstStyle/>
          <a:p>
            <a:r>
              <a:rPr lang="en-US" dirty="0" err="1"/>
              <a:t>Kesar</a:t>
            </a:r>
            <a:r>
              <a:rPr lang="en-US" dirty="0"/>
              <a:t>, </a:t>
            </a:r>
            <a:r>
              <a:rPr lang="en-US" dirty="0" err="1"/>
              <a:t>Elaichi</a:t>
            </a:r>
            <a:r>
              <a:rPr lang="en-US" dirty="0"/>
              <a:t>, Ark </a:t>
            </a:r>
            <a:r>
              <a:rPr lang="en-US" dirty="0" err="1"/>
              <a:t>Kewra</a:t>
            </a:r>
            <a:r>
              <a:rPr lang="en-US" dirty="0"/>
              <a:t>, Ark </a:t>
            </a:r>
            <a:r>
              <a:rPr lang="en-US" dirty="0" err="1"/>
              <a:t>Gulab</a:t>
            </a:r>
            <a:r>
              <a:rPr lang="en-US" dirty="0"/>
              <a:t>, </a:t>
            </a:r>
            <a:r>
              <a:rPr lang="en-US" dirty="0" err="1"/>
              <a:t>Giloy</a:t>
            </a:r>
            <a:r>
              <a:rPr lang="en-US" dirty="0"/>
              <a:t>, </a:t>
            </a:r>
            <a:r>
              <a:rPr lang="en-US" dirty="0" err="1"/>
              <a:t>Punarnava</a:t>
            </a:r>
            <a:r>
              <a:rPr lang="en-US" dirty="0"/>
              <a:t>, Aloe Vera, </a:t>
            </a:r>
            <a:r>
              <a:rPr lang="en-US" dirty="0" err="1"/>
              <a:t>Sarkara</a:t>
            </a:r>
            <a:r>
              <a:rPr lang="en-US" dirty="0"/>
              <a:t>, </a:t>
            </a:r>
            <a:r>
              <a:rPr lang="en-US" dirty="0" err="1"/>
              <a:t>Tulsi</a:t>
            </a:r>
            <a:r>
              <a:rPr lang="en-US" dirty="0"/>
              <a:t>, Silver Leaves, </a:t>
            </a:r>
            <a:r>
              <a:rPr lang="en-US" dirty="0" err="1"/>
              <a:t>Ashwagandha</a:t>
            </a:r>
            <a:r>
              <a:rPr lang="en-US" dirty="0"/>
              <a:t>, </a:t>
            </a:r>
            <a:r>
              <a:rPr lang="en-US" dirty="0" err="1"/>
              <a:t>Nagarmotha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085" r="18478"/>
          <a:stretch/>
        </p:blipFill>
        <p:spPr bwMode="auto">
          <a:xfrm>
            <a:off x="-165371" y="1371600"/>
            <a:ext cx="3229051" cy="5590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2446919"/>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A73E3B"/>
          </a:solidFill>
        </p:spPr>
        <p:txBody>
          <a:bodyPr wrap="square" rtlCol="0">
            <a:spAutoFit/>
          </a:bodyPr>
          <a:lstStyle/>
          <a:p>
            <a:r>
              <a:rPr lang="en-US" sz="3600" b="1" dirty="0" smtClean="0">
                <a:solidFill>
                  <a:schemeClr val="bg1"/>
                </a:solidFill>
              </a:rPr>
              <a:t>SLIM CARE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A73E3B"/>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a:t>Saarvasri</a:t>
            </a:r>
            <a:r>
              <a:rPr lang="en-US" dirty="0"/>
              <a:t> Slim &amp; Care Juice can be complete solution for weight loss and to get your body in a perfect shape. It increases body metabolism. It helps to burn excessive body fat. Controls uncontrollable hunger. The active ingredients in it helps to your weight loss in a natural way</a:t>
            </a:r>
            <a:r>
              <a:rPr lang="en-US" dirty="0" smtClean="0"/>
              <a:t>.</a:t>
            </a:r>
            <a:endParaRPr lang="en-US" dirty="0"/>
          </a:p>
        </p:txBody>
      </p:sp>
      <p:sp>
        <p:nvSpPr>
          <p:cNvPr id="16" name="TextBox 15"/>
          <p:cNvSpPr txBox="1"/>
          <p:nvPr/>
        </p:nvSpPr>
        <p:spPr>
          <a:xfrm>
            <a:off x="3043914" y="2895600"/>
            <a:ext cx="8917898" cy="400110"/>
          </a:xfrm>
          <a:prstGeom prst="rect">
            <a:avLst/>
          </a:prstGeom>
          <a:solidFill>
            <a:srgbClr val="A73E3B"/>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262932"/>
            <a:ext cx="8991597" cy="2585323"/>
          </a:xfrm>
          <a:prstGeom prst="rect">
            <a:avLst/>
          </a:prstGeom>
          <a:noFill/>
        </p:spPr>
        <p:txBody>
          <a:bodyPr wrap="square" rtlCol="0">
            <a:spAutoFit/>
          </a:bodyPr>
          <a:lstStyle/>
          <a:p>
            <a:pPr marL="285750" indent="-285750">
              <a:buFont typeface="Arial" pitchFamily="34" charset="0"/>
              <a:buChar char="•"/>
            </a:pPr>
            <a:r>
              <a:rPr lang="en-US" dirty="0" smtClean="0"/>
              <a:t>Lower high levels of fat in your blood.</a:t>
            </a:r>
          </a:p>
          <a:p>
            <a:pPr marL="285750" indent="-285750">
              <a:buFont typeface="Arial" pitchFamily="34" charset="0"/>
              <a:buChar char="•"/>
            </a:pPr>
            <a:r>
              <a:rPr lang="en-US" dirty="0" smtClean="0"/>
              <a:t>Reducing the accumulation of belly fat in people who are overweight.</a:t>
            </a:r>
          </a:p>
          <a:p>
            <a:pPr marL="285750" indent="-285750">
              <a:buFont typeface="Arial" pitchFamily="34" charset="0"/>
              <a:buChar char="•"/>
            </a:pPr>
            <a:r>
              <a:rPr lang="en-US" dirty="0" smtClean="0"/>
              <a:t>Have the potential to help with weight loss.</a:t>
            </a:r>
          </a:p>
          <a:p>
            <a:pPr marL="285750" indent="-285750">
              <a:buFont typeface="Arial" pitchFamily="34" charset="0"/>
              <a:buChar char="•"/>
            </a:pPr>
            <a:r>
              <a:rPr lang="en-US" dirty="0" smtClean="0"/>
              <a:t>May boost fat metabolism,</a:t>
            </a:r>
          </a:p>
          <a:p>
            <a:pPr marL="285750" indent="-285750">
              <a:buFont typeface="Arial" pitchFamily="34" charset="0"/>
              <a:buChar char="•"/>
            </a:pPr>
            <a:r>
              <a:rPr lang="en-US" dirty="0" smtClean="0"/>
              <a:t>Lower cholesterol and triglyceride levels,</a:t>
            </a:r>
          </a:p>
          <a:p>
            <a:pPr marL="285750" indent="-285750">
              <a:buFont typeface="Arial" pitchFamily="34" charset="0"/>
              <a:buChar char="•"/>
            </a:pPr>
            <a:r>
              <a:rPr lang="en-US" dirty="0" smtClean="0"/>
              <a:t>Improve obesity-related hormone levels.</a:t>
            </a:r>
          </a:p>
          <a:p>
            <a:pPr marL="285750" indent="-285750">
              <a:buFont typeface="Arial" pitchFamily="34" charset="0"/>
              <a:buChar char="•"/>
            </a:pPr>
            <a:r>
              <a:rPr lang="en-US" dirty="0" smtClean="0"/>
              <a:t>Acts as a fuel to make the liver produce glucose which keeps the brain sugar levels high and forces it to release fat burning hormones.</a:t>
            </a:r>
          </a:p>
          <a:p>
            <a:pPr marL="285750" indent="-285750">
              <a:buFont typeface="Arial" pitchFamily="34" charset="0"/>
              <a:buChar char="•"/>
            </a:pPr>
            <a:r>
              <a:rPr lang="en-US" dirty="0" smtClean="0"/>
              <a:t>Honey is also known to have the power of suppressing the appetite.</a:t>
            </a:r>
            <a:endParaRPr lang="en-US" dirty="0"/>
          </a:p>
        </p:txBody>
      </p:sp>
      <p:sp>
        <p:nvSpPr>
          <p:cNvPr id="18" name="TextBox 17"/>
          <p:cNvSpPr txBox="1"/>
          <p:nvPr/>
        </p:nvSpPr>
        <p:spPr>
          <a:xfrm>
            <a:off x="3043914" y="5943600"/>
            <a:ext cx="8917898" cy="400110"/>
          </a:xfrm>
          <a:prstGeom prst="rect">
            <a:avLst/>
          </a:prstGeom>
          <a:solidFill>
            <a:srgbClr val="A73E3B"/>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246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133600"/>
            <a:ext cx="8917898" cy="400110"/>
          </a:xfrm>
          <a:prstGeom prst="rect">
            <a:avLst/>
          </a:prstGeom>
          <a:solidFill>
            <a:srgbClr val="A73E3B"/>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14600"/>
            <a:ext cx="8991599" cy="369332"/>
          </a:xfrm>
          <a:prstGeom prst="rect">
            <a:avLst/>
          </a:prstGeom>
          <a:noFill/>
        </p:spPr>
        <p:txBody>
          <a:bodyPr wrap="square" rtlCol="0">
            <a:spAutoFit/>
          </a:bodyPr>
          <a:lstStyle/>
          <a:p>
            <a:r>
              <a:rPr lang="en-US" dirty="0" err="1"/>
              <a:t>Garcinia</a:t>
            </a:r>
            <a:r>
              <a:rPr lang="en-US" dirty="0"/>
              <a:t> </a:t>
            </a:r>
            <a:r>
              <a:rPr lang="en-US" dirty="0" err="1"/>
              <a:t>Combogia</a:t>
            </a:r>
            <a:r>
              <a:rPr lang="en-US" dirty="0"/>
              <a:t>, Green Coffee, Honey</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9334"/>
          <a:stretch/>
        </p:blipFill>
        <p:spPr bwMode="auto">
          <a:xfrm>
            <a:off x="-1028319" y="1186071"/>
            <a:ext cx="4020269" cy="5805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329027"/>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B88C00"/>
          </a:solidFill>
        </p:spPr>
        <p:txBody>
          <a:bodyPr wrap="square" rtlCol="0">
            <a:spAutoFit/>
          </a:bodyPr>
          <a:lstStyle/>
          <a:p>
            <a:r>
              <a:rPr lang="en-US" sz="3600" b="1" dirty="0" smtClean="0">
                <a:solidFill>
                  <a:schemeClr val="bg1"/>
                </a:solidFill>
              </a:rPr>
              <a:t>TRIPHALA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B88C0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a:t>Triphala</a:t>
            </a:r>
            <a:r>
              <a:rPr lang="en-US" dirty="0"/>
              <a:t> has been used in </a:t>
            </a:r>
            <a:r>
              <a:rPr lang="en-US" dirty="0" err="1" smtClean="0"/>
              <a:t>Ayurvedic</a:t>
            </a:r>
            <a:r>
              <a:rPr lang="en-US" dirty="0" smtClean="0"/>
              <a:t> </a:t>
            </a:r>
            <a:r>
              <a:rPr lang="en-US" dirty="0"/>
              <a:t>medicine since ancient times more than 1000 years, as a multi-purpose treatment. </a:t>
            </a:r>
            <a:r>
              <a:rPr lang="en-US" dirty="0" err="1"/>
              <a:t>Triphala</a:t>
            </a:r>
            <a:r>
              <a:rPr lang="en-US" dirty="0"/>
              <a:t> </a:t>
            </a:r>
            <a:r>
              <a:rPr lang="en-US" dirty="0" smtClean="0"/>
              <a:t>contains </a:t>
            </a:r>
            <a:r>
              <a:rPr lang="en-US" dirty="0"/>
              <a:t>fruits of three </a:t>
            </a:r>
            <a:r>
              <a:rPr lang="en-US" dirty="0" err="1"/>
              <a:t>Amalaki</a:t>
            </a:r>
            <a:r>
              <a:rPr lang="en-US" dirty="0"/>
              <a:t>, </a:t>
            </a:r>
            <a:r>
              <a:rPr lang="en-US" dirty="0" err="1"/>
              <a:t>Vibhitaka</a:t>
            </a:r>
            <a:r>
              <a:rPr lang="en-US" dirty="0"/>
              <a:t>, and </a:t>
            </a:r>
            <a:r>
              <a:rPr lang="en-US" dirty="0" err="1"/>
              <a:t>Haritaki</a:t>
            </a:r>
            <a:r>
              <a:rPr lang="en-US" dirty="0"/>
              <a:t>. </a:t>
            </a:r>
            <a:r>
              <a:rPr lang="en-US" dirty="0" err="1"/>
              <a:t>Saarbasri</a:t>
            </a:r>
            <a:r>
              <a:rPr lang="en-US" dirty="0"/>
              <a:t> herbs </a:t>
            </a:r>
            <a:r>
              <a:rPr lang="en-US" dirty="0" err="1"/>
              <a:t>Triphala</a:t>
            </a:r>
            <a:r>
              <a:rPr lang="en-US" dirty="0"/>
              <a:t> juice a combination of synergistic </a:t>
            </a:r>
            <a:r>
              <a:rPr lang="en-US" dirty="0" err="1"/>
              <a:t>polyherbal</a:t>
            </a:r>
            <a:r>
              <a:rPr lang="en-US" dirty="0"/>
              <a:t> medicinal </a:t>
            </a:r>
            <a:r>
              <a:rPr lang="en-US" dirty="0" smtClean="0"/>
              <a:t>herbs.</a:t>
            </a:r>
            <a:endParaRPr lang="en-US" dirty="0"/>
          </a:p>
        </p:txBody>
      </p:sp>
      <p:sp>
        <p:nvSpPr>
          <p:cNvPr id="16" name="TextBox 15"/>
          <p:cNvSpPr txBox="1"/>
          <p:nvPr/>
        </p:nvSpPr>
        <p:spPr>
          <a:xfrm>
            <a:off x="3043914" y="2895600"/>
            <a:ext cx="8917898" cy="400110"/>
          </a:xfrm>
          <a:prstGeom prst="rect">
            <a:avLst/>
          </a:prstGeom>
          <a:solidFill>
            <a:srgbClr val="B88C0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943600"/>
            <a:ext cx="8917898" cy="400110"/>
          </a:xfrm>
          <a:prstGeom prst="rect">
            <a:avLst/>
          </a:prstGeom>
          <a:solidFill>
            <a:srgbClr val="B88C0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246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133600"/>
            <a:ext cx="8917898" cy="400110"/>
          </a:xfrm>
          <a:prstGeom prst="rect">
            <a:avLst/>
          </a:prstGeom>
          <a:solidFill>
            <a:srgbClr val="B88C0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14600"/>
            <a:ext cx="8991599" cy="369332"/>
          </a:xfrm>
          <a:prstGeom prst="rect">
            <a:avLst/>
          </a:prstGeom>
          <a:noFill/>
        </p:spPr>
        <p:txBody>
          <a:bodyPr wrap="square" rtlCol="0">
            <a:spAutoFit/>
          </a:bodyPr>
          <a:lstStyle/>
          <a:p>
            <a:r>
              <a:rPr lang="en-US" dirty="0" err="1" smtClean="0"/>
              <a:t>Amla</a:t>
            </a:r>
            <a:r>
              <a:rPr lang="en-US" dirty="0" smtClean="0"/>
              <a:t> </a:t>
            </a:r>
            <a:r>
              <a:rPr lang="en-US" dirty="0"/>
              <a:t>(Gooseberry), </a:t>
            </a:r>
            <a:r>
              <a:rPr lang="en-US" dirty="0" err="1"/>
              <a:t>Bahera</a:t>
            </a:r>
            <a:r>
              <a:rPr lang="en-US" dirty="0"/>
              <a:t> ( </a:t>
            </a:r>
            <a:r>
              <a:rPr lang="en-US" dirty="0" err="1"/>
              <a:t>Terminala</a:t>
            </a:r>
            <a:r>
              <a:rPr lang="en-US" dirty="0"/>
              <a:t> </a:t>
            </a:r>
            <a:r>
              <a:rPr lang="en-US" dirty="0" err="1"/>
              <a:t>Bellirica</a:t>
            </a:r>
            <a:r>
              <a:rPr lang="en-US" dirty="0"/>
              <a:t> ),</a:t>
            </a:r>
            <a:r>
              <a:rPr lang="en-US" dirty="0" err="1"/>
              <a:t>Harad</a:t>
            </a:r>
            <a:r>
              <a:rPr lang="en-US" dirty="0"/>
              <a:t> (</a:t>
            </a:r>
            <a:r>
              <a:rPr lang="en-US" dirty="0" err="1"/>
              <a:t>Terminalia</a:t>
            </a:r>
            <a:r>
              <a:rPr lang="en-US" dirty="0"/>
              <a:t> </a:t>
            </a:r>
            <a:r>
              <a:rPr lang="en-US" dirty="0" err="1"/>
              <a:t>Chebula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2810"/>
          <a:stretch/>
        </p:blipFill>
        <p:spPr bwMode="auto">
          <a:xfrm>
            <a:off x="-910894" y="1238310"/>
            <a:ext cx="3845281" cy="5832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2992948" y="3276600"/>
            <a:ext cx="4396864" cy="2862322"/>
          </a:xfrm>
          <a:prstGeom prst="rect">
            <a:avLst/>
          </a:prstGeom>
          <a:noFill/>
        </p:spPr>
        <p:txBody>
          <a:bodyPr wrap="square" rtlCol="0">
            <a:spAutoFit/>
          </a:bodyPr>
          <a:lstStyle/>
          <a:p>
            <a:pPr marL="285750" indent="-285750">
              <a:buFont typeface="Arial" pitchFamily="34" charset="0"/>
              <a:buChar char="•"/>
            </a:pPr>
            <a:r>
              <a:rPr lang="en-US" dirty="0"/>
              <a:t>Have antimicrobial properties.</a:t>
            </a:r>
          </a:p>
          <a:p>
            <a:pPr marL="285750" indent="-285750">
              <a:buFont typeface="Arial" pitchFamily="34" charset="0"/>
              <a:buChar char="•"/>
            </a:pPr>
            <a:r>
              <a:rPr lang="en-US" dirty="0" smtClean="0"/>
              <a:t>Helps </a:t>
            </a:r>
            <a:r>
              <a:rPr lang="en-US" dirty="0"/>
              <a:t>in controlling diabetes.</a:t>
            </a:r>
          </a:p>
          <a:p>
            <a:pPr marL="285750" indent="-285750">
              <a:buFont typeface="Arial" pitchFamily="34" charset="0"/>
              <a:buChar char="•"/>
            </a:pPr>
            <a:r>
              <a:rPr lang="en-US" dirty="0"/>
              <a:t>Helps improve digestive health.</a:t>
            </a:r>
          </a:p>
          <a:p>
            <a:pPr marL="285750" indent="-285750">
              <a:buFont typeface="Arial" pitchFamily="34" charset="0"/>
              <a:buChar char="•"/>
            </a:pPr>
            <a:r>
              <a:rPr lang="en-US" dirty="0"/>
              <a:t>Good </a:t>
            </a:r>
            <a:r>
              <a:rPr lang="en-US" dirty="0" err="1"/>
              <a:t>immunomodulatory</a:t>
            </a:r>
            <a:r>
              <a:rPr lang="en-US" dirty="0"/>
              <a:t>.</a:t>
            </a:r>
          </a:p>
          <a:p>
            <a:pPr marL="285750" indent="-285750">
              <a:buFont typeface="Arial" pitchFamily="34" charset="0"/>
              <a:buChar char="•"/>
            </a:pPr>
            <a:r>
              <a:rPr lang="en-US" dirty="0"/>
              <a:t>Boosts dental health.</a:t>
            </a:r>
          </a:p>
          <a:p>
            <a:pPr marL="285750" indent="-285750">
              <a:buFont typeface="Arial" pitchFamily="34" charset="0"/>
              <a:buChar char="•"/>
            </a:pPr>
            <a:r>
              <a:rPr lang="en-US" dirty="0"/>
              <a:t>Enhances vision.</a:t>
            </a:r>
          </a:p>
          <a:p>
            <a:pPr marL="285750" indent="-285750">
              <a:buFont typeface="Arial" pitchFamily="34" charset="0"/>
              <a:buChar char="•"/>
            </a:pPr>
            <a:r>
              <a:rPr lang="en-US" dirty="0"/>
              <a:t>Lowers cholesterol</a:t>
            </a:r>
            <a:r>
              <a:rPr lang="en-US" dirty="0" smtClean="0"/>
              <a:t>.</a:t>
            </a:r>
          </a:p>
          <a:p>
            <a:pPr marL="285750" indent="-285750">
              <a:buFont typeface="Arial" pitchFamily="34" charset="0"/>
              <a:buChar char="•"/>
            </a:pPr>
            <a:r>
              <a:rPr lang="en-US" dirty="0"/>
              <a:t>Prevents viral and bacterial infections.</a:t>
            </a:r>
          </a:p>
          <a:p>
            <a:pPr marL="285750" indent="-285750">
              <a:buFont typeface="Arial" pitchFamily="34" charset="0"/>
              <a:buChar char="•"/>
            </a:pPr>
            <a:r>
              <a:rPr lang="en-US" dirty="0"/>
              <a:t>Has anti-allergic properties.</a:t>
            </a:r>
          </a:p>
          <a:p>
            <a:pPr marL="285750" indent="-285750">
              <a:buFont typeface="Arial" pitchFamily="34" charset="0"/>
              <a:buChar char="•"/>
            </a:pPr>
            <a:endParaRPr lang="en-US" dirty="0"/>
          </a:p>
        </p:txBody>
      </p:sp>
      <p:sp>
        <p:nvSpPr>
          <p:cNvPr id="21" name="TextBox 20"/>
          <p:cNvSpPr txBox="1"/>
          <p:nvPr/>
        </p:nvSpPr>
        <p:spPr>
          <a:xfrm>
            <a:off x="7510484" y="3282042"/>
            <a:ext cx="4474060" cy="2585323"/>
          </a:xfrm>
          <a:prstGeom prst="rect">
            <a:avLst/>
          </a:prstGeom>
          <a:noFill/>
        </p:spPr>
        <p:txBody>
          <a:bodyPr wrap="square" rtlCol="0">
            <a:spAutoFit/>
          </a:bodyPr>
          <a:lstStyle/>
          <a:p>
            <a:pPr marL="285750" indent="-285750">
              <a:buFont typeface="Arial" pitchFamily="34" charset="0"/>
              <a:buChar char="•"/>
            </a:pPr>
            <a:r>
              <a:rPr lang="en-US" dirty="0"/>
              <a:t>Normalize Hypertension.</a:t>
            </a:r>
          </a:p>
          <a:p>
            <a:pPr marL="285750" indent="-285750">
              <a:buFont typeface="Arial" pitchFamily="34" charset="0"/>
              <a:buChar char="•"/>
            </a:pPr>
            <a:r>
              <a:rPr lang="en-US" dirty="0" smtClean="0"/>
              <a:t>Protect </a:t>
            </a:r>
            <a:r>
              <a:rPr lang="en-US" dirty="0"/>
              <a:t>and improve liver function.</a:t>
            </a:r>
          </a:p>
          <a:p>
            <a:pPr marL="285750" indent="-285750">
              <a:buFont typeface="Arial" pitchFamily="34" charset="0"/>
              <a:buChar char="•"/>
            </a:pPr>
            <a:r>
              <a:rPr lang="en-US" dirty="0" smtClean="0"/>
              <a:t>Helpful for constipation</a:t>
            </a:r>
            <a:r>
              <a:rPr lang="en-US" dirty="0"/>
              <a:t>.</a:t>
            </a:r>
          </a:p>
          <a:p>
            <a:pPr marL="285750" indent="-285750">
              <a:buFont typeface="Arial" pitchFamily="34" charset="0"/>
              <a:buChar char="•"/>
            </a:pPr>
            <a:r>
              <a:rPr lang="en-US" dirty="0"/>
              <a:t>Acts as a detoxifier.</a:t>
            </a:r>
          </a:p>
          <a:p>
            <a:pPr marL="285750" indent="-285750">
              <a:buFont typeface="Arial" pitchFamily="34" charset="0"/>
              <a:buChar char="•"/>
            </a:pPr>
            <a:r>
              <a:rPr lang="en-US" dirty="0"/>
              <a:t>Improves blood circulation.</a:t>
            </a:r>
          </a:p>
          <a:p>
            <a:pPr marL="285750" indent="-285750">
              <a:buFont typeface="Arial" pitchFamily="34" charset="0"/>
              <a:buChar char="•"/>
            </a:pPr>
            <a:r>
              <a:rPr lang="en-US" dirty="0"/>
              <a:t>Relieves bone and joint pain</a:t>
            </a:r>
            <a:r>
              <a:rPr lang="en-US" dirty="0" smtClean="0"/>
              <a:t>.</a:t>
            </a:r>
          </a:p>
          <a:p>
            <a:pPr marL="285750" indent="-285750">
              <a:buFont typeface="Arial" pitchFamily="34" charset="0"/>
              <a:buChar char="•"/>
            </a:pPr>
            <a:r>
              <a:rPr lang="en-US" dirty="0"/>
              <a:t>Rejuvenates skin</a:t>
            </a:r>
            <a:r>
              <a:rPr lang="en-US" dirty="0" smtClean="0"/>
              <a:t>.</a:t>
            </a:r>
          </a:p>
          <a:p>
            <a:pPr marL="285750" indent="-285750">
              <a:buFont typeface="Arial" pitchFamily="34" charset="0"/>
              <a:buChar char="•"/>
            </a:pPr>
            <a:r>
              <a:rPr lang="en-US" dirty="0"/>
              <a:t>Stimulates hair </a:t>
            </a:r>
            <a:r>
              <a:rPr lang="en-US" dirty="0" smtClean="0"/>
              <a:t>growth</a:t>
            </a:r>
          </a:p>
          <a:p>
            <a:pPr marL="285750" indent="-285750">
              <a:buFont typeface="Arial" pitchFamily="34" charset="0"/>
              <a:buChar char="•"/>
            </a:pPr>
            <a:r>
              <a:rPr lang="en-US" dirty="0"/>
              <a:t>Helpful in curing Bad Breath</a:t>
            </a:r>
          </a:p>
        </p:txBody>
      </p:sp>
    </p:spTree>
    <p:extLst>
      <p:ext uri="{BB962C8B-B14F-4D97-AF65-F5344CB8AC3E}">
        <p14:creationId xmlns:p14="http://schemas.microsoft.com/office/powerpoint/2010/main" val="3948800446"/>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3">
              <a:lumMod val="75000"/>
            </a:schemeClr>
          </a:solidFill>
        </p:spPr>
        <p:txBody>
          <a:bodyPr wrap="square" rtlCol="0">
            <a:spAutoFit/>
          </a:bodyPr>
          <a:lstStyle/>
          <a:p>
            <a:r>
              <a:rPr lang="en-US" sz="3600" b="1" dirty="0" smtClean="0">
                <a:solidFill>
                  <a:schemeClr val="bg1"/>
                </a:solidFill>
              </a:rPr>
              <a:t>WHEAT GRASS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a:t>High in Nutrients and Antioxidants, </a:t>
            </a:r>
            <a:r>
              <a:rPr lang="en-US" dirty="0" err="1"/>
              <a:t>Saarvasri</a:t>
            </a:r>
            <a:r>
              <a:rPr lang="en-US" dirty="0"/>
              <a:t> Herbs Wheat Grass Juice is an excellent source of many different vitamins and minerals. Wheatgrass is the fresh sprouted leaves of the wheat plant. Wheatgrass is a source of potassium, dietary fiber, vitamin A, vitamin C, vitamin E, vitamin K, thiamin, riboflavin, niacin, vitamin B6, iron, zinc, copper, manganese, and selenium. Wheatgrass is also a good source of essential Amino Acids. </a:t>
            </a:r>
          </a:p>
        </p:txBody>
      </p:sp>
      <p:sp>
        <p:nvSpPr>
          <p:cNvPr id="16" name="TextBox 15"/>
          <p:cNvSpPr txBox="1"/>
          <p:nvPr/>
        </p:nvSpPr>
        <p:spPr>
          <a:xfrm>
            <a:off x="3043914" y="3440668"/>
            <a:ext cx="891789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943600"/>
            <a:ext cx="891789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246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667000"/>
            <a:ext cx="891789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048000"/>
            <a:ext cx="8991599" cy="369332"/>
          </a:xfrm>
          <a:prstGeom prst="rect">
            <a:avLst/>
          </a:prstGeom>
          <a:noFill/>
        </p:spPr>
        <p:txBody>
          <a:bodyPr wrap="square" rtlCol="0">
            <a:spAutoFit/>
          </a:bodyPr>
          <a:lstStyle/>
          <a:p>
            <a:r>
              <a:rPr lang="en-US" dirty="0"/>
              <a:t>Wheat Grass, </a:t>
            </a:r>
            <a:r>
              <a:rPr lang="en-US" dirty="0" err="1"/>
              <a:t>Amla</a:t>
            </a:r>
            <a:r>
              <a:rPr lang="en-US" dirty="0"/>
              <a:t>, </a:t>
            </a:r>
            <a:r>
              <a:rPr lang="en-US" dirty="0" err="1"/>
              <a:t>Giloy</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92947" y="3821668"/>
            <a:ext cx="8968861" cy="2031325"/>
          </a:xfrm>
          <a:prstGeom prst="rect">
            <a:avLst/>
          </a:prstGeom>
          <a:noFill/>
        </p:spPr>
        <p:txBody>
          <a:bodyPr wrap="square" rtlCol="0">
            <a:spAutoFit/>
          </a:bodyPr>
          <a:lstStyle/>
          <a:p>
            <a:pPr marL="285750" indent="-285750">
              <a:buFont typeface="Arial" pitchFamily="34" charset="0"/>
              <a:buChar char="•"/>
            </a:pPr>
            <a:r>
              <a:rPr lang="en-US" dirty="0"/>
              <a:t>It may eliminate </a:t>
            </a:r>
            <a:r>
              <a:rPr lang="en-US" dirty="0" smtClean="0"/>
              <a:t>toxins</a:t>
            </a:r>
          </a:p>
          <a:p>
            <a:pPr marL="285750" indent="-285750">
              <a:buFont typeface="Arial" pitchFamily="34" charset="0"/>
              <a:buChar char="•"/>
            </a:pPr>
            <a:r>
              <a:rPr lang="en-US" dirty="0"/>
              <a:t>It may help with </a:t>
            </a:r>
            <a:r>
              <a:rPr lang="en-US" dirty="0" smtClean="0"/>
              <a:t>digestion</a:t>
            </a:r>
          </a:p>
          <a:p>
            <a:pPr marL="285750" indent="-285750">
              <a:buFont typeface="Arial" pitchFamily="34" charset="0"/>
              <a:buChar char="•"/>
            </a:pPr>
            <a:r>
              <a:rPr lang="en-US" dirty="0"/>
              <a:t>It may help lower your </a:t>
            </a:r>
            <a:r>
              <a:rPr lang="en-US" dirty="0" smtClean="0"/>
              <a:t>cholesterol</a:t>
            </a:r>
          </a:p>
          <a:p>
            <a:pPr marL="285750" indent="-285750">
              <a:buFont typeface="Arial" pitchFamily="34" charset="0"/>
              <a:buChar char="•"/>
            </a:pPr>
            <a:r>
              <a:rPr lang="en-US" dirty="0"/>
              <a:t>It may help boost your immune </a:t>
            </a:r>
            <a:r>
              <a:rPr lang="en-US" dirty="0" smtClean="0"/>
              <a:t>system</a:t>
            </a:r>
          </a:p>
          <a:p>
            <a:pPr marL="285750" indent="-285750">
              <a:buFont typeface="Arial" pitchFamily="34" charset="0"/>
              <a:buChar char="•"/>
            </a:pPr>
            <a:r>
              <a:rPr lang="en-US" dirty="0"/>
              <a:t>It can give you </a:t>
            </a:r>
            <a:r>
              <a:rPr lang="en-US" dirty="0" smtClean="0"/>
              <a:t>energy</a:t>
            </a:r>
          </a:p>
          <a:p>
            <a:pPr marL="285750" indent="-285750">
              <a:buFont typeface="Arial" pitchFamily="34" charset="0"/>
              <a:buChar char="•"/>
            </a:pPr>
            <a:r>
              <a:rPr lang="en-US" dirty="0"/>
              <a:t>It can help with </a:t>
            </a:r>
            <a:r>
              <a:rPr lang="en-US" dirty="0" smtClean="0"/>
              <a:t>diabetes</a:t>
            </a:r>
          </a:p>
          <a:p>
            <a:pPr marL="285750" indent="-285750">
              <a:buFont typeface="Arial" pitchFamily="34" charset="0"/>
              <a:buChar char="•"/>
            </a:pPr>
            <a:r>
              <a:rPr lang="en-US" dirty="0"/>
              <a:t>It can help with inflammation</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9796"/>
          <a:stretch/>
        </p:blipFill>
        <p:spPr bwMode="auto">
          <a:xfrm>
            <a:off x="-967124" y="1408595"/>
            <a:ext cx="3837558" cy="5588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127511"/>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B54441"/>
          </a:solidFill>
        </p:spPr>
        <p:txBody>
          <a:bodyPr wrap="square" rtlCol="0">
            <a:spAutoFit/>
          </a:bodyPr>
          <a:lstStyle/>
          <a:p>
            <a:r>
              <a:rPr lang="en-US" sz="3600" b="1" dirty="0" smtClean="0">
                <a:solidFill>
                  <a:schemeClr val="bg1"/>
                </a:solidFill>
              </a:rPr>
              <a:t>WELL DIGEST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B54441"/>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a:t>Well digest is strengthen the digestion and assimilation with a natural digestive stimulant. Well digest splitting the large, complex molecules mainly proteins, carbohydrates, and fats into smaller ones, allowing to be easily absorbed into the bloodstream and carried throughout the body. Well digest speed up the breakdown (hydrolysis) of food molecules into their ‘building block’ components.</a:t>
            </a:r>
          </a:p>
        </p:txBody>
      </p:sp>
      <p:sp>
        <p:nvSpPr>
          <p:cNvPr id="16" name="TextBox 15"/>
          <p:cNvSpPr txBox="1"/>
          <p:nvPr/>
        </p:nvSpPr>
        <p:spPr>
          <a:xfrm>
            <a:off x="3043914" y="4191000"/>
            <a:ext cx="8917898" cy="400110"/>
          </a:xfrm>
          <a:prstGeom prst="rect">
            <a:avLst/>
          </a:prstGeom>
          <a:solidFill>
            <a:srgbClr val="B54441"/>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943600"/>
            <a:ext cx="8917898" cy="400110"/>
          </a:xfrm>
          <a:prstGeom prst="rect">
            <a:avLst/>
          </a:prstGeom>
          <a:solidFill>
            <a:srgbClr val="B54441"/>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246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743200"/>
            <a:ext cx="8917898" cy="400110"/>
          </a:xfrm>
          <a:prstGeom prst="rect">
            <a:avLst/>
          </a:prstGeom>
          <a:solidFill>
            <a:srgbClr val="B54441"/>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124200"/>
            <a:ext cx="8991599" cy="923330"/>
          </a:xfrm>
          <a:prstGeom prst="rect">
            <a:avLst/>
          </a:prstGeom>
          <a:noFill/>
        </p:spPr>
        <p:txBody>
          <a:bodyPr wrap="square" rtlCol="0">
            <a:spAutoFit/>
          </a:bodyPr>
          <a:lstStyle/>
          <a:p>
            <a:r>
              <a:rPr lang="en-US" dirty="0" err="1" smtClean="0"/>
              <a:t>Ajwayan</a:t>
            </a:r>
            <a:r>
              <a:rPr lang="en-US" dirty="0"/>
              <a:t>, Dal </a:t>
            </a:r>
            <a:r>
              <a:rPr lang="en-US" dirty="0" err="1" smtClean="0"/>
              <a:t>chini</a:t>
            </a:r>
            <a:r>
              <a:rPr lang="en-US" dirty="0"/>
              <a:t>, Kali </a:t>
            </a:r>
            <a:r>
              <a:rPr lang="en-US" dirty="0" err="1" smtClean="0"/>
              <a:t>Mirch</a:t>
            </a:r>
            <a:r>
              <a:rPr lang="en-US" dirty="0"/>
              <a:t>, </a:t>
            </a:r>
            <a:r>
              <a:rPr lang="en-US" dirty="0" err="1" smtClean="0"/>
              <a:t>Dhania</a:t>
            </a:r>
            <a:r>
              <a:rPr lang="en-US" dirty="0"/>
              <a:t>, </a:t>
            </a:r>
            <a:r>
              <a:rPr lang="en-US" dirty="0" err="1" smtClean="0"/>
              <a:t>Jaiphal</a:t>
            </a:r>
            <a:r>
              <a:rPr lang="en-US" dirty="0"/>
              <a:t>, </a:t>
            </a:r>
            <a:r>
              <a:rPr lang="en-US" dirty="0" err="1" smtClean="0"/>
              <a:t>Peepal</a:t>
            </a:r>
            <a:r>
              <a:rPr lang="en-US" dirty="0"/>
              <a:t>, Long, </a:t>
            </a:r>
            <a:r>
              <a:rPr lang="en-US" dirty="0" err="1" smtClean="0"/>
              <a:t>Adarakh</a:t>
            </a:r>
            <a:r>
              <a:rPr lang="en-US" dirty="0"/>
              <a:t>, </a:t>
            </a:r>
            <a:r>
              <a:rPr lang="en-US" dirty="0" err="1" smtClean="0"/>
              <a:t>Nausadar</a:t>
            </a:r>
            <a:r>
              <a:rPr lang="en-US" dirty="0" smtClean="0"/>
              <a:t>, </a:t>
            </a:r>
            <a:r>
              <a:rPr lang="en-US" dirty="0" err="1" smtClean="0"/>
              <a:t>Nimbu</a:t>
            </a:r>
            <a:r>
              <a:rPr lang="en-US" dirty="0"/>
              <a:t>, </a:t>
            </a:r>
            <a:r>
              <a:rPr lang="en-US" dirty="0" err="1"/>
              <a:t>Senda</a:t>
            </a:r>
            <a:r>
              <a:rPr lang="en-US" dirty="0"/>
              <a:t> </a:t>
            </a:r>
            <a:r>
              <a:rPr lang="en-US" dirty="0" err="1" smtClean="0"/>
              <a:t>Namak</a:t>
            </a:r>
            <a:r>
              <a:rPr lang="en-US" dirty="0"/>
              <a:t>, Sanchar </a:t>
            </a:r>
            <a:r>
              <a:rPr lang="en-US" dirty="0" err="1" smtClean="0"/>
              <a:t>Namak</a:t>
            </a:r>
            <a:r>
              <a:rPr lang="en-US" dirty="0"/>
              <a:t>, </a:t>
            </a:r>
            <a:r>
              <a:rPr lang="en-US" dirty="0" err="1" smtClean="0"/>
              <a:t>Jeera</a:t>
            </a:r>
            <a:r>
              <a:rPr lang="en-US" dirty="0"/>
              <a:t>, </a:t>
            </a:r>
            <a:r>
              <a:rPr lang="en-US" dirty="0" err="1" smtClean="0"/>
              <a:t>Pudina</a:t>
            </a:r>
            <a:r>
              <a:rPr lang="en-US" dirty="0"/>
              <a:t>, </a:t>
            </a:r>
            <a:r>
              <a:rPr lang="en-US" dirty="0" err="1" smtClean="0"/>
              <a:t>Sounth</a:t>
            </a:r>
            <a:r>
              <a:rPr lang="en-US" dirty="0"/>
              <a:t> , </a:t>
            </a:r>
            <a:r>
              <a:rPr lang="en-US" dirty="0" err="1" smtClean="0"/>
              <a:t>Amaltas</a:t>
            </a:r>
            <a:r>
              <a:rPr lang="en-US" dirty="0" smtClean="0"/>
              <a:t> </a:t>
            </a:r>
            <a:r>
              <a:rPr lang="en-US" dirty="0" err="1" smtClean="0"/>
              <a:t>Phall</a:t>
            </a:r>
            <a:r>
              <a:rPr lang="en-US" dirty="0"/>
              <a:t>, </a:t>
            </a:r>
            <a:r>
              <a:rPr lang="en-US" dirty="0" err="1" smtClean="0"/>
              <a:t>Amla</a:t>
            </a:r>
            <a:r>
              <a:rPr lang="en-US" dirty="0"/>
              <a:t>, </a:t>
            </a:r>
            <a:r>
              <a:rPr lang="en-US" dirty="0" err="1" smtClean="0"/>
              <a:t>Makoy</a:t>
            </a:r>
            <a:r>
              <a:rPr lang="en-US" dirty="0"/>
              <a:t>, Nagar </a:t>
            </a:r>
            <a:r>
              <a:rPr lang="en-US" dirty="0" err="1" smtClean="0"/>
              <a:t>Motha</a:t>
            </a:r>
            <a:r>
              <a:rPr lang="en-US" dirty="0"/>
              <a:t>, </a:t>
            </a:r>
            <a:r>
              <a:rPr lang="en-US" dirty="0" err="1"/>
              <a:t>Hing</a:t>
            </a:r>
            <a:r>
              <a:rPr lang="en-US" dirty="0"/>
              <a:t> </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92947" y="4572000"/>
            <a:ext cx="8968861" cy="1200329"/>
          </a:xfrm>
          <a:prstGeom prst="rect">
            <a:avLst/>
          </a:prstGeom>
          <a:noFill/>
        </p:spPr>
        <p:txBody>
          <a:bodyPr wrap="square" rtlCol="0">
            <a:spAutoFit/>
          </a:bodyPr>
          <a:lstStyle/>
          <a:p>
            <a:pPr marL="285750" indent="-285750">
              <a:buFont typeface="Arial" pitchFamily="34" charset="0"/>
              <a:buChar char="•"/>
            </a:pPr>
            <a:r>
              <a:rPr lang="en-US" dirty="0" smtClean="0"/>
              <a:t>Helps you to get rid of gas, acidity, constipation problems</a:t>
            </a:r>
          </a:p>
          <a:p>
            <a:pPr marL="285750" indent="-285750">
              <a:buFont typeface="Arial" pitchFamily="34" charset="0"/>
              <a:buChar char="•"/>
            </a:pPr>
            <a:r>
              <a:rPr lang="en-US" dirty="0" smtClean="0"/>
              <a:t>Boosts your metabolism and appetite</a:t>
            </a:r>
          </a:p>
          <a:p>
            <a:pPr marL="285750" indent="-285750">
              <a:buFont typeface="Arial" pitchFamily="34" charset="0"/>
              <a:buChar char="•"/>
            </a:pPr>
            <a:r>
              <a:rPr lang="en-US" dirty="0" smtClean="0"/>
              <a:t>Takes care of your liver</a:t>
            </a:r>
          </a:p>
          <a:p>
            <a:pPr marL="285750" indent="-285750">
              <a:buFont typeface="Arial" pitchFamily="34" charset="0"/>
              <a:buChar char="•"/>
            </a:pPr>
            <a:r>
              <a:rPr lang="en-US" dirty="0" smtClean="0"/>
              <a:t>Helps to increase helpful enzymes to digest your food properly</a:t>
            </a:r>
            <a:endParaRPr lang="en-US" dirty="0"/>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529" r="20116"/>
          <a:stretch/>
        </p:blipFill>
        <p:spPr bwMode="auto">
          <a:xfrm>
            <a:off x="0" y="1038255"/>
            <a:ext cx="3043915" cy="6092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7761317"/>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4">
              <a:lumMod val="75000"/>
            </a:schemeClr>
          </a:solidFill>
        </p:spPr>
        <p:txBody>
          <a:bodyPr wrap="square" rtlCol="0">
            <a:spAutoFit/>
          </a:bodyPr>
          <a:lstStyle/>
          <a:p>
            <a:r>
              <a:rPr lang="en-US" sz="3600" b="1" dirty="0" smtClean="0">
                <a:solidFill>
                  <a:schemeClr val="bg1"/>
                </a:solidFill>
              </a:rPr>
              <a:t>STONE CLEAR</a:t>
            </a:r>
            <a:r>
              <a:rPr lang="en-US" sz="3600" b="1" dirty="0" smtClean="0">
                <a:solidFill>
                  <a:schemeClr val="bg1"/>
                </a:solidFill>
              </a:rPr>
              <a:t> JUICE</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accent4">
              <a:lumMod val="7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err="1"/>
              <a:t>Saarvasri</a:t>
            </a:r>
            <a:r>
              <a:rPr lang="en-US" dirty="0"/>
              <a:t> Herbs Stone Clear is a natural formula to breakdown and clear renal stones. It is rich in many natural herbs that made this product so effective. Stone Clear  has been launched for kidney health. This is known to possess multiple benefits such as managing </a:t>
            </a:r>
            <a:r>
              <a:rPr lang="en-US" dirty="0" err="1"/>
              <a:t>Uro</a:t>
            </a:r>
            <a:r>
              <a:rPr lang="en-US" dirty="0"/>
              <a:t>-genital diseases such as Kidney stone, bladder infection and other Urinary Tract infections. Stone Clear is also a diuretic that flushes out small stones from the kidneys.</a:t>
            </a:r>
            <a:endParaRPr lang="en-US" dirty="0"/>
          </a:p>
        </p:txBody>
      </p:sp>
      <p:sp>
        <p:nvSpPr>
          <p:cNvPr id="16" name="TextBox 15"/>
          <p:cNvSpPr txBox="1"/>
          <p:nvPr/>
        </p:nvSpPr>
        <p:spPr>
          <a:xfrm>
            <a:off x="3043914" y="4038600"/>
            <a:ext cx="8917898" cy="400110"/>
          </a:xfrm>
          <a:prstGeom prst="rect">
            <a:avLst/>
          </a:prstGeom>
          <a:solidFill>
            <a:schemeClr val="accent4">
              <a:lumMod val="7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447162"/>
            <a:ext cx="8991597" cy="1477328"/>
          </a:xfrm>
          <a:prstGeom prst="rect">
            <a:avLst/>
          </a:prstGeom>
          <a:noFill/>
        </p:spPr>
        <p:txBody>
          <a:bodyPr wrap="square" rtlCol="0">
            <a:spAutoFit/>
          </a:bodyPr>
          <a:lstStyle/>
          <a:p>
            <a:pPr marL="285750" indent="-285750">
              <a:buFont typeface="Arial" pitchFamily="34" charset="0"/>
              <a:buChar char="•"/>
            </a:pPr>
            <a:r>
              <a:rPr lang="en-US" dirty="0"/>
              <a:t>It is beneficial for renal calculi.</a:t>
            </a:r>
          </a:p>
          <a:p>
            <a:pPr marL="285750" indent="-285750">
              <a:buFont typeface="Arial" pitchFamily="34" charset="0"/>
              <a:buChar char="•"/>
            </a:pPr>
            <a:r>
              <a:rPr lang="en-US" dirty="0"/>
              <a:t>It is very effective for urinary tract infection.</a:t>
            </a:r>
          </a:p>
          <a:p>
            <a:pPr marL="285750" indent="-285750">
              <a:buFont typeface="Arial" pitchFamily="34" charset="0"/>
              <a:buChar char="•"/>
            </a:pPr>
            <a:r>
              <a:rPr lang="en-US" dirty="0"/>
              <a:t>Effective for renal colic urethritis, cystitis, recurrent calculi.</a:t>
            </a:r>
          </a:p>
          <a:p>
            <a:pPr marL="285750" indent="-285750">
              <a:buFont typeface="Arial" pitchFamily="34" charset="0"/>
              <a:buChar char="•"/>
            </a:pPr>
            <a:r>
              <a:rPr lang="en-US" dirty="0"/>
              <a:t>It breaks down renal stones and flushes out gravel.</a:t>
            </a:r>
          </a:p>
          <a:p>
            <a:pPr marL="285750" indent="-285750">
              <a:buFont typeface="Arial" pitchFamily="34" charset="0"/>
              <a:buChar char="•"/>
            </a:pPr>
            <a:r>
              <a:rPr lang="en-US" dirty="0"/>
              <a:t>Prevents Burning </a:t>
            </a:r>
            <a:r>
              <a:rPr lang="en-US" dirty="0" smtClean="0"/>
              <a:t>Micturition.</a:t>
            </a:r>
            <a:endParaRPr lang="en-US" dirty="0"/>
          </a:p>
        </p:txBody>
      </p:sp>
      <p:sp>
        <p:nvSpPr>
          <p:cNvPr id="18" name="TextBox 17"/>
          <p:cNvSpPr txBox="1"/>
          <p:nvPr/>
        </p:nvSpPr>
        <p:spPr>
          <a:xfrm>
            <a:off x="3043914" y="5931932"/>
            <a:ext cx="8917898" cy="400110"/>
          </a:xfrm>
          <a:prstGeom prst="rect">
            <a:avLst/>
          </a:prstGeom>
          <a:solidFill>
            <a:schemeClr val="accent4">
              <a:lumMod val="7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10 to 15ml twice a day or as per advise of health provider.</a:t>
            </a:r>
          </a:p>
        </p:txBody>
      </p:sp>
      <p:sp>
        <p:nvSpPr>
          <p:cNvPr id="22" name="TextBox 21"/>
          <p:cNvSpPr txBox="1"/>
          <p:nvPr/>
        </p:nvSpPr>
        <p:spPr>
          <a:xfrm>
            <a:off x="3043915" y="2743200"/>
            <a:ext cx="8917898" cy="400110"/>
          </a:xfrm>
          <a:prstGeom prst="rect">
            <a:avLst/>
          </a:prstGeom>
          <a:solidFill>
            <a:schemeClr val="accent4">
              <a:lumMod val="7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115270"/>
            <a:ext cx="8991599" cy="923330"/>
          </a:xfrm>
          <a:prstGeom prst="rect">
            <a:avLst/>
          </a:prstGeom>
          <a:noFill/>
        </p:spPr>
        <p:txBody>
          <a:bodyPr wrap="square" rtlCol="0">
            <a:spAutoFit/>
          </a:bodyPr>
          <a:lstStyle/>
          <a:p>
            <a:r>
              <a:rPr lang="en-US" dirty="0" err="1"/>
              <a:t>Gokshru</a:t>
            </a:r>
            <a:r>
              <a:rPr lang="en-US" dirty="0"/>
              <a:t> </a:t>
            </a:r>
            <a:r>
              <a:rPr lang="en-US" dirty="0" err="1"/>
              <a:t>Beej</a:t>
            </a:r>
            <a:r>
              <a:rPr lang="en-US" dirty="0"/>
              <a:t>, </a:t>
            </a:r>
            <a:r>
              <a:rPr lang="en-US" dirty="0" err="1"/>
              <a:t>Palash</a:t>
            </a:r>
            <a:r>
              <a:rPr lang="en-US" dirty="0"/>
              <a:t> </a:t>
            </a:r>
            <a:r>
              <a:rPr lang="en-US" dirty="0" err="1"/>
              <a:t>Pushpa</a:t>
            </a:r>
            <a:r>
              <a:rPr lang="en-US" dirty="0"/>
              <a:t>, </a:t>
            </a:r>
            <a:r>
              <a:rPr lang="en-US" dirty="0" err="1"/>
              <a:t>Lajaloo</a:t>
            </a:r>
            <a:r>
              <a:rPr lang="en-US" dirty="0"/>
              <a:t> </a:t>
            </a:r>
            <a:r>
              <a:rPr lang="en-US" dirty="0" err="1"/>
              <a:t>Mool</a:t>
            </a:r>
            <a:r>
              <a:rPr lang="en-US" dirty="0"/>
              <a:t>, </a:t>
            </a:r>
            <a:r>
              <a:rPr lang="en-US" dirty="0" err="1"/>
              <a:t>Suddh</a:t>
            </a:r>
            <a:r>
              <a:rPr lang="en-US" dirty="0"/>
              <a:t> </a:t>
            </a:r>
            <a:r>
              <a:rPr lang="en-US" dirty="0" err="1"/>
              <a:t>Shilajit</a:t>
            </a:r>
            <a:r>
              <a:rPr lang="en-US" dirty="0"/>
              <a:t>, </a:t>
            </a:r>
            <a:r>
              <a:rPr lang="en-US" dirty="0" err="1"/>
              <a:t>Swait</a:t>
            </a:r>
            <a:r>
              <a:rPr lang="en-US" dirty="0"/>
              <a:t> </a:t>
            </a:r>
            <a:r>
              <a:rPr lang="en-US" dirty="0" err="1"/>
              <a:t>Parpati</a:t>
            </a:r>
            <a:r>
              <a:rPr lang="en-US" dirty="0"/>
              <a:t>, </a:t>
            </a:r>
            <a:r>
              <a:rPr lang="en-US" dirty="0" err="1"/>
              <a:t>Moolishar</a:t>
            </a:r>
            <a:r>
              <a:rPr lang="en-US" dirty="0"/>
              <a:t>, </a:t>
            </a:r>
            <a:r>
              <a:rPr lang="en-US" dirty="0" err="1"/>
              <a:t>Sheetal</a:t>
            </a:r>
            <a:r>
              <a:rPr lang="en-US" dirty="0"/>
              <a:t> </a:t>
            </a:r>
            <a:r>
              <a:rPr lang="en-US" dirty="0" err="1"/>
              <a:t>Chini</a:t>
            </a:r>
            <a:r>
              <a:rPr lang="en-US" dirty="0"/>
              <a:t> Root, </a:t>
            </a:r>
            <a:r>
              <a:rPr lang="en-US" dirty="0" err="1"/>
              <a:t>Sandhav</a:t>
            </a:r>
            <a:r>
              <a:rPr lang="en-US" dirty="0"/>
              <a:t> </a:t>
            </a:r>
            <a:r>
              <a:rPr lang="en-US" dirty="0" err="1"/>
              <a:t>Namak</a:t>
            </a:r>
            <a:r>
              <a:rPr lang="en-US" dirty="0"/>
              <a:t>, </a:t>
            </a:r>
            <a:r>
              <a:rPr lang="en-US" dirty="0" err="1"/>
              <a:t>Sajjkhar</a:t>
            </a:r>
            <a:r>
              <a:rPr lang="en-US" dirty="0"/>
              <a:t>, </a:t>
            </a:r>
            <a:r>
              <a:rPr lang="en-US" dirty="0" err="1"/>
              <a:t>Punarnava</a:t>
            </a:r>
            <a:r>
              <a:rPr lang="en-US" dirty="0"/>
              <a:t> Root, </a:t>
            </a:r>
            <a:r>
              <a:rPr lang="en-US" dirty="0" err="1"/>
              <a:t>Panchtrin</a:t>
            </a:r>
            <a:r>
              <a:rPr lang="en-US" dirty="0"/>
              <a:t> </a:t>
            </a:r>
            <a:r>
              <a:rPr lang="en-US" dirty="0" err="1"/>
              <a:t>Mool</a:t>
            </a:r>
            <a:r>
              <a:rPr lang="en-US" dirty="0"/>
              <a:t>, </a:t>
            </a:r>
            <a:r>
              <a:rPr lang="en-US" dirty="0" err="1"/>
              <a:t>Ikshu</a:t>
            </a:r>
            <a:r>
              <a:rPr lang="en-US" dirty="0"/>
              <a:t> </a:t>
            </a:r>
            <a:r>
              <a:rPr lang="en-US" dirty="0" err="1"/>
              <a:t>Mool</a:t>
            </a:r>
            <a:r>
              <a:rPr lang="en-US" dirty="0"/>
              <a:t>, </a:t>
            </a:r>
            <a:r>
              <a:rPr lang="en-US" dirty="0" err="1"/>
              <a:t>Makoi</a:t>
            </a:r>
            <a:r>
              <a:rPr lang="en-US" dirty="0"/>
              <a:t> </a:t>
            </a:r>
            <a:r>
              <a:rPr lang="en-US" dirty="0" err="1"/>
              <a:t>Panchang</a:t>
            </a:r>
            <a:r>
              <a:rPr lang="en-US" dirty="0"/>
              <a:t>, </a:t>
            </a:r>
            <a:r>
              <a:rPr lang="en-US" dirty="0" err="1"/>
              <a:t>Kakri</a:t>
            </a:r>
            <a:r>
              <a:rPr lang="en-US" dirty="0"/>
              <a:t> </a:t>
            </a:r>
            <a:r>
              <a:rPr lang="en-US" dirty="0" err="1"/>
              <a:t>Beej</a:t>
            </a:r>
            <a:r>
              <a:rPr lang="en-US" dirty="0"/>
              <a:t>, </a:t>
            </a:r>
            <a:r>
              <a:rPr lang="en-US" dirty="0" err="1"/>
              <a:t>Daru</a:t>
            </a:r>
            <a:r>
              <a:rPr lang="en-US" dirty="0"/>
              <a:t> </a:t>
            </a:r>
            <a:r>
              <a:rPr lang="en-US" dirty="0" err="1"/>
              <a:t>Haridra</a:t>
            </a:r>
            <a:r>
              <a:rPr lang="en-US" dirty="0"/>
              <a:t>, </a:t>
            </a:r>
            <a:r>
              <a:rPr lang="en-US" dirty="0" err="1"/>
              <a:t>Pashan</a:t>
            </a:r>
            <a:r>
              <a:rPr lang="en-US" dirty="0"/>
              <a:t> </a:t>
            </a:r>
            <a:r>
              <a:rPr lang="en-US" dirty="0" err="1"/>
              <a:t>Bhed</a:t>
            </a:r>
            <a:r>
              <a:rPr lang="en-US" dirty="0"/>
              <a:t> Fruit.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415" y="2604317"/>
            <a:ext cx="2777381" cy="4227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70664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9A624C"/>
          </a:solidFill>
        </p:spPr>
        <p:txBody>
          <a:bodyPr wrap="square" rtlCol="0">
            <a:spAutoFit/>
          </a:bodyPr>
          <a:lstStyle/>
          <a:p>
            <a:r>
              <a:rPr lang="en-US" sz="3600" b="1" dirty="0" smtClean="0">
                <a:solidFill>
                  <a:schemeClr val="bg1"/>
                </a:solidFill>
              </a:rPr>
              <a:t>WOMEN SHAKTI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9A624C"/>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err="1"/>
              <a:t>Saarvasri</a:t>
            </a:r>
            <a:r>
              <a:rPr lang="en-US" dirty="0"/>
              <a:t> Herbs Women Shakti Juice works as Female tonic that supports the needs of women for restoring normal hormonal function as well as providing relief from various gynecological related issues. Further, as these are purely herbal formulation, the </a:t>
            </a:r>
            <a:r>
              <a:rPr lang="en-US" dirty="0" smtClean="0"/>
              <a:t>juice </a:t>
            </a:r>
            <a:r>
              <a:rPr lang="en-US" dirty="0"/>
              <a:t>also fulfill the demands of purification of blood as well as in overcoming –General </a:t>
            </a:r>
            <a:r>
              <a:rPr lang="en-US" dirty="0" smtClean="0"/>
              <a:t>weakness, Fatigue &amp; Backache</a:t>
            </a:r>
            <a:r>
              <a:rPr lang="en-US" dirty="0"/>
              <a:t>.</a:t>
            </a:r>
          </a:p>
        </p:txBody>
      </p:sp>
      <p:sp>
        <p:nvSpPr>
          <p:cNvPr id="16" name="TextBox 15"/>
          <p:cNvSpPr txBox="1"/>
          <p:nvPr/>
        </p:nvSpPr>
        <p:spPr>
          <a:xfrm>
            <a:off x="3043914" y="3733800"/>
            <a:ext cx="8917898" cy="400110"/>
          </a:xfrm>
          <a:prstGeom prst="rect">
            <a:avLst/>
          </a:prstGeom>
          <a:solidFill>
            <a:srgbClr val="9A624C"/>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943600"/>
            <a:ext cx="8917898" cy="400110"/>
          </a:xfrm>
          <a:prstGeom prst="rect">
            <a:avLst/>
          </a:prstGeom>
          <a:solidFill>
            <a:srgbClr val="9A624C"/>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246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667000"/>
            <a:ext cx="8917898" cy="400110"/>
          </a:xfrm>
          <a:prstGeom prst="rect">
            <a:avLst/>
          </a:prstGeom>
          <a:solidFill>
            <a:srgbClr val="9A624C"/>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048000"/>
            <a:ext cx="8991599" cy="646331"/>
          </a:xfrm>
          <a:prstGeom prst="rect">
            <a:avLst/>
          </a:prstGeom>
          <a:noFill/>
        </p:spPr>
        <p:txBody>
          <a:bodyPr wrap="square" rtlCol="0">
            <a:spAutoFit/>
          </a:bodyPr>
          <a:lstStyle/>
          <a:p>
            <a:pPr algn="just"/>
            <a:r>
              <a:rPr lang="en-US" dirty="0"/>
              <a:t>Ashok, </a:t>
            </a:r>
            <a:r>
              <a:rPr lang="en-US" dirty="0" err="1"/>
              <a:t>Amla</a:t>
            </a:r>
            <a:r>
              <a:rPr lang="en-US" dirty="0"/>
              <a:t>, </a:t>
            </a:r>
            <a:r>
              <a:rPr lang="en-US" dirty="0" err="1"/>
              <a:t>Sonth</a:t>
            </a:r>
            <a:r>
              <a:rPr lang="en-US" dirty="0"/>
              <a:t>, </a:t>
            </a:r>
            <a:r>
              <a:rPr lang="en-US" dirty="0" err="1"/>
              <a:t>Lodhra</a:t>
            </a:r>
            <a:r>
              <a:rPr lang="en-US" dirty="0"/>
              <a:t>, </a:t>
            </a:r>
            <a:r>
              <a:rPr lang="en-US" dirty="0" err="1"/>
              <a:t>Giloy</a:t>
            </a:r>
            <a:r>
              <a:rPr lang="en-US" dirty="0"/>
              <a:t>, </a:t>
            </a:r>
            <a:r>
              <a:rPr lang="en-US" dirty="0" err="1"/>
              <a:t>Gokhur</a:t>
            </a:r>
            <a:r>
              <a:rPr lang="en-US" dirty="0"/>
              <a:t>, </a:t>
            </a:r>
            <a:r>
              <a:rPr lang="en-US" dirty="0" err="1"/>
              <a:t>Kachnar</a:t>
            </a:r>
            <a:r>
              <a:rPr lang="en-US" dirty="0"/>
              <a:t>, </a:t>
            </a:r>
            <a:r>
              <a:rPr lang="en-US" dirty="0" err="1"/>
              <a:t>Chikni</a:t>
            </a:r>
            <a:r>
              <a:rPr lang="en-US" dirty="0"/>
              <a:t> </a:t>
            </a:r>
            <a:r>
              <a:rPr lang="en-US" dirty="0" err="1"/>
              <a:t>Supari</a:t>
            </a:r>
            <a:r>
              <a:rPr lang="en-US" dirty="0"/>
              <a:t>, </a:t>
            </a:r>
            <a:r>
              <a:rPr lang="en-US" dirty="0" err="1"/>
              <a:t>Ajwain</a:t>
            </a:r>
            <a:r>
              <a:rPr lang="en-US" dirty="0"/>
              <a:t>, </a:t>
            </a:r>
            <a:r>
              <a:rPr lang="en-US" dirty="0" err="1"/>
              <a:t>Shatavari</a:t>
            </a:r>
            <a:r>
              <a:rPr lang="en-US" dirty="0"/>
              <a:t>, </a:t>
            </a:r>
            <a:r>
              <a:rPr lang="en-US" dirty="0" err="1"/>
              <a:t>Ashwagandha</a:t>
            </a:r>
            <a:r>
              <a:rPr lang="en-US" dirty="0"/>
              <a:t>, </a:t>
            </a:r>
            <a:r>
              <a:rPr lang="en-US" dirty="0" err="1"/>
              <a:t>Triphala</a:t>
            </a:r>
            <a:r>
              <a:rPr lang="en-US" dirty="0"/>
              <a:t>, </a:t>
            </a:r>
            <a:r>
              <a:rPr lang="en-US" dirty="0" err="1"/>
              <a:t>Arjun</a:t>
            </a:r>
            <a:r>
              <a:rPr lang="en-US" dirty="0"/>
              <a:t>, </a:t>
            </a:r>
            <a:r>
              <a:rPr lang="en-US" dirty="0" err="1"/>
              <a:t>Vidarikamnd</a:t>
            </a:r>
            <a:r>
              <a:rPr lang="en-US" dirty="0"/>
              <a:t>, </a:t>
            </a:r>
            <a:r>
              <a:rPr lang="en-US" dirty="0" err="1"/>
              <a:t>Mustaka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92947" y="4114800"/>
            <a:ext cx="8968861" cy="1754326"/>
          </a:xfrm>
          <a:prstGeom prst="rect">
            <a:avLst/>
          </a:prstGeom>
          <a:noFill/>
        </p:spPr>
        <p:txBody>
          <a:bodyPr wrap="square" rtlCol="0">
            <a:spAutoFit/>
          </a:bodyPr>
          <a:lstStyle/>
          <a:p>
            <a:pPr marL="285750" indent="-285750">
              <a:buFont typeface="Arial" pitchFamily="34" charset="0"/>
              <a:buChar char="•"/>
            </a:pPr>
            <a:r>
              <a:rPr lang="en-US" dirty="0"/>
              <a:t>Immunity </a:t>
            </a:r>
            <a:r>
              <a:rPr lang="en-US" dirty="0" smtClean="0"/>
              <a:t>booster</a:t>
            </a:r>
            <a:endParaRPr lang="en-US" dirty="0"/>
          </a:p>
          <a:p>
            <a:pPr marL="285750" indent="-285750">
              <a:buFont typeface="Arial" pitchFamily="34" charset="0"/>
              <a:buChar char="•"/>
            </a:pPr>
            <a:r>
              <a:rPr lang="en-US" dirty="0" smtClean="0"/>
              <a:t>Helps </a:t>
            </a:r>
            <a:r>
              <a:rPr lang="en-US" dirty="0"/>
              <a:t>in irregular menstruation, dysmenorrhea, abnormal </a:t>
            </a:r>
            <a:r>
              <a:rPr lang="en-US" dirty="0" smtClean="0"/>
              <a:t>menstruation</a:t>
            </a:r>
            <a:endParaRPr lang="en-US" dirty="0"/>
          </a:p>
          <a:p>
            <a:pPr marL="285750" indent="-285750">
              <a:buFont typeface="Arial" pitchFamily="34" charset="0"/>
              <a:buChar char="•"/>
            </a:pPr>
            <a:r>
              <a:rPr lang="en-US" dirty="0"/>
              <a:t>Very beneficial in </a:t>
            </a:r>
            <a:r>
              <a:rPr lang="en-US" dirty="0" smtClean="0"/>
              <a:t>Leucorrhea</a:t>
            </a:r>
            <a:endParaRPr lang="en-US" dirty="0"/>
          </a:p>
          <a:p>
            <a:pPr marL="285750" indent="-285750">
              <a:buFont typeface="Arial" pitchFamily="34" charset="0"/>
              <a:buChar char="•"/>
            </a:pPr>
            <a:r>
              <a:rPr lang="en-US" dirty="0"/>
              <a:t>Controls ovary cyst.</a:t>
            </a:r>
          </a:p>
          <a:p>
            <a:pPr marL="285750" indent="-285750">
              <a:buFont typeface="Arial" pitchFamily="34" charset="0"/>
              <a:buChar char="•"/>
            </a:pPr>
            <a:r>
              <a:rPr lang="en-US" dirty="0" smtClean="0"/>
              <a:t>Helps </a:t>
            </a:r>
            <a:r>
              <a:rPr lang="en-US" dirty="0"/>
              <a:t>in </a:t>
            </a:r>
            <a:r>
              <a:rPr lang="en-US" dirty="0" smtClean="0"/>
              <a:t>detoxification</a:t>
            </a:r>
            <a:endParaRPr lang="en-US" dirty="0"/>
          </a:p>
          <a:p>
            <a:pPr marL="285750" indent="-285750">
              <a:buFont typeface="Arial" pitchFamily="34" charset="0"/>
              <a:buChar char="•"/>
            </a:pPr>
            <a:r>
              <a:rPr lang="en-US" dirty="0" smtClean="0"/>
              <a:t>Helps </a:t>
            </a:r>
            <a:r>
              <a:rPr lang="en-US" dirty="0"/>
              <a:t>to boost energy </a:t>
            </a:r>
            <a:r>
              <a:rPr lang="en-US" dirty="0" smtClean="0"/>
              <a:t>level</a:t>
            </a:r>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958" r="17246"/>
          <a:stretch/>
        </p:blipFill>
        <p:spPr bwMode="auto">
          <a:xfrm>
            <a:off x="-213651" y="1219200"/>
            <a:ext cx="3285812" cy="5847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47029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02060"/>
          </a:solidFill>
        </p:spPr>
        <p:txBody>
          <a:bodyPr wrap="square" rtlCol="0">
            <a:spAutoFit/>
          </a:bodyPr>
          <a:lstStyle/>
          <a:p>
            <a:r>
              <a:rPr lang="en-US" sz="3600" b="1" dirty="0" smtClean="0">
                <a:solidFill>
                  <a:schemeClr val="bg1"/>
                </a:solidFill>
              </a:rPr>
              <a:t>SEA BUCKTHORN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00206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a:t>Saarvasri</a:t>
            </a:r>
            <a:r>
              <a:rPr lang="en-US" dirty="0"/>
              <a:t> Herbs Sea Buckthorn Juice  is made with mainly Sea Buckthorn which is a wonderful berry with 1300 years of traditional uses. With over 190 bioactive compounds, </a:t>
            </a:r>
            <a:r>
              <a:rPr lang="en-US" dirty="0" smtClean="0"/>
              <a:t>sea buckthorn </a:t>
            </a:r>
            <a:r>
              <a:rPr lang="en-US" dirty="0"/>
              <a:t>is an unsurpassed source of Omega 3, 6, and 9. And it is the world's richest source </a:t>
            </a:r>
            <a:r>
              <a:rPr lang="en-US" dirty="0" smtClean="0"/>
              <a:t>omega-7</a:t>
            </a:r>
            <a:r>
              <a:rPr lang="en-US" dirty="0"/>
              <a:t>.</a:t>
            </a:r>
          </a:p>
        </p:txBody>
      </p:sp>
      <p:sp>
        <p:nvSpPr>
          <p:cNvPr id="16" name="TextBox 15"/>
          <p:cNvSpPr txBox="1"/>
          <p:nvPr/>
        </p:nvSpPr>
        <p:spPr>
          <a:xfrm>
            <a:off x="3043914" y="2885956"/>
            <a:ext cx="8917898" cy="400110"/>
          </a:xfrm>
          <a:prstGeom prst="rect">
            <a:avLst/>
          </a:prstGeom>
          <a:solidFill>
            <a:srgbClr val="00206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6138446"/>
            <a:ext cx="8917898" cy="400110"/>
          </a:xfrm>
          <a:prstGeom prst="rect">
            <a:avLst/>
          </a:prstGeom>
          <a:solidFill>
            <a:srgbClr val="00206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519446"/>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133600"/>
            <a:ext cx="8917898" cy="400110"/>
          </a:xfrm>
          <a:prstGeom prst="rect">
            <a:avLst/>
          </a:prstGeom>
          <a:solidFill>
            <a:srgbClr val="00206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14600"/>
            <a:ext cx="8991599" cy="369332"/>
          </a:xfrm>
          <a:prstGeom prst="rect">
            <a:avLst/>
          </a:prstGeom>
          <a:noFill/>
        </p:spPr>
        <p:txBody>
          <a:bodyPr wrap="square" rtlCol="0">
            <a:spAutoFit/>
          </a:bodyPr>
          <a:lstStyle/>
          <a:p>
            <a:pPr algn="just"/>
            <a:r>
              <a:rPr lang="en-US" dirty="0"/>
              <a:t>Sea Buckthorn </a:t>
            </a:r>
            <a:r>
              <a:rPr lang="en-US" dirty="0" smtClean="0"/>
              <a:t>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92947" y="3233678"/>
            <a:ext cx="8968861" cy="2862322"/>
          </a:xfrm>
          <a:prstGeom prst="rect">
            <a:avLst/>
          </a:prstGeom>
          <a:noFill/>
        </p:spPr>
        <p:txBody>
          <a:bodyPr wrap="square" rtlCol="0">
            <a:spAutoFit/>
          </a:bodyPr>
          <a:lstStyle/>
          <a:p>
            <a:pPr marL="285750" indent="-285750">
              <a:buFont typeface="Arial" pitchFamily="34" charset="0"/>
              <a:buChar char="•"/>
            </a:pPr>
            <a:r>
              <a:rPr lang="en-US" dirty="0" smtClean="0"/>
              <a:t>Sustains </a:t>
            </a:r>
            <a:r>
              <a:rPr lang="en-US" dirty="0"/>
              <a:t>energy levels</a:t>
            </a:r>
            <a:r>
              <a:rPr lang="en-US" dirty="0" smtClean="0"/>
              <a:t>.</a:t>
            </a:r>
            <a:endParaRPr lang="en-US" dirty="0"/>
          </a:p>
          <a:p>
            <a:pPr marL="285750" indent="-285750">
              <a:buFont typeface="Arial" pitchFamily="34" charset="0"/>
              <a:buChar char="•"/>
            </a:pPr>
            <a:r>
              <a:rPr lang="en-US" dirty="0" smtClean="0"/>
              <a:t>Improves </a:t>
            </a:r>
            <a:r>
              <a:rPr lang="en-US" dirty="0"/>
              <a:t>cellular health</a:t>
            </a:r>
            <a:r>
              <a:rPr lang="en-US" dirty="0" smtClean="0"/>
              <a:t>.</a:t>
            </a:r>
            <a:endParaRPr lang="en-US" dirty="0"/>
          </a:p>
          <a:p>
            <a:pPr marL="285750" indent="-285750">
              <a:buFont typeface="Arial" pitchFamily="34" charset="0"/>
              <a:buChar char="•"/>
            </a:pPr>
            <a:r>
              <a:rPr lang="en-US" dirty="0" smtClean="0"/>
              <a:t>Beneficial </a:t>
            </a:r>
            <a:r>
              <a:rPr lang="en-US" dirty="0"/>
              <a:t>for Cardiovascular support</a:t>
            </a:r>
            <a:r>
              <a:rPr lang="en-US" dirty="0" smtClean="0"/>
              <a:t>.</a:t>
            </a:r>
            <a:endParaRPr lang="en-US" dirty="0"/>
          </a:p>
          <a:p>
            <a:pPr marL="285750" indent="-285750">
              <a:buFont typeface="Arial" pitchFamily="34" charset="0"/>
              <a:buChar char="•"/>
            </a:pPr>
            <a:r>
              <a:rPr lang="en-US" dirty="0" smtClean="0"/>
              <a:t>Relieves </a:t>
            </a:r>
            <a:r>
              <a:rPr lang="en-US" dirty="0"/>
              <a:t>pain &amp; inflammation</a:t>
            </a:r>
            <a:r>
              <a:rPr lang="en-US" dirty="0" smtClean="0"/>
              <a:t>.</a:t>
            </a:r>
            <a:endParaRPr lang="en-US" dirty="0"/>
          </a:p>
          <a:p>
            <a:pPr marL="285750" indent="-285750">
              <a:buFont typeface="Arial" pitchFamily="34" charset="0"/>
              <a:buChar char="•"/>
            </a:pPr>
            <a:r>
              <a:rPr lang="en-US" dirty="0" smtClean="0"/>
              <a:t>Supports </a:t>
            </a:r>
            <a:r>
              <a:rPr lang="en-US" dirty="0"/>
              <a:t>Joint health</a:t>
            </a:r>
            <a:r>
              <a:rPr lang="en-US" dirty="0" smtClean="0"/>
              <a:t>.</a:t>
            </a:r>
            <a:endParaRPr lang="en-US" dirty="0"/>
          </a:p>
          <a:p>
            <a:pPr marL="285750" indent="-285750">
              <a:buFont typeface="Arial" pitchFamily="34" charset="0"/>
              <a:buChar char="•"/>
            </a:pPr>
            <a:r>
              <a:rPr lang="en-US" dirty="0" smtClean="0"/>
              <a:t>Lowers </a:t>
            </a:r>
            <a:r>
              <a:rPr lang="en-US" dirty="0"/>
              <a:t>bad cholesterol level</a:t>
            </a:r>
            <a:r>
              <a:rPr lang="en-US" dirty="0" smtClean="0"/>
              <a:t>.</a:t>
            </a:r>
            <a:endParaRPr lang="en-US" dirty="0"/>
          </a:p>
          <a:p>
            <a:pPr marL="285750" indent="-285750">
              <a:buFont typeface="Arial" pitchFamily="34" charset="0"/>
              <a:buChar char="•"/>
            </a:pPr>
            <a:r>
              <a:rPr lang="en-US" dirty="0" smtClean="0"/>
              <a:t>Moisturizes </a:t>
            </a:r>
            <a:r>
              <a:rPr lang="en-US" dirty="0"/>
              <a:t>dry and damaged skin</a:t>
            </a:r>
            <a:r>
              <a:rPr lang="en-US" dirty="0" smtClean="0"/>
              <a:t>.</a:t>
            </a:r>
            <a:endParaRPr lang="en-US" dirty="0"/>
          </a:p>
          <a:p>
            <a:pPr marL="285750" indent="-285750">
              <a:buFont typeface="Arial" pitchFamily="34" charset="0"/>
              <a:buChar char="•"/>
            </a:pPr>
            <a:r>
              <a:rPr lang="en-US" dirty="0" smtClean="0"/>
              <a:t>Improves </a:t>
            </a:r>
            <a:r>
              <a:rPr lang="en-US" dirty="0"/>
              <a:t>immune health</a:t>
            </a:r>
            <a:r>
              <a:rPr lang="en-US" dirty="0" smtClean="0"/>
              <a:t>.</a:t>
            </a:r>
            <a:endParaRPr lang="en-US" dirty="0"/>
          </a:p>
          <a:p>
            <a:pPr marL="285750" indent="-285750">
              <a:buFont typeface="Arial" pitchFamily="34" charset="0"/>
              <a:buChar char="•"/>
            </a:pPr>
            <a:r>
              <a:rPr lang="en-US" dirty="0" smtClean="0"/>
              <a:t>Decreases </a:t>
            </a:r>
            <a:r>
              <a:rPr lang="en-US" dirty="0"/>
              <a:t>wrinkles and fine </a:t>
            </a:r>
            <a:r>
              <a:rPr lang="en-US" dirty="0" smtClean="0"/>
              <a:t>lines.</a:t>
            </a:r>
          </a:p>
          <a:p>
            <a:pPr marL="285750" indent="-285750">
              <a:buFont typeface="Arial" pitchFamily="34" charset="0"/>
              <a:buChar char="•"/>
            </a:pPr>
            <a:r>
              <a:rPr lang="en-US" dirty="0" smtClean="0"/>
              <a:t>Reduces </a:t>
            </a:r>
            <a:r>
              <a:rPr lang="en-US" dirty="0"/>
              <a:t>the symptoms of eczema.</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87" r="18216"/>
          <a:stretch/>
        </p:blipFill>
        <p:spPr bwMode="auto">
          <a:xfrm>
            <a:off x="-249717" y="1269114"/>
            <a:ext cx="3198886" cy="5845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21456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tx1">
              <a:lumMod val="85000"/>
              <a:lumOff val="15000"/>
            </a:schemeClr>
          </a:solidFill>
        </p:spPr>
        <p:txBody>
          <a:bodyPr wrap="square" rtlCol="0">
            <a:spAutoFit/>
          </a:bodyPr>
          <a:lstStyle/>
          <a:p>
            <a:r>
              <a:rPr lang="en-US" sz="3600" b="1" dirty="0" smtClean="0">
                <a:solidFill>
                  <a:schemeClr val="bg1"/>
                </a:solidFill>
              </a:rPr>
              <a:t>SAARVA BOOST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tx1">
              <a:lumMod val="85000"/>
              <a:lumOff val="1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200329"/>
          </a:xfrm>
          <a:prstGeom prst="rect">
            <a:avLst/>
          </a:prstGeom>
          <a:noFill/>
        </p:spPr>
        <p:txBody>
          <a:bodyPr wrap="square" rtlCol="0">
            <a:spAutoFit/>
          </a:bodyPr>
          <a:lstStyle/>
          <a:p>
            <a:pPr algn="just"/>
            <a:r>
              <a:rPr lang="en-US" dirty="0"/>
              <a:t>Every People have different sex drive. Sex drive can be change based on things like stress, medications you take, sexual attraction, sexual behaviors, unhealthy relationship, other physical, emotional, day to day lifestyle, suffering diseases, etc. </a:t>
            </a:r>
            <a:r>
              <a:rPr lang="en-US" dirty="0" err="1"/>
              <a:t>Saarvasri</a:t>
            </a:r>
            <a:r>
              <a:rPr lang="en-US" dirty="0"/>
              <a:t> Herbs Pvt. Ltd. Introduced SAARVA BOOST for experiencing satisfaction towards sexual activity.</a:t>
            </a:r>
          </a:p>
        </p:txBody>
      </p:sp>
      <p:sp>
        <p:nvSpPr>
          <p:cNvPr id="16" name="TextBox 15"/>
          <p:cNvSpPr txBox="1"/>
          <p:nvPr/>
        </p:nvSpPr>
        <p:spPr>
          <a:xfrm>
            <a:off x="3021179" y="3689152"/>
            <a:ext cx="8917898" cy="400110"/>
          </a:xfrm>
          <a:prstGeom prst="rect">
            <a:avLst/>
          </a:prstGeom>
          <a:solidFill>
            <a:schemeClr val="tx1">
              <a:lumMod val="85000"/>
              <a:lumOff val="1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867400"/>
            <a:ext cx="8917898" cy="400110"/>
          </a:xfrm>
          <a:prstGeom prst="rect">
            <a:avLst/>
          </a:prstGeom>
          <a:solidFill>
            <a:schemeClr val="tx1">
              <a:lumMod val="85000"/>
              <a:lumOff val="1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2484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501315"/>
            <a:ext cx="8917898" cy="400110"/>
          </a:xfrm>
          <a:prstGeom prst="rect">
            <a:avLst/>
          </a:prstGeom>
          <a:solidFill>
            <a:schemeClr val="tx1">
              <a:lumMod val="85000"/>
              <a:lumOff val="1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882315"/>
            <a:ext cx="8991599" cy="646331"/>
          </a:xfrm>
          <a:prstGeom prst="rect">
            <a:avLst/>
          </a:prstGeom>
          <a:noFill/>
        </p:spPr>
        <p:txBody>
          <a:bodyPr wrap="square" rtlCol="0">
            <a:spAutoFit/>
          </a:bodyPr>
          <a:lstStyle/>
          <a:p>
            <a:pPr algn="just"/>
            <a:r>
              <a:rPr lang="en-US" dirty="0" err="1"/>
              <a:t>Sudh</a:t>
            </a:r>
            <a:r>
              <a:rPr lang="en-US" dirty="0"/>
              <a:t> </a:t>
            </a:r>
            <a:r>
              <a:rPr lang="en-US" dirty="0" err="1"/>
              <a:t>Shilajeet</a:t>
            </a:r>
            <a:r>
              <a:rPr lang="en-US" dirty="0"/>
              <a:t>, </a:t>
            </a:r>
            <a:r>
              <a:rPr lang="en-US" dirty="0" smtClean="0"/>
              <a:t>Ginseng, </a:t>
            </a:r>
            <a:r>
              <a:rPr lang="en-US" dirty="0" err="1" smtClean="0"/>
              <a:t>Kesar</a:t>
            </a:r>
            <a:r>
              <a:rPr lang="en-US" dirty="0" smtClean="0"/>
              <a:t>, </a:t>
            </a:r>
            <a:r>
              <a:rPr lang="en-US" dirty="0" err="1" smtClean="0"/>
              <a:t>Ashwagandha</a:t>
            </a:r>
            <a:r>
              <a:rPr lang="en-US" dirty="0" smtClean="0"/>
              <a:t>, </a:t>
            </a:r>
            <a:r>
              <a:rPr lang="en-US" dirty="0" err="1"/>
              <a:t>Safed</a:t>
            </a:r>
            <a:r>
              <a:rPr lang="en-US" dirty="0"/>
              <a:t> </a:t>
            </a:r>
            <a:r>
              <a:rPr lang="en-US" dirty="0" err="1" smtClean="0"/>
              <a:t>Musli</a:t>
            </a:r>
            <a:r>
              <a:rPr lang="en-US" dirty="0" smtClean="0"/>
              <a:t>, </a:t>
            </a:r>
            <a:r>
              <a:rPr lang="en-US" dirty="0" err="1" smtClean="0"/>
              <a:t>Gokhru</a:t>
            </a:r>
            <a:r>
              <a:rPr lang="en-US" dirty="0" smtClean="0"/>
              <a:t>, </a:t>
            </a:r>
            <a:r>
              <a:rPr lang="en-US" dirty="0" err="1" smtClean="0"/>
              <a:t>Satavari</a:t>
            </a:r>
            <a:r>
              <a:rPr lang="en-US" dirty="0" smtClean="0"/>
              <a:t>, </a:t>
            </a:r>
            <a:r>
              <a:rPr lang="en-US" dirty="0" err="1"/>
              <a:t>Kounch</a:t>
            </a:r>
            <a:r>
              <a:rPr lang="en-US" dirty="0"/>
              <a:t> </a:t>
            </a:r>
            <a:r>
              <a:rPr lang="en-US" dirty="0" err="1" smtClean="0"/>
              <a:t>Beej</a:t>
            </a:r>
            <a:r>
              <a:rPr lang="en-US" dirty="0" smtClean="0"/>
              <a:t>, </a:t>
            </a:r>
            <a:r>
              <a:rPr lang="en-US" dirty="0" err="1" smtClean="0"/>
              <a:t>Jaiphal</a:t>
            </a:r>
            <a:r>
              <a:rPr lang="en-US" dirty="0" smtClean="0"/>
              <a:t>, Ginger, </a:t>
            </a:r>
            <a:r>
              <a:rPr lang="en-US" dirty="0" err="1" smtClean="0"/>
              <a:t>Akarkara</a:t>
            </a:r>
            <a:r>
              <a:rPr lang="en-US" dirty="0" smtClean="0"/>
              <a:t>, </a:t>
            </a:r>
            <a:r>
              <a:rPr lang="en-US" dirty="0" err="1" smtClean="0"/>
              <a:t>Lawang</a:t>
            </a:r>
            <a:r>
              <a:rPr lang="en-US" dirty="0" smtClean="0"/>
              <a:t>, </a:t>
            </a:r>
            <a:r>
              <a:rPr lang="en-US" dirty="0"/>
              <a:t>Dal </a:t>
            </a:r>
            <a:r>
              <a:rPr lang="en-US" dirty="0" err="1" smtClean="0"/>
              <a:t>Chini</a:t>
            </a:r>
            <a:r>
              <a:rPr lang="en-US" dirty="0" smtClean="0"/>
              <a:t>, </a:t>
            </a:r>
            <a:r>
              <a:rPr lang="en-US" dirty="0" err="1"/>
              <a:t>Gond</a:t>
            </a:r>
            <a:r>
              <a:rPr lang="en-US" dirty="0"/>
              <a:t> </a:t>
            </a:r>
            <a:r>
              <a:rPr lang="en-US" dirty="0" smtClean="0"/>
              <a:t>Pater, </a:t>
            </a:r>
            <a:r>
              <a:rPr lang="en-US" dirty="0" err="1" smtClean="0"/>
              <a:t>Triphala</a:t>
            </a:r>
            <a:r>
              <a:rPr lang="en-US" dirty="0" smtClean="0"/>
              <a:t>, </a:t>
            </a:r>
            <a:r>
              <a:rPr lang="en-US" dirty="0" err="1"/>
              <a:t>Aloeavera</a:t>
            </a:r>
            <a:r>
              <a:rPr lang="en-US" dirty="0"/>
              <a:t> </a:t>
            </a:r>
            <a:r>
              <a:rPr lang="en-US" dirty="0" err="1" smtClean="0"/>
              <a:t>Ras</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70212" y="4036874"/>
            <a:ext cx="8968861" cy="1754326"/>
          </a:xfrm>
          <a:prstGeom prst="rect">
            <a:avLst/>
          </a:prstGeom>
          <a:noFill/>
        </p:spPr>
        <p:txBody>
          <a:bodyPr wrap="square" rtlCol="0">
            <a:spAutoFit/>
          </a:bodyPr>
          <a:lstStyle/>
          <a:p>
            <a:pPr marL="285750" indent="-285750">
              <a:buFont typeface="Arial" pitchFamily="34" charset="0"/>
              <a:buChar char="•"/>
            </a:pPr>
            <a:r>
              <a:rPr lang="en-US" dirty="0" smtClean="0"/>
              <a:t>Improves </a:t>
            </a:r>
            <a:r>
              <a:rPr lang="en-US" dirty="0"/>
              <a:t>sexual </a:t>
            </a:r>
            <a:r>
              <a:rPr lang="en-US" dirty="0" smtClean="0"/>
              <a:t>energy</a:t>
            </a:r>
          </a:p>
          <a:p>
            <a:pPr marL="285750" indent="-285750">
              <a:buFont typeface="Arial" pitchFamily="34" charset="0"/>
              <a:buChar char="•"/>
            </a:pPr>
            <a:r>
              <a:rPr lang="en-US" dirty="0" smtClean="0"/>
              <a:t>Fights </a:t>
            </a:r>
            <a:r>
              <a:rPr lang="en-US" dirty="0"/>
              <a:t>against sexual debility &amp; sexual </a:t>
            </a:r>
            <a:r>
              <a:rPr lang="en-US" dirty="0" smtClean="0"/>
              <a:t>weakness</a:t>
            </a:r>
            <a:endParaRPr lang="en-US" dirty="0"/>
          </a:p>
          <a:p>
            <a:pPr marL="285750" indent="-285750">
              <a:buFont typeface="Arial" pitchFamily="34" charset="0"/>
              <a:buChar char="•"/>
            </a:pPr>
            <a:r>
              <a:rPr lang="en-US" dirty="0" smtClean="0"/>
              <a:t>It </a:t>
            </a:r>
            <a:r>
              <a:rPr lang="en-US" dirty="0"/>
              <a:t>restores vitality and increases the </a:t>
            </a:r>
            <a:r>
              <a:rPr lang="en-US" dirty="0" smtClean="0"/>
              <a:t>stamina</a:t>
            </a:r>
            <a:endParaRPr lang="en-US" dirty="0"/>
          </a:p>
          <a:p>
            <a:pPr marL="285750" indent="-285750">
              <a:buFont typeface="Arial" pitchFamily="34" charset="0"/>
              <a:buChar char="•"/>
            </a:pPr>
            <a:r>
              <a:rPr lang="en-US" dirty="0" smtClean="0"/>
              <a:t>May increase </a:t>
            </a:r>
            <a:r>
              <a:rPr lang="en-US" dirty="0"/>
              <a:t>natural excitement, response to </a:t>
            </a:r>
            <a:r>
              <a:rPr lang="en-US" dirty="0" smtClean="0"/>
              <a:t>stimulation</a:t>
            </a:r>
          </a:p>
          <a:p>
            <a:pPr marL="285750" indent="-285750">
              <a:buFont typeface="Arial" pitchFamily="34" charset="0"/>
              <a:buChar char="•"/>
            </a:pPr>
            <a:r>
              <a:rPr lang="en-US" dirty="0" smtClean="0"/>
              <a:t>May give </a:t>
            </a:r>
            <a:r>
              <a:rPr lang="en-US" dirty="0"/>
              <a:t>fantastic staying Energy and stamina for extended sexual </a:t>
            </a:r>
            <a:r>
              <a:rPr lang="en-US" dirty="0" smtClean="0"/>
              <a:t>performance</a:t>
            </a:r>
            <a:endParaRPr lang="en-US" dirty="0"/>
          </a:p>
          <a:p>
            <a:pPr marL="285750" indent="-285750">
              <a:buFont typeface="Arial" pitchFamily="34" charset="0"/>
              <a:buChar char="•"/>
            </a:pPr>
            <a:r>
              <a:rPr lang="en-US" dirty="0" smtClean="0"/>
              <a:t>It </a:t>
            </a:r>
            <a:r>
              <a:rPr lang="en-US" dirty="0"/>
              <a:t>also significantly increases sex drive!</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9184"/>
          <a:stretch/>
        </p:blipFill>
        <p:spPr bwMode="auto">
          <a:xfrm>
            <a:off x="-699579" y="1600200"/>
            <a:ext cx="3733800" cy="5411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2823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4C23564B-D0F7-44AC-A386-860DCE067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
        <p:nvSpPr>
          <p:cNvPr id="5" name="Title 16">
            <a:extLst>
              <a:ext uri="{FF2B5EF4-FFF2-40B4-BE49-F238E27FC236}">
                <a16:creationId xmlns:a16="http://schemas.microsoft.com/office/drawing/2014/main" xmlns="" id="{F11AF92A-079B-4F46-A0DA-E33F82CEE1E7}"/>
              </a:ext>
            </a:extLst>
          </p:cNvPr>
          <p:cNvSpPr txBox="1">
            <a:spLocks noGrp="1"/>
          </p:cNvSpPr>
          <p:nvPr>
            <p:ph type="title"/>
          </p:nvPr>
        </p:nvSpPr>
        <p:spPr>
          <a:xfrm>
            <a:off x="609441" y="245974"/>
            <a:ext cx="10969943" cy="1200329"/>
          </a:xfrm>
          <a:prstGeom prst="rect">
            <a:avLst/>
          </a:prstGeom>
          <a:noFill/>
        </p:spPr>
        <p:txBody>
          <a:bodyPr wrap="square" rtlCol="0">
            <a:spAutoFit/>
          </a:bodyPr>
          <a:lstStyle/>
          <a:p>
            <a:pPr algn="ctr"/>
            <a:r>
              <a:rPr lang="en-IN" sz="7200" dirty="0">
                <a:effectLst/>
                <a:latin typeface="Franklin Gothic Demi Cond" pitchFamily="34" charset="0"/>
                <a:cs typeface="Aharoni" panose="02010803020104030203" pitchFamily="2" charset="-79"/>
              </a:rPr>
              <a:t>WELLNESS </a:t>
            </a:r>
            <a:r>
              <a:rPr lang="en-IN" sz="7200" dirty="0" smtClean="0">
                <a:effectLst/>
                <a:latin typeface="Franklin Gothic Demi Cond" pitchFamily="34" charset="0"/>
                <a:cs typeface="Aharoni" panose="02010803020104030203" pitchFamily="2" charset="-79"/>
              </a:rPr>
              <a:t>JUICES</a:t>
            </a:r>
            <a:endParaRPr lang="en-IN" sz="7200" dirty="0">
              <a:effectLst/>
              <a:latin typeface="Franklin Gothic Demi Cond" pitchFamily="34" charset="0"/>
              <a:cs typeface="Aharoni" panose="02010803020104030203" pitchFamily="2" charset="-79"/>
            </a:endParaRPr>
          </a:p>
        </p:txBody>
      </p:sp>
    </p:spTree>
    <p:extLst>
      <p:ext uri="{BB962C8B-B14F-4D97-AF65-F5344CB8AC3E}">
        <p14:creationId xmlns:p14="http://schemas.microsoft.com/office/powerpoint/2010/main" val="4112659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E96B49"/>
          </a:solidFill>
        </p:spPr>
        <p:txBody>
          <a:bodyPr wrap="square" rtlCol="0">
            <a:spAutoFit/>
          </a:bodyPr>
          <a:lstStyle/>
          <a:p>
            <a:r>
              <a:rPr lang="en-US" sz="3600" b="1" dirty="0" smtClean="0">
                <a:solidFill>
                  <a:schemeClr val="bg1"/>
                </a:solidFill>
              </a:rPr>
              <a:t>16 BERRIES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E96B49"/>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200329"/>
          </a:xfrm>
          <a:prstGeom prst="rect">
            <a:avLst/>
          </a:prstGeom>
          <a:noFill/>
        </p:spPr>
        <p:txBody>
          <a:bodyPr wrap="square" rtlCol="0">
            <a:spAutoFit/>
          </a:bodyPr>
          <a:lstStyle/>
          <a:p>
            <a:pPr algn="just"/>
            <a:r>
              <a:rPr lang="en-US" dirty="0" err="1"/>
              <a:t>Saarvasri</a:t>
            </a:r>
            <a:r>
              <a:rPr lang="en-US" dirty="0"/>
              <a:t> Herbs 16 Berries juice contains all the vitamins, minerals and other phytonutrients present in whole berries. It serves as a source of </a:t>
            </a:r>
            <a:r>
              <a:rPr lang="en-US" dirty="0" smtClean="0"/>
              <a:t>Antioxidants. While </a:t>
            </a:r>
            <a:r>
              <a:rPr lang="en-US" dirty="0"/>
              <a:t>different types of berry juice offer slightly different nutritional profiles, they share several nutritional similarities all contribute to your good health.</a:t>
            </a:r>
          </a:p>
        </p:txBody>
      </p:sp>
      <p:sp>
        <p:nvSpPr>
          <p:cNvPr id="16" name="TextBox 15"/>
          <p:cNvSpPr txBox="1"/>
          <p:nvPr/>
        </p:nvSpPr>
        <p:spPr>
          <a:xfrm>
            <a:off x="3021179" y="3689152"/>
            <a:ext cx="8917898" cy="400110"/>
          </a:xfrm>
          <a:prstGeom prst="rect">
            <a:avLst/>
          </a:prstGeom>
          <a:solidFill>
            <a:srgbClr val="E96B49"/>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867400"/>
            <a:ext cx="8917898" cy="400110"/>
          </a:xfrm>
          <a:prstGeom prst="rect">
            <a:avLst/>
          </a:prstGeom>
          <a:solidFill>
            <a:srgbClr val="E96B49"/>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2484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381071"/>
            <a:ext cx="8917898" cy="400110"/>
          </a:xfrm>
          <a:prstGeom prst="rect">
            <a:avLst/>
          </a:prstGeom>
          <a:solidFill>
            <a:srgbClr val="E96B49"/>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762071"/>
            <a:ext cx="8991599" cy="1200329"/>
          </a:xfrm>
          <a:prstGeom prst="rect">
            <a:avLst/>
          </a:prstGeom>
          <a:noFill/>
        </p:spPr>
        <p:txBody>
          <a:bodyPr wrap="square" rtlCol="0">
            <a:spAutoFit/>
          </a:bodyPr>
          <a:lstStyle/>
          <a:p>
            <a:pPr algn="just"/>
            <a:r>
              <a:rPr lang="en-US" dirty="0"/>
              <a:t>Acai Berry, Blue Berry, Rasp Berry, </a:t>
            </a:r>
            <a:r>
              <a:rPr lang="en-US" dirty="0" err="1"/>
              <a:t>Cran</a:t>
            </a:r>
            <a:r>
              <a:rPr lang="en-US" dirty="0"/>
              <a:t> Berry, Black Berry, Goose Berry, </a:t>
            </a:r>
            <a:r>
              <a:rPr lang="en-US" dirty="0" err="1"/>
              <a:t>Bil</a:t>
            </a:r>
            <a:r>
              <a:rPr lang="en-US" dirty="0"/>
              <a:t> Berry, </a:t>
            </a:r>
            <a:r>
              <a:rPr lang="en-US" dirty="0" err="1"/>
              <a:t>Goji</a:t>
            </a:r>
            <a:r>
              <a:rPr lang="en-US" dirty="0"/>
              <a:t> Berry, Elder Berry, Straw Berry, </a:t>
            </a:r>
            <a:r>
              <a:rPr lang="en-US" dirty="0" err="1"/>
              <a:t>Mul</a:t>
            </a:r>
            <a:r>
              <a:rPr lang="en-US" dirty="0"/>
              <a:t> Berry, Dew Berry, Bay Berry, Crow Berry, Bear Berry, Sea Buckthorn.</a:t>
            </a:r>
          </a:p>
          <a:p>
            <a:pPr algn="just"/>
            <a:endParaRPr lang="en-US" dirty="0" err="1"/>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70213" y="4036874"/>
            <a:ext cx="4800600" cy="1754326"/>
          </a:xfrm>
          <a:prstGeom prst="rect">
            <a:avLst/>
          </a:prstGeom>
          <a:noFill/>
        </p:spPr>
        <p:txBody>
          <a:bodyPr wrap="square" rtlCol="0">
            <a:spAutoFit/>
          </a:bodyPr>
          <a:lstStyle/>
          <a:p>
            <a:pPr marL="285750" indent="-285750">
              <a:buFont typeface="Arial" pitchFamily="34" charset="0"/>
              <a:buChar char="•"/>
            </a:pPr>
            <a:r>
              <a:rPr lang="en-US" dirty="0"/>
              <a:t>Very High in Antioxidants</a:t>
            </a:r>
          </a:p>
          <a:p>
            <a:pPr marL="285750" indent="-285750">
              <a:buFont typeface="Arial" pitchFamily="34" charset="0"/>
              <a:buChar char="•"/>
            </a:pPr>
            <a:r>
              <a:rPr lang="en-US" dirty="0"/>
              <a:t>Protect Against Heart Disease and Diabetes</a:t>
            </a:r>
          </a:p>
          <a:p>
            <a:pPr marL="285750" indent="-285750">
              <a:buFont typeface="Arial" pitchFamily="34" charset="0"/>
              <a:buChar char="•"/>
            </a:pPr>
            <a:r>
              <a:rPr lang="en-US" dirty="0"/>
              <a:t>Boost Weight Loss</a:t>
            </a:r>
          </a:p>
          <a:p>
            <a:pPr marL="285750" indent="-285750">
              <a:buFont typeface="Arial" pitchFamily="34" charset="0"/>
              <a:buChar char="•"/>
            </a:pPr>
            <a:r>
              <a:rPr lang="en-US" dirty="0"/>
              <a:t>Promote Digestion</a:t>
            </a:r>
          </a:p>
          <a:p>
            <a:pPr marL="285750" indent="-285750">
              <a:buFont typeface="Arial" pitchFamily="34" charset="0"/>
              <a:buChar char="•"/>
            </a:pPr>
            <a:r>
              <a:rPr lang="en-US" dirty="0" smtClean="0"/>
              <a:t>Boost </a:t>
            </a:r>
            <a:r>
              <a:rPr lang="en-US" dirty="0"/>
              <a:t>the Immune System</a:t>
            </a:r>
          </a:p>
          <a:p>
            <a:pPr marL="285750" indent="-285750">
              <a:buFont typeface="Arial" pitchFamily="34" charset="0"/>
              <a:buChar char="•"/>
            </a:pPr>
            <a:r>
              <a:rPr lang="en-US" dirty="0"/>
              <a:t>Increase Energy </a:t>
            </a:r>
            <a:r>
              <a:rPr lang="en-US" dirty="0" smtClean="0"/>
              <a:t>Levels</a:t>
            </a:r>
            <a:endParaRPr lang="en-US"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7531"/>
          <a:stretch/>
        </p:blipFill>
        <p:spPr bwMode="auto">
          <a:xfrm>
            <a:off x="-976736" y="1111965"/>
            <a:ext cx="4057974" cy="5747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7770812" y="4038600"/>
            <a:ext cx="4418013" cy="1754326"/>
          </a:xfrm>
          <a:prstGeom prst="rect">
            <a:avLst/>
          </a:prstGeom>
          <a:noFill/>
        </p:spPr>
        <p:txBody>
          <a:bodyPr wrap="square" rtlCol="0">
            <a:spAutoFit/>
          </a:bodyPr>
          <a:lstStyle/>
          <a:p>
            <a:pPr marL="285750" indent="-285750">
              <a:buFont typeface="Arial" pitchFamily="34" charset="0"/>
              <a:buChar char="•"/>
            </a:pPr>
            <a:r>
              <a:rPr lang="en-US" dirty="0" smtClean="0"/>
              <a:t>Promote </a:t>
            </a:r>
            <a:r>
              <a:rPr lang="en-US" dirty="0"/>
              <a:t>Sound Sleep </a:t>
            </a:r>
          </a:p>
          <a:p>
            <a:pPr marL="285750" indent="-285750">
              <a:buFont typeface="Arial" pitchFamily="34" charset="0"/>
              <a:buChar char="•"/>
            </a:pPr>
            <a:r>
              <a:rPr lang="en-US" dirty="0"/>
              <a:t>Have Anti-Aging Properties</a:t>
            </a:r>
          </a:p>
          <a:p>
            <a:pPr marL="285750" indent="-285750">
              <a:buFont typeface="Arial" pitchFamily="34" charset="0"/>
              <a:buChar char="•"/>
            </a:pPr>
            <a:r>
              <a:rPr lang="en-US" dirty="0"/>
              <a:t>Control Pigmentation</a:t>
            </a:r>
          </a:p>
          <a:p>
            <a:pPr marL="285750" indent="-285750">
              <a:buFont typeface="Arial" pitchFamily="34" charset="0"/>
              <a:buChar char="•"/>
            </a:pPr>
            <a:r>
              <a:rPr lang="en-US" dirty="0"/>
              <a:t>Control Acne </a:t>
            </a:r>
          </a:p>
          <a:p>
            <a:pPr marL="285750" indent="-285750">
              <a:buFont typeface="Arial" pitchFamily="34" charset="0"/>
              <a:buChar char="•"/>
            </a:pPr>
            <a:r>
              <a:rPr lang="en-US" dirty="0"/>
              <a:t>Hydrate Your Skin</a:t>
            </a:r>
          </a:p>
          <a:p>
            <a:pPr marL="285750" indent="-285750">
              <a:buFont typeface="Arial" pitchFamily="34" charset="0"/>
              <a:buChar char="•"/>
            </a:pPr>
            <a:r>
              <a:rPr lang="en-US" dirty="0"/>
              <a:t>Strengthen Hair</a:t>
            </a:r>
          </a:p>
        </p:txBody>
      </p:sp>
    </p:spTree>
    <p:extLst>
      <p:ext uri="{BB962C8B-B14F-4D97-AF65-F5344CB8AC3E}">
        <p14:creationId xmlns:p14="http://schemas.microsoft.com/office/powerpoint/2010/main" val="97531128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E46D0A"/>
          </a:solidFill>
        </p:spPr>
        <p:txBody>
          <a:bodyPr wrap="square" rtlCol="0">
            <a:spAutoFit/>
          </a:bodyPr>
          <a:lstStyle/>
          <a:p>
            <a:r>
              <a:rPr lang="en-US" sz="3600" b="1" dirty="0" smtClean="0">
                <a:solidFill>
                  <a:schemeClr val="bg1"/>
                </a:solidFill>
              </a:rPr>
              <a:t>SEA BUCKTHORN WITH CURCUMIN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E46D0A"/>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200329"/>
          </a:xfrm>
          <a:prstGeom prst="rect">
            <a:avLst/>
          </a:prstGeom>
          <a:noFill/>
        </p:spPr>
        <p:txBody>
          <a:bodyPr wrap="square" rtlCol="0">
            <a:spAutoFit/>
          </a:bodyPr>
          <a:lstStyle/>
          <a:p>
            <a:pPr algn="just"/>
            <a:r>
              <a:rPr lang="en-US" dirty="0" smtClean="0"/>
              <a:t>Sea Buckthorn </a:t>
            </a:r>
            <a:r>
              <a:rPr lang="en-US" dirty="0"/>
              <a:t>is a wonderful berry with 1300 years of traditional uses. With over 190 bioactive compounds, sea berry (sea buckthorn) is an unsurpassed source of Omega 3, 6, and 9. </a:t>
            </a:r>
            <a:r>
              <a:rPr lang="en-US" dirty="0" err="1"/>
              <a:t>Curcumin</a:t>
            </a:r>
            <a:r>
              <a:rPr lang="en-US" dirty="0"/>
              <a:t> is a yellow-orange dye obtained from </a:t>
            </a:r>
            <a:r>
              <a:rPr lang="en-US" dirty="0" smtClean="0"/>
              <a:t>turmeric, which has numerous health benefits.</a:t>
            </a:r>
            <a:endParaRPr lang="en-US" dirty="0"/>
          </a:p>
        </p:txBody>
      </p:sp>
      <p:sp>
        <p:nvSpPr>
          <p:cNvPr id="16" name="TextBox 15"/>
          <p:cNvSpPr txBox="1"/>
          <p:nvPr/>
        </p:nvSpPr>
        <p:spPr>
          <a:xfrm>
            <a:off x="3021179" y="3659624"/>
            <a:ext cx="8917898" cy="400110"/>
          </a:xfrm>
          <a:prstGeom prst="rect">
            <a:avLst/>
          </a:prstGeom>
          <a:solidFill>
            <a:srgbClr val="E46D0A"/>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867400"/>
            <a:ext cx="8917898" cy="400110"/>
          </a:xfrm>
          <a:prstGeom prst="rect">
            <a:avLst/>
          </a:prstGeom>
          <a:solidFill>
            <a:srgbClr val="E46D0A"/>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2484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602468"/>
            <a:ext cx="8917898" cy="400110"/>
          </a:xfrm>
          <a:prstGeom prst="rect">
            <a:avLst/>
          </a:prstGeom>
          <a:solidFill>
            <a:srgbClr val="E46D0A"/>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983468"/>
            <a:ext cx="8991599" cy="369332"/>
          </a:xfrm>
          <a:prstGeom prst="rect">
            <a:avLst/>
          </a:prstGeom>
          <a:noFill/>
        </p:spPr>
        <p:txBody>
          <a:bodyPr wrap="square" rtlCol="0">
            <a:spAutoFit/>
          </a:bodyPr>
          <a:lstStyle/>
          <a:p>
            <a:pPr algn="just"/>
            <a:r>
              <a:rPr lang="en-US" dirty="0" smtClean="0"/>
              <a:t>Sea Buckthorn ext. and </a:t>
            </a:r>
            <a:r>
              <a:rPr lang="en-US" dirty="0" err="1" smtClean="0"/>
              <a:t>Curcumin</a:t>
            </a:r>
            <a:r>
              <a:rPr lang="en-US" dirty="0" smtClean="0"/>
              <a:t> Ext.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70213" y="4007346"/>
            <a:ext cx="4800600" cy="1477328"/>
          </a:xfrm>
          <a:prstGeom prst="rect">
            <a:avLst/>
          </a:prstGeom>
          <a:noFill/>
        </p:spPr>
        <p:txBody>
          <a:bodyPr wrap="square" rtlCol="0">
            <a:spAutoFit/>
          </a:bodyPr>
          <a:lstStyle/>
          <a:p>
            <a:pPr marL="285750" indent="-285750">
              <a:buFont typeface="Arial" pitchFamily="34" charset="0"/>
              <a:buChar char="•"/>
            </a:pPr>
            <a:r>
              <a:rPr lang="en-US" dirty="0" smtClean="0"/>
              <a:t>Sustains </a:t>
            </a:r>
            <a:r>
              <a:rPr lang="en-US" dirty="0"/>
              <a:t>energy </a:t>
            </a:r>
            <a:r>
              <a:rPr lang="en-US" dirty="0" smtClean="0"/>
              <a:t>levels</a:t>
            </a:r>
            <a:endParaRPr lang="en-US" dirty="0"/>
          </a:p>
          <a:p>
            <a:pPr marL="285750" indent="-285750">
              <a:buFont typeface="Arial" pitchFamily="34" charset="0"/>
              <a:buChar char="•"/>
            </a:pPr>
            <a:r>
              <a:rPr lang="en-US" dirty="0" smtClean="0"/>
              <a:t>Improves </a:t>
            </a:r>
            <a:r>
              <a:rPr lang="en-US" dirty="0"/>
              <a:t>cellular </a:t>
            </a:r>
            <a:r>
              <a:rPr lang="en-US" dirty="0" smtClean="0"/>
              <a:t>health</a:t>
            </a:r>
          </a:p>
          <a:p>
            <a:pPr marL="285750" indent="-285750">
              <a:buFont typeface="Arial" pitchFamily="34" charset="0"/>
              <a:buChar char="•"/>
            </a:pPr>
            <a:r>
              <a:rPr lang="en-US" dirty="0" smtClean="0"/>
              <a:t>Beneficial </a:t>
            </a:r>
            <a:r>
              <a:rPr lang="en-US" dirty="0"/>
              <a:t>for Cardiovascular </a:t>
            </a:r>
            <a:r>
              <a:rPr lang="en-US" dirty="0" smtClean="0"/>
              <a:t>support</a:t>
            </a:r>
            <a:endParaRPr lang="en-US" dirty="0"/>
          </a:p>
          <a:p>
            <a:pPr marL="285750" indent="-285750">
              <a:buFont typeface="Arial" pitchFamily="34" charset="0"/>
              <a:buChar char="•"/>
            </a:pPr>
            <a:r>
              <a:rPr lang="en-US" dirty="0" smtClean="0"/>
              <a:t>Relieves </a:t>
            </a:r>
            <a:r>
              <a:rPr lang="en-US" dirty="0"/>
              <a:t>pain &amp; </a:t>
            </a:r>
            <a:r>
              <a:rPr lang="en-US" dirty="0" smtClean="0"/>
              <a:t>inflammation</a:t>
            </a:r>
            <a:endParaRPr lang="en-US" dirty="0"/>
          </a:p>
          <a:p>
            <a:pPr marL="285750" indent="-285750">
              <a:buFont typeface="Arial" pitchFamily="34" charset="0"/>
              <a:buChar char="•"/>
            </a:pPr>
            <a:r>
              <a:rPr lang="en-US" dirty="0" smtClean="0"/>
              <a:t>Supports </a:t>
            </a:r>
            <a:r>
              <a:rPr lang="en-US" dirty="0"/>
              <a:t>Joint </a:t>
            </a:r>
            <a:r>
              <a:rPr lang="en-US" dirty="0" smtClean="0"/>
              <a:t>health</a:t>
            </a:r>
            <a:endParaRPr lang="en-US" dirty="0"/>
          </a:p>
        </p:txBody>
      </p:sp>
      <p:sp>
        <p:nvSpPr>
          <p:cNvPr id="21" name="TextBox 20"/>
          <p:cNvSpPr txBox="1"/>
          <p:nvPr/>
        </p:nvSpPr>
        <p:spPr>
          <a:xfrm>
            <a:off x="7770812" y="4009072"/>
            <a:ext cx="4418013" cy="1477328"/>
          </a:xfrm>
          <a:prstGeom prst="rect">
            <a:avLst/>
          </a:prstGeom>
          <a:noFill/>
        </p:spPr>
        <p:txBody>
          <a:bodyPr wrap="square" rtlCol="0">
            <a:spAutoFit/>
          </a:bodyPr>
          <a:lstStyle/>
          <a:p>
            <a:pPr marL="285750" indent="-285750">
              <a:buFont typeface="Arial" pitchFamily="34" charset="0"/>
              <a:buChar char="•"/>
            </a:pPr>
            <a:r>
              <a:rPr lang="en-US" dirty="0"/>
              <a:t>Lowers bad cholesterol level</a:t>
            </a:r>
          </a:p>
          <a:p>
            <a:pPr marL="285750" indent="-285750">
              <a:buFont typeface="Arial" pitchFamily="34" charset="0"/>
              <a:buChar char="•"/>
            </a:pPr>
            <a:r>
              <a:rPr lang="en-US" dirty="0"/>
              <a:t>Moisturizes dry and damaged skin</a:t>
            </a:r>
          </a:p>
          <a:p>
            <a:pPr marL="285750" indent="-285750">
              <a:buFont typeface="Arial" pitchFamily="34" charset="0"/>
              <a:buChar char="•"/>
            </a:pPr>
            <a:r>
              <a:rPr lang="en-US" dirty="0"/>
              <a:t>Improves immune health</a:t>
            </a:r>
          </a:p>
          <a:p>
            <a:pPr marL="285750" indent="-285750">
              <a:buFont typeface="Arial" pitchFamily="34" charset="0"/>
              <a:buChar char="•"/>
            </a:pPr>
            <a:r>
              <a:rPr lang="en-US" dirty="0"/>
              <a:t>Decreases wrinkles and fine lines</a:t>
            </a:r>
          </a:p>
          <a:p>
            <a:pPr marL="285750" indent="-285750">
              <a:buFont typeface="Arial" pitchFamily="34" charset="0"/>
              <a:buChar char="•"/>
            </a:pPr>
            <a:r>
              <a:rPr lang="en-US" dirty="0"/>
              <a:t>Reduces the symptoms of eczema.</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624" r="18478"/>
          <a:stretch/>
        </p:blipFill>
        <p:spPr bwMode="auto">
          <a:xfrm>
            <a:off x="-113854" y="1279135"/>
            <a:ext cx="3197920" cy="5652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138079"/>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4">
              <a:lumMod val="50000"/>
            </a:schemeClr>
          </a:solidFill>
        </p:spPr>
        <p:txBody>
          <a:bodyPr wrap="square" rtlCol="0">
            <a:spAutoFit/>
          </a:bodyPr>
          <a:lstStyle/>
          <a:p>
            <a:r>
              <a:rPr lang="en-US" sz="3600" b="1" dirty="0">
                <a:solidFill>
                  <a:schemeClr val="bg1"/>
                </a:solidFill>
              </a:rPr>
              <a:t> </a:t>
            </a:r>
            <a:r>
              <a:rPr lang="en-US" sz="3600" b="1" dirty="0" smtClean="0">
                <a:solidFill>
                  <a:schemeClr val="bg1"/>
                </a:solidFill>
              </a:rPr>
              <a:t>S PULSE ADVANCE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accent4">
              <a:lumMod val="50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200329"/>
          </a:xfrm>
          <a:prstGeom prst="rect">
            <a:avLst/>
          </a:prstGeom>
          <a:noFill/>
        </p:spPr>
        <p:txBody>
          <a:bodyPr wrap="square" rtlCol="0">
            <a:spAutoFit/>
          </a:bodyPr>
          <a:lstStyle/>
          <a:p>
            <a:pPr algn="just"/>
            <a:r>
              <a:rPr lang="en-US" dirty="0"/>
              <a:t>S-Pulse encourages alternative remedy to health and wellness in future days. S-Pulse closely evaluated on the evidence of nutrition based with special emphasis of on building immunity, strengthening, and repairing our body. S-Pulse is an omnipotent, synergistic combination of nutritional supplement, meets all criteria of a dietary supplement towards ailments.</a:t>
            </a:r>
          </a:p>
        </p:txBody>
      </p:sp>
      <p:sp>
        <p:nvSpPr>
          <p:cNvPr id="16" name="TextBox 15"/>
          <p:cNvSpPr txBox="1"/>
          <p:nvPr/>
        </p:nvSpPr>
        <p:spPr>
          <a:xfrm>
            <a:off x="3021179" y="3772555"/>
            <a:ext cx="8917898" cy="400110"/>
          </a:xfrm>
          <a:prstGeom prst="rect">
            <a:avLst/>
          </a:prstGeom>
          <a:solidFill>
            <a:schemeClr val="accent4">
              <a:lumMod val="50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867400"/>
            <a:ext cx="8917898" cy="400110"/>
          </a:xfrm>
          <a:prstGeom prst="rect">
            <a:avLst/>
          </a:prstGeom>
          <a:solidFill>
            <a:schemeClr val="accent4">
              <a:lumMod val="50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2484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457271"/>
            <a:ext cx="8917898" cy="400110"/>
          </a:xfrm>
          <a:prstGeom prst="rect">
            <a:avLst/>
          </a:prstGeom>
          <a:solidFill>
            <a:schemeClr val="accent4">
              <a:lumMod val="50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838271"/>
            <a:ext cx="8991599" cy="923330"/>
          </a:xfrm>
          <a:prstGeom prst="rect">
            <a:avLst/>
          </a:prstGeom>
          <a:noFill/>
        </p:spPr>
        <p:txBody>
          <a:bodyPr wrap="square" rtlCol="0">
            <a:spAutoFit/>
          </a:bodyPr>
          <a:lstStyle/>
          <a:p>
            <a:pPr algn="just"/>
            <a:r>
              <a:rPr lang="en-US" dirty="0"/>
              <a:t>Pomegranate, Noni Fruit, Dragon Fruit, Black Elder Berry, Beet Root, Grape Seed, Blue Berry, Bill Berry, Five </a:t>
            </a:r>
            <a:r>
              <a:rPr lang="en-US" dirty="0" err="1"/>
              <a:t>Flavour</a:t>
            </a:r>
            <a:r>
              <a:rPr lang="en-US" dirty="0"/>
              <a:t> Berry, Winter Cherry, Mulberry, Pears, Banana, Pineapple, </a:t>
            </a:r>
            <a:r>
              <a:rPr lang="en-US" dirty="0" err="1"/>
              <a:t>Amla</a:t>
            </a:r>
            <a:r>
              <a:rPr lang="en-US" dirty="0"/>
              <a:t>, </a:t>
            </a:r>
            <a:r>
              <a:rPr lang="en-US" dirty="0" err="1"/>
              <a:t>Shatavari</a:t>
            </a:r>
            <a:r>
              <a:rPr lang="en-US" dirty="0"/>
              <a:t>, Sea Buckthorn, Orange, Ginseng, Clove, Cinnamon</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70213" y="4120277"/>
            <a:ext cx="4800600" cy="1754326"/>
          </a:xfrm>
          <a:prstGeom prst="rect">
            <a:avLst/>
          </a:prstGeom>
          <a:noFill/>
        </p:spPr>
        <p:txBody>
          <a:bodyPr wrap="square" rtlCol="0">
            <a:spAutoFit/>
          </a:bodyPr>
          <a:lstStyle/>
          <a:p>
            <a:pPr marL="285750" indent="-285750">
              <a:buFont typeface="Arial" pitchFamily="34" charset="0"/>
              <a:buChar char="•"/>
            </a:pPr>
            <a:r>
              <a:rPr lang="en-US" dirty="0"/>
              <a:t>Protect Cells.</a:t>
            </a:r>
          </a:p>
          <a:p>
            <a:pPr marL="285750" indent="-285750">
              <a:buFont typeface="Arial" pitchFamily="34" charset="0"/>
              <a:buChar char="•"/>
            </a:pPr>
            <a:r>
              <a:rPr lang="en-US" dirty="0"/>
              <a:t>Scavenges for Free Radicals.</a:t>
            </a:r>
          </a:p>
          <a:p>
            <a:pPr marL="285750" indent="-285750">
              <a:buFont typeface="Arial" pitchFamily="34" charset="0"/>
              <a:buChar char="•"/>
            </a:pPr>
            <a:r>
              <a:rPr lang="en-US" dirty="0" smtClean="0"/>
              <a:t>Restores </a:t>
            </a:r>
            <a:r>
              <a:rPr lang="en-US" dirty="0"/>
              <a:t>Antioxidant numbers.</a:t>
            </a:r>
          </a:p>
          <a:p>
            <a:pPr marL="285750" indent="-285750">
              <a:buFont typeface="Arial" pitchFamily="34" charset="0"/>
              <a:buChar char="•"/>
            </a:pPr>
            <a:r>
              <a:rPr lang="en-US" dirty="0"/>
              <a:t>Strengthen Immune System.</a:t>
            </a:r>
          </a:p>
          <a:p>
            <a:pPr marL="285750" indent="-285750">
              <a:buFont typeface="Arial" pitchFamily="34" charset="0"/>
              <a:buChar char="•"/>
            </a:pPr>
            <a:r>
              <a:rPr lang="en-US" dirty="0" smtClean="0"/>
              <a:t>Strengthens </a:t>
            </a:r>
            <a:r>
              <a:rPr lang="en-US" dirty="0"/>
              <a:t>Nervous System.</a:t>
            </a:r>
          </a:p>
          <a:p>
            <a:pPr marL="285750" indent="-285750">
              <a:buFont typeface="Arial" pitchFamily="34" charset="0"/>
              <a:buChar char="•"/>
            </a:pPr>
            <a:r>
              <a:rPr lang="en-US" dirty="0"/>
              <a:t>Relieves Inflammation.</a:t>
            </a:r>
          </a:p>
        </p:txBody>
      </p:sp>
      <p:sp>
        <p:nvSpPr>
          <p:cNvPr id="21" name="TextBox 20"/>
          <p:cNvSpPr txBox="1"/>
          <p:nvPr/>
        </p:nvSpPr>
        <p:spPr>
          <a:xfrm>
            <a:off x="7770812" y="4122003"/>
            <a:ext cx="4418013" cy="1754326"/>
          </a:xfrm>
          <a:prstGeom prst="rect">
            <a:avLst/>
          </a:prstGeom>
          <a:noFill/>
        </p:spPr>
        <p:txBody>
          <a:bodyPr wrap="square" rtlCol="0">
            <a:spAutoFit/>
          </a:bodyPr>
          <a:lstStyle/>
          <a:p>
            <a:pPr marL="285750" indent="-285750">
              <a:buFont typeface="Arial" pitchFamily="34" charset="0"/>
              <a:buChar char="•"/>
            </a:pPr>
            <a:r>
              <a:rPr lang="en-US" dirty="0"/>
              <a:t>Fights with Bacteria and Viruses.</a:t>
            </a:r>
          </a:p>
          <a:p>
            <a:pPr marL="285750" indent="-285750">
              <a:buFont typeface="Arial" pitchFamily="34" charset="0"/>
              <a:buChar char="•"/>
            </a:pPr>
            <a:r>
              <a:rPr lang="en-US" dirty="0" smtClean="0"/>
              <a:t>Combats </a:t>
            </a:r>
            <a:r>
              <a:rPr lang="en-US" dirty="0"/>
              <a:t>with the effects of Diabetes.</a:t>
            </a:r>
          </a:p>
          <a:p>
            <a:pPr marL="285750" indent="-285750">
              <a:buFont typeface="Arial" pitchFamily="34" charset="0"/>
              <a:buChar char="•"/>
            </a:pPr>
            <a:r>
              <a:rPr lang="en-US" dirty="0" smtClean="0"/>
              <a:t>Takes </a:t>
            </a:r>
            <a:r>
              <a:rPr lang="en-US" dirty="0"/>
              <a:t>care of the Prostrate.</a:t>
            </a:r>
          </a:p>
          <a:p>
            <a:pPr marL="285750" indent="-285750">
              <a:buFont typeface="Arial" pitchFamily="34" charset="0"/>
              <a:buChar char="•"/>
            </a:pPr>
            <a:r>
              <a:rPr lang="en-US" dirty="0"/>
              <a:t>Strengthens the Heart.</a:t>
            </a:r>
          </a:p>
          <a:p>
            <a:pPr marL="285750" indent="-285750">
              <a:buFont typeface="Arial" pitchFamily="34" charset="0"/>
              <a:buChar char="•"/>
            </a:pPr>
            <a:r>
              <a:rPr lang="en-US" dirty="0"/>
              <a:t>Fights with cellular mutation.</a:t>
            </a:r>
          </a:p>
          <a:p>
            <a:pPr marL="285750" indent="-285750">
              <a:buFont typeface="Arial" pitchFamily="34" charset="0"/>
              <a:buChar char="•"/>
            </a:pPr>
            <a:r>
              <a:rPr lang="en-US" dirty="0"/>
              <a:t>Helps in Digestion.</a:t>
            </a: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009" r="20807"/>
          <a:stretch/>
        </p:blipFill>
        <p:spPr bwMode="auto">
          <a:xfrm>
            <a:off x="-132205" y="1295400"/>
            <a:ext cx="3213862" cy="5669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736513"/>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004F8A"/>
          </a:solidFill>
        </p:spPr>
        <p:txBody>
          <a:bodyPr wrap="square" rtlCol="0">
            <a:spAutoFit/>
          </a:bodyPr>
          <a:lstStyle/>
          <a:p>
            <a:r>
              <a:rPr lang="en-US" sz="3600" b="1" dirty="0" smtClean="0">
                <a:solidFill>
                  <a:schemeClr val="bg1"/>
                </a:solidFill>
              </a:rPr>
              <a:t>SAARVALAKI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004F8A"/>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smtClean="0"/>
              <a:t>SHPL </a:t>
            </a:r>
            <a:r>
              <a:rPr lang="en-US" dirty="0" err="1" smtClean="0"/>
              <a:t>Saarvalaki</a:t>
            </a:r>
            <a:r>
              <a:rPr lang="en-US" dirty="0" smtClean="0"/>
              <a:t> Juice contains </a:t>
            </a:r>
            <a:r>
              <a:rPr lang="en-US" dirty="0" err="1" smtClean="0"/>
              <a:t>Shallaki</a:t>
            </a:r>
            <a:r>
              <a:rPr lang="en-US" dirty="0" smtClean="0"/>
              <a:t> &amp; many other herbs that have </a:t>
            </a:r>
            <a:r>
              <a:rPr lang="en-US" dirty="0"/>
              <a:t>anti-inflammatory &amp; analgesic properties. </a:t>
            </a:r>
            <a:r>
              <a:rPr lang="en-US" dirty="0" err="1" smtClean="0"/>
              <a:t>Shallaki</a:t>
            </a:r>
            <a:r>
              <a:rPr lang="en-US" dirty="0" smtClean="0"/>
              <a:t> </a:t>
            </a:r>
            <a:r>
              <a:rPr lang="en-US" dirty="0"/>
              <a:t>has been used in Ayurveda for thousands of years for joint support &amp; management of pain in Arthritic conditions</a:t>
            </a:r>
            <a:r>
              <a:rPr lang="en-US" dirty="0" smtClean="0"/>
              <a:t>.</a:t>
            </a:r>
            <a:endParaRPr lang="en-US" dirty="0"/>
          </a:p>
        </p:txBody>
      </p:sp>
      <p:sp>
        <p:nvSpPr>
          <p:cNvPr id="16" name="TextBox 15"/>
          <p:cNvSpPr txBox="1"/>
          <p:nvPr/>
        </p:nvSpPr>
        <p:spPr>
          <a:xfrm>
            <a:off x="3021179" y="3525797"/>
            <a:ext cx="8917898" cy="400110"/>
          </a:xfrm>
          <a:prstGeom prst="rect">
            <a:avLst/>
          </a:prstGeom>
          <a:solidFill>
            <a:srgbClr val="004F8A"/>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867400"/>
            <a:ext cx="8917898" cy="400110"/>
          </a:xfrm>
          <a:prstGeom prst="rect">
            <a:avLst/>
          </a:prstGeom>
          <a:solidFill>
            <a:srgbClr val="004F8A"/>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2484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458997"/>
            <a:ext cx="8917898" cy="400110"/>
          </a:xfrm>
          <a:prstGeom prst="rect">
            <a:avLst/>
          </a:prstGeom>
          <a:solidFill>
            <a:srgbClr val="004F8A"/>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839997"/>
            <a:ext cx="8991599" cy="369332"/>
          </a:xfrm>
          <a:prstGeom prst="rect">
            <a:avLst/>
          </a:prstGeom>
          <a:noFill/>
        </p:spPr>
        <p:txBody>
          <a:bodyPr wrap="square" rtlCol="0">
            <a:spAutoFit/>
          </a:bodyPr>
          <a:lstStyle/>
          <a:p>
            <a:pPr algn="just"/>
            <a:r>
              <a:rPr lang="en-US" dirty="0" err="1"/>
              <a:t>Shallaki</a:t>
            </a:r>
            <a:r>
              <a:rPr lang="en-US" dirty="0"/>
              <a:t>, </a:t>
            </a:r>
            <a:r>
              <a:rPr lang="en-US" dirty="0" err="1"/>
              <a:t>Singhara</a:t>
            </a:r>
            <a:r>
              <a:rPr lang="en-US" dirty="0"/>
              <a:t>, </a:t>
            </a:r>
            <a:r>
              <a:rPr lang="en-US" dirty="0" err="1"/>
              <a:t>Chob</a:t>
            </a:r>
            <a:r>
              <a:rPr lang="en-US" dirty="0"/>
              <a:t> </a:t>
            </a:r>
            <a:r>
              <a:rPr lang="en-US" dirty="0" err="1"/>
              <a:t>Chini</a:t>
            </a:r>
            <a:r>
              <a:rPr lang="en-US" dirty="0"/>
              <a:t>, </a:t>
            </a:r>
            <a:r>
              <a:rPr lang="en-US" dirty="0" err="1"/>
              <a:t>Ama</a:t>
            </a:r>
            <a:r>
              <a:rPr lang="en-US" dirty="0"/>
              <a:t> </a:t>
            </a:r>
            <a:r>
              <a:rPr lang="en-US" dirty="0" err="1"/>
              <a:t>Haldi</a:t>
            </a:r>
            <a:r>
              <a:rPr lang="en-US" dirty="0"/>
              <a:t>, </a:t>
            </a:r>
            <a:r>
              <a:rPr lang="en-US" dirty="0" err="1"/>
              <a:t>Ashwagandha</a:t>
            </a:r>
            <a:r>
              <a:rPr lang="en-US" dirty="0"/>
              <a:t>, </a:t>
            </a:r>
            <a:r>
              <a:rPr lang="en-US" dirty="0" err="1"/>
              <a:t>Suranjjan</a:t>
            </a:r>
            <a:r>
              <a:rPr lang="en-US" dirty="0"/>
              <a:t>, </a:t>
            </a:r>
            <a:r>
              <a:rPr lang="en-US" dirty="0" err="1"/>
              <a:t>Shilajit</a:t>
            </a:r>
            <a:r>
              <a:rPr lang="en-US" dirty="0"/>
              <a:t>, </a:t>
            </a:r>
            <a:r>
              <a:rPr lang="en-US" dirty="0" err="1"/>
              <a:t>Malkangni</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70213" y="3932872"/>
            <a:ext cx="8471914" cy="1477328"/>
          </a:xfrm>
          <a:prstGeom prst="rect">
            <a:avLst/>
          </a:prstGeom>
          <a:noFill/>
        </p:spPr>
        <p:txBody>
          <a:bodyPr wrap="square" rtlCol="0">
            <a:spAutoFit/>
          </a:bodyPr>
          <a:lstStyle/>
          <a:p>
            <a:pPr marL="285750" indent="-285750">
              <a:buFont typeface="Arial" pitchFamily="34" charset="0"/>
              <a:buChar char="•"/>
            </a:pPr>
            <a:r>
              <a:rPr lang="en-US" dirty="0"/>
              <a:t>It prevents swelling at joints, and prevents breakdown of cartilage.</a:t>
            </a:r>
          </a:p>
          <a:p>
            <a:pPr marL="285750" indent="-285750">
              <a:buFont typeface="Arial" pitchFamily="34" charset="0"/>
              <a:buChar char="•"/>
            </a:pPr>
            <a:r>
              <a:rPr lang="en-US" dirty="0" smtClean="0"/>
              <a:t>It </a:t>
            </a:r>
            <a:r>
              <a:rPr lang="en-US" dirty="0"/>
              <a:t>is an effective remedy against osteoarthritis.</a:t>
            </a:r>
          </a:p>
          <a:p>
            <a:pPr marL="285750" indent="-285750">
              <a:buFont typeface="Arial" pitchFamily="34" charset="0"/>
              <a:buChar char="•"/>
            </a:pPr>
            <a:r>
              <a:rPr lang="en-US" dirty="0" smtClean="0"/>
              <a:t>It </a:t>
            </a:r>
            <a:r>
              <a:rPr lang="en-US" dirty="0"/>
              <a:t>is very helpful in rheumatoid arthritis.</a:t>
            </a:r>
          </a:p>
          <a:p>
            <a:pPr marL="285750" indent="-285750">
              <a:buFont typeface="Arial" pitchFamily="34" charset="0"/>
              <a:buChar char="•"/>
            </a:pPr>
            <a:r>
              <a:rPr lang="en-US" dirty="0" smtClean="0"/>
              <a:t>It provides </a:t>
            </a:r>
            <a:r>
              <a:rPr lang="en-US" dirty="0"/>
              <a:t>healthy blood flow to the joints.</a:t>
            </a:r>
          </a:p>
          <a:p>
            <a:pPr marL="285750" indent="-285750">
              <a:buFont typeface="Arial" pitchFamily="34" charset="0"/>
              <a:buChar char="•"/>
            </a:pPr>
            <a:r>
              <a:rPr lang="en-US" dirty="0" smtClean="0"/>
              <a:t>It </a:t>
            </a:r>
            <a:r>
              <a:rPr lang="en-US" dirty="0"/>
              <a:t>reduces pain and inflammations.</a:t>
            </a: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391" r="16674"/>
          <a:stretch/>
        </p:blipFill>
        <p:spPr bwMode="auto">
          <a:xfrm>
            <a:off x="0" y="1074589"/>
            <a:ext cx="3199997" cy="5953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400041"/>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3">
              <a:lumMod val="50000"/>
            </a:schemeClr>
          </a:solidFill>
        </p:spPr>
        <p:txBody>
          <a:bodyPr wrap="square" rtlCol="0">
            <a:spAutoFit/>
          </a:bodyPr>
          <a:lstStyle/>
          <a:p>
            <a:r>
              <a:rPr lang="en-US" sz="3600" b="1" dirty="0" smtClean="0">
                <a:solidFill>
                  <a:schemeClr val="bg1"/>
                </a:solidFill>
              </a:rPr>
              <a:t>CHLOROPHYLL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200329"/>
          </a:xfrm>
          <a:prstGeom prst="rect">
            <a:avLst/>
          </a:prstGeom>
          <a:noFill/>
        </p:spPr>
        <p:txBody>
          <a:bodyPr wrap="square" rtlCol="0">
            <a:spAutoFit/>
          </a:bodyPr>
          <a:lstStyle/>
          <a:p>
            <a:pPr algn="just"/>
            <a:r>
              <a:rPr lang="en-US" dirty="0"/>
              <a:t>Chlorophyll plays an important role in making plants green and healthy. It also has vitamins, antioxidants, and therapeutic properties that may benefit your body. You can get chlorophyll from plants or supplements. </a:t>
            </a:r>
            <a:r>
              <a:rPr lang="en-US" dirty="0" err="1"/>
              <a:t>Saarvasri</a:t>
            </a:r>
            <a:r>
              <a:rPr lang="en-US" dirty="0"/>
              <a:t> Herbs Chlorophyll Juice Is an wonderful product for our optimal health.</a:t>
            </a:r>
          </a:p>
        </p:txBody>
      </p:sp>
      <p:sp>
        <p:nvSpPr>
          <p:cNvPr id="16" name="TextBox 15"/>
          <p:cNvSpPr txBox="1"/>
          <p:nvPr/>
        </p:nvSpPr>
        <p:spPr>
          <a:xfrm>
            <a:off x="3021179" y="3352800"/>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8" name="TextBox 17"/>
          <p:cNvSpPr txBox="1"/>
          <p:nvPr/>
        </p:nvSpPr>
        <p:spPr>
          <a:xfrm>
            <a:off x="3043914" y="5867400"/>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2484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458997"/>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839997"/>
            <a:ext cx="8991599" cy="369332"/>
          </a:xfrm>
          <a:prstGeom prst="rect">
            <a:avLst/>
          </a:prstGeom>
          <a:noFill/>
        </p:spPr>
        <p:txBody>
          <a:bodyPr wrap="square" rtlCol="0">
            <a:spAutoFit/>
          </a:bodyPr>
          <a:lstStyle/>
          <a:p>
            <a:pPr algn="just"/>
            <a:r>
              <a:rPr lang="en-US" dirty="0"/>
              <a:t>Chlorophyll Alfalfa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2970213" y="3759875"/>
            <a:ext cx="8471914" cy="2031325"/>
          </a:xfrm>
          <a:prstGeom prst="rect">
            <a:avLst/>
          </a:prstGeom>
          <a:noFill/>
        </p:spPr>
        <p:txBody>
          <a:bodyPr wrap="square" rtlCol="0">
            <a:spAutoFit/>
          </a:bodyPr>
          <a:lstStyle/>
          <a:p>
            <a:pPr marL="285750" indent="-285750">
              <a:buFont typeface="Arial" pitchFamily="34" charset="0"/>
              <a:buChar char="•"/>
            </a:pPr>
            <a:r>
              <a:rPr lang="en-US" dirty="0"/>
              <a:t>Stimulating the immune system </a:t>
            </a:r>
            <a:endParaRPr lang="en-US" dirty="0" smtClean="0"/>
          </a:p>
          <a:p>
            <a:pPr marL="285750" indent="-285750">
              <a:buFont typeface="Arial" pitchFamily="34" charset="0"/>
              <a:buChar char="•"/>
            </a:pPr>
            <a:r>
              <a:rPr lang="en-US" dirty="0" smtClean="0"/>
              <a:t>Increases red blood cells</a:t>
            </a:r>
            <a:endParaRPr lang="en-US" dirty="0"/>
          </a:p>
          <a:p>
            <a:pPr marL="285750" indent="-285750">
              <a:buFont typeface="Arial" pitchFamily="34" charset="0"/>
              <a:buChar char="•"/>
            </a:pPr>
            <a:r>
              <a:rPr lang="en-US" dirty="0"/>
              <a:t>Eliminating fungus in the body </a:t>
            </a:r>
          </a:p>
          <a:p>
            <a:pPr marL="285750" indent="-285750">
              <a:buFont typeface="Arial" pitchFamily="34" charset="0"/>
              <a:buChar char="•"/>
            </a:pPr>
            <a:r>
              <a:rPr lang="en-US" dirty="0"/>
              <a:t>Detoxifying your blood </a:t>
            </a:r>
          </a:p>
          <a:p>
            <a:pPr marL="285750" indent="-285750">
              <a:buFont typeface="Arial" pitchFamily="34" charset="0"/>
              <a:buChar char="•"/>
            </a:pPr>
            <a:r>
              <a:rPr lang="en-US" dirty="0"/>
              <a:t>Cleaning your intestine</a:t>
            </a:r>
          </a:p>
          <a:p>
            <a:pPr marL="285750" indent="-285750">
              <a:buFont typeface="Arial" pitchFamily="34" charset="0"/>
              <a:buChar char="•"/>
            </a:pPr>
            <a:r>
              <a:rPr lang="en-US" dirty="0" smtClean="0"/>
              <a:t>Energizing </a:t>
            </a:r>
            <a:r>
              <a:rPr lang="en-US" dirty="0"/>
              <a:t>the </a:t>
            </a:r>
            <a:r>
              <a:rPr lang="en-US" dirty="0" smtClean="0"/>
              <a:t>body</a:t>
            </a:r>
            <a:endParaRPr lang="en-US" dirty="0"/>
          </a:p>
          <a:p>
            <a:pPr marL="285750" indent="-285750">
              <a:buFont typeface="Arial" pitchFamily="34" charset="0"/>
              <a:buChar char="•"/>
            </a:pPr>
            <a:r>
              <a:rPr lang="en-US" dirty="0"/>
              <a:t>Maintaining pH level in the body</a:t>
            </a: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996" r="17213"/>
          <a:stretch/>
        </p:blipFill>
        <p:spPr bwMode="auto">
          <a:xfrm>
            <a:off x="-98725" y="1705184"/>
            <a:ext cx="3119904" cy="5325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548582"/>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12188825" cy="523220"/>
          </a:xfrm>
          <a:prstGeom prst="rect">
            <a:avLst/>
          </a:prstGeom>
          <a:solidFill>
            <a:schemeClr val="accent5">
              <a:lumMod val="75000"/>
            </a:schemeClr>
          </a:solidFill>
        </p:spPr>
        <p:txBody>
          <a:bodyPr wrap="square" rtlCol="0">
            <a:spAutoFit/>
          </a:bodyPr>
          <a:lstStyle/>
          <a:p>
            <a:pPr algn="ctr"/>
            <a:r>
              <a:rPr lang="en-US" sz="2800" b="1" dirty="0" smtClean="0">
                <a:solidFill>
                  <a:schemeClr val="bg1"/>
                </a:solidFill>
                <a:latin typeface="Arial Rounded MT Bold" pitchFamily="34" charset="0"/>
              </a:rPr>
              <a:t>WITH THE REGULAR USE OF SOME SHPL HEALTH CARE PRODUCTS</a:t>
            </a:r>
            <a:endParaRPr lang="en-US" sz="2800" b="1" dirty="0">
              <a:solidFill>
                <a:schemeClr val="bg1"/>
              </a:solidFill>
              <a:latin typeface="Arial Rounded MT Bold"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80420"/>
            <a:ext cx="12188825" cy="5877580"/>
          </a:xfrm>
          <a:prstGeom prst="rect">
            <a:avLst/>
          </a:prstGeom>
        </p:spPr>
      </p:pic>
      <p:sp>
        <p:nvSpPr>
          <p:cNvPr id="5" name="Rectangle 4"/>
          <p:cNvSpPr/>
          <p:nvPr/>
        </p:nvSpPr>
        <p:spPr>
          <a:xfrm>
            <a:off x="3656012" y="2590800"/>
            <a:ext cx="5257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03712" y="3376880"/>
            <a:ext cx="3962400" cy="1323439"/>
          </a:xfrm>
          <a:prstGeom prst="rect">
            <a:avLst/>
          </a:prstGeom>
        </p:spPr>
        <p:txBody>
          <a:bodyPr wrap="square">
            <a:spAutoFit/>
          </a:bodyPr>
          <a:lstStyle/>
          <a:p>
            <a:pPr algn="ctr"/>
            <a:r>
              <a:rPr lang="en-US" sz="4000" dirty="0" smtClean="0">
                <a:latin typeface="Candara" pitchFamily="34" charset="0"/>
              </a:rPr>
              <a:t>TAKE CARE</a:t>
            </a:r>
          </a:p>
          <a:p>
            <a:pPr algn="ctr"/>
            <a:r>
              <a:rPr lang="en-US" sz="4000" dirty="0" smtClean="0">
                <a:latin typeface="Candara" pitchFamily="34" charset="0"/>
              </a:rPr>
              <a:t>OF YOURSELF</a:t>
            </a:r>
            <a:endParaRPr lang="en-US" sz="4000" dirty="0">
              <a:latin typeface="Candar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54" y="6081866"/>
            <a:ext cx="519685" cy="690557"/>
          </a:xfrm>
          <a:prstGeom prst="rect">
            <a:avLst/>
          </a:prstGeom>
        </p:spPr>
      </p:pic>
    </p:spTree>
    <p:extLst>
      <p:ext uri="{BB962C8B-B14F-4D97-AF65-F5344CB8AC3E}">
        <p14:creationId xmlns:p14="http://schemas.microsoft.com/office/powerpoint/2010/main" val="410592839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3">
              <a:lumMod val="50000"/>
            </a:schemeClr>
          </a:solidFill>
        </p:spPr>
        <p:txBody>
          <a:bodyPr wrap="square" rtlCol="0">
            <a:spAutoFit/>
          </a:bodyPr>
          <a:lstStyle/>
          <a:p>
            <a:r>
              <a:rPr lang="en-US" sz="3600" b="1" dirty="0" smtClean="0">
                <a:solidFill>
                  <a:schemeClr val="bg1"/>
                </a:solidFill>
              </a:rPr>
              <a:t>ALOEVERA WITH ASHWAGANDHA JUICE</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2031325"/>
          </a:xfrm>
          <a:prstGeom prst="rect">
            <a:avLst/>
          </a:prstGeom>
          <a:noFill/>
        </p:spPr>
        <p:txBody>
          <a:bodyPr wrap="square" rtlCol="0">
            <a:spAutoFit/>
          </a:bodyPr>
          <a:lstStyle/>
          <a:p>
            <a:pPr algn="just"/>
            <a:r>
              <a:rPr lang="en-US" dirty="0" err="1"/>
              <a:t>Saarvasri</a:t>
            </a:r>
            <a:r>
              <a:rPr lang="en-US" dirty="0"/>
              <a:t> Herbs </a:t>
            </a:r>
            <a:r>
              <a:rPr lang="en-US" dirty="0" err="1"/>
              <a:t>Aloevera</a:t>
            </a:r>
            <a:r>
              <a:rPr lang="en-US" dirty="0"/>
              <a:t> with </a:t>
            </a:r>
            <a:r>
              <a:rPr lang="en-US" dirty="0" err="1"/>
              <a:t>Ashwagandha</a:t>
            </a:r>
            <a:r>
              <a:rPr lang="en-US" dirty="0"/>
              <a:t> Juice is a wonderful product. It is rich in </a:t>
            </a:r>
            <a:r>
              <a:rPr lang="en-US" dirty="0" err="1"/>
              <a:t>Aloevera</a:t>
            </a:r>
            <a:r>
              <a:rPr lang="en-US" dirty="0"/>
              <a:t> </a:t>
            </a:r>
            <a:r>
              <a:rPr lang="en-US" dirty="0" err="1"/>
              <a:t>Barbadensis</a:t>
            </a:r>
            <a:r>
              <a:rPr lang="en-US" dirty="0"/>
              <a:t>, the best type found in the world. </a:t>
            </a:r>
            <a:r>
              <a:rPr lang="en-US" dirty="0" err="1"/>
              <a:t>Aloevera</a:t>
            </a:r>
            <a:r>
              <a:rPr lang="en-US" dirty="0"/>
              <a:t>, “the plant of immortality”, has its own medicinal value from centuries. Aloe Vera contains many vitamins including A, C, E, folic acid, B1, B2, B3 (niacin), B6. Aloe Vera is also one of the few plants that contains vitamin B12. Minerals found in </a:t>
            </a:r>
            <a:r>
              <a:rPr lang="en-US" dirty="0" err="1"/>
              <a:t>Aloevera</a:t>
            </a:r>
            <a:r>
              <a:rPr lang="en-US" dirty="0"/>
              <a:t> include:  calcium,  magnesium,  zinc, chromium,  selenium,  sodium,  iron,  potassium, copper,  manganese. It is also rich in </a:t>
            </a:r>
            <a:r>
              <a:rPr lang="en-US" dirty="0" err="1"/>
              <a:t>Ashwagandha</a:t>
            </a:r>
            <a:r>
              <a:rPr lang="en-US" dirty="0"/>
              <a:t>, a miraculous plant found in nature.</a:t>
            </a:r>
          </a:p>
        </p:txBody>
      </p:sp>
      <p:sp>
        <p:nvSpPr>
          <p:cNvPr id="16" name="TextBox 15"/>
          <p:cNvSpPr txBox="1"/>
          <p:nvPr/>
        </p:nvSpPr>
        <p:spPr>
          <a:xfrm>
            <a:off x="3043914" y="4038600"/>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447162"/>
            <a:ext cx="4495799" cy="1477328"/>
          </a:xfrm>
          <a:prstGeom prst="rect">
            <a:avLst/>
          </a:prstGeom>
          <a:noFill/>
        </p:spPr>
        <p:txBody>
          <a:bodyPr wrap="square" rtlCol="0">
            <a:spAutoFit/>
          </a:bodyPr>
          <a:lstStyle/>
          <a:p>
            <a:pPr marL="285750" indent="-285750">
              <a:buFont typeface="Arial" pitchFamily="34" charset="0"/>
              <a:buChar char="•"/>
            </a:pPr>
            <a:r>
              <a:rPr lang="en-US" dirty="0"/>
              <a:t>It improves your digestive system and helps to prevent constipation.</a:t>
            </a:r>
          </a:p>
          <a:p>
            <a:pPr marL="285750" indent="-285750">
              <a:buFont typeface="Arial" pitchFamily="34" charset="0"/>
              <a:buChar char="•"/>
            </a:pPr>
            <a:r>
              <a:rPr lang="en-US" dirty="0"/>
              <a:t>It heals wounds fast.</a:t>
            </a:r>
          </a:p>
          <a:p>
            <a:pPr marL="285750" indent="-285750">
              <a:buFont typeface="Arial" pitchFamily="34" charset="0"/>
              <a:buChar char="•"/>
            </a:pPr>
            <a:r>
              <a:rPr lang="en-US" dirty="0"/>
              <a:t>It promotes healthy skin and hair.</a:t>
            </a:r>
          </a:p>
          <a:p>
            <a:pPr marL="285750" indent="-285750">
              <a:buFont typeface="Arial" pitchFamily="34" charset="0"/>
              <a:buChar char="•"/>
            </a:pPr>
            <a:r>
              <a:rPr lang="en-US" dirty="0"/>
              <a:t>It enhances proper functioning in the body</a:t>
            </a:r>
            <a:r>
              <a:rPr lang="en-US" dirty="0" smtClean="0"/>
              <a:t>.</a:t>
            </a:r>
          </a:p>
        </p:txBody>
      </p:sp>
      <p:sp>
        <p:nvSpPr>
          <p:cNvPr id="18" name="TextBox 17"/>
          <p:cNvSpPr txBox="1"/>
          <p:nvPr/>
        </p:nvSpPr>
        <p:spPr>
          <a:xfrm>
            <a:off x="3043914" y="5931932"/>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smtClean="0"/>
              <a:t>Mix 15ml of this juice with half glass of water &amp; take two </a:t>
            </a:r>
            <a:r>
              <a:rPr lang="en-US" sz="1600" dirty="0"/>
              <a:t>times a day or as directed by the Experts.</a:t>
            </a:r>
          </a:p>
        </p:txBody>
      </p:sp>
      <p:sp>
        <p:nvSpPr>
          <p:cNvPr id="22" name="TextBox 21"/>
          <p:cNvSpPr txBox="1"/>
          <p:nvPr/>
        </p:nvSpPr>
        <p:spPr>
          <a:xfrm>
            <a:off x="3043915" y="3288268"/>
            <a:ext cx="8917898" cy="400110"/>
          </a:xfrm>
          <a:prstGeom prst="rect">
            <a:avLst/>
          </a:prstGeom>
          <a:solidFill>
            <a:schemeClr val="accent3">
              <a:lumMod val="50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669268"/>
            <a:ext cx="8991599" cy="369332"/>
          </a:xfrm>
          <a:prstGeom prst="rect">
            <a:avLst/>
          </a:prstGeom>
          <a:noFill/>
        </p:spPr>
        <p:txBody>
          <a:bodyPr wrap="square" rtlCol="0">
            <a:spAutoFit/>
          </a:bodyPr>
          <a:lstStyle/>
          <a:p>
            <a:r>
              <a:rPr lang="en-US" dirty="0"/>
              <a:t>Aloe </a:t>
            </a:r>
            <a:r>
              <a:rPr lang="en-US" dirty="0" err="1"/>
              <a:t>Barbadensis</a:t>
            </a:r>
            <a:r>
              <a:rPr lang="en-US" dirty="0"/>
              <a:t>, </a:t>
            </a:r>
            <a:r>
              <a:rPr lang="en-US" dirty="0" err="1"/>
              <a:t>Ashwagandha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37" y="1295401"/>
            <a:ext cx="4748886" cy="556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466010" y="4466272"/>
            <a:ext cx="4495799" cy="1477328"/>
          </a:xfrm>
          <a:prstGeom prst="rect">
            <a:avLst/>
          </a:prstGeom>
          <a:noFill/>
        </p:spPr>
        <p:txBody>
          <a:bodyPr wrap="square" rtlCol="0">
            <a:spAutoFit/>
          </a:bodyPr>
          <a:lstStyle/>
          <a:p>
            <a:pPr marL="285750" indent="-285750">
              <a:buFont typeface="Arial" pitchFamily="34" charset="0"/>
              <a:buChar char="•"/>
            </a:pPr>
            <a:r>
              <a:rPr lang="en-US" dirty="0"/>
              <a:t>It has super anti-oxidant properties and detoxifies the body.</a:t>
            </a:r>
          </a:p>
          <a:p>
            <a:pPr marL="285750" indent="-285750">
              <a:buFont typeface="Arial" pitchFamily="34" charset="0"/>
              <a:buChar char="•"/>
            </a:pPr>
            <a:r>
              <a:rPr lang="en-US" dirty="0" smtClean="0"/>
              <a:t>It </a:t>
            </a:r>
            <a:r>
              <a:rPr lang="en-US" dirty="0"/>
              <a:t>supports eye, bone and neural health.</a:t>
            </a:r>
          </a:p>
          <a:p>
            <a:pPr marL="285750" indent="-285750">
              <a:buFont typeface="Arial" pitchFamily="34" charset="0"/>
              <a:buChar char="•"/>
            </a:pPr>
            <a:r>
              <a:rPr lang="en-US" dirty="0"/>
              <a:t>It is very beneficial for our neural health.</a:t>
            </a:r>
          </a:p>
          <a:p>
            <a:pPr marL="285750" indent="-285750">
              <a:buFont typeface="Arial" pitchFamily="34" charset="0"/>
              <a:buChar char="•"/>
            </a:pPr>
            <a:r>
              <a:rPr lang="en-US" dirty="0"/>
              <a:t>It can solve our sexual problems.</a:t>
            </a:r>
          </a:p>
        </p:txBody>
      </p:sp>
    </p:spTree>
    <p:extLst>
      <p:ext uri="{BB962C8B-B14F-4D97-AF65-F5344CB8AC3E}">
        <p14:creationId xmlns:p14="http://schemas.microsoft.com/office/powerpoint/2010/main" val="47549076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C11E11"/>
          </a:solidFill>
        </p:spPr>
        <p:txBody>
          <a:bodyPr wrap="square" rtlCol="0">
            <a:spAutoFit/>
          </a:bodyPr>
          <a:lstStyle/>
          <a:p>
            <a:r>
              <a:rPr lang="en-US" sz="3600" b="1" dirty="0" smtClean="0">
                <a:solidFill>
                  <a:schemeClr val="bg1"/>
                </a:solidFill>
              </a:rPr>
              <a:t>RED ALOEVERA JUICE</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C11E11"/>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a:t>Red </a:t>
            </a:r>
            <a:r>
              <a:rPr lang="en-US" dirty="0" err="1"/>
              <a:t>Aloevera</a:t>
            </a:r>
            <a:r>
              <a:rPr lang="en-US" dirty="0"/>
              <a:t> is an wonderful gift by nature to us. It is 22 times more powerful and effective than common </a:t>
            </a:r>
            <a:r>
              <a:rPr lang="en-US" dirty="0" err="1"/>
              <a:t>Aloevera</a:t>
            </a:r>
            <a:r>
              <a:rPr lang="en-US" dirty="0"/>
              <a:t>. It contains essential Amino acids, Vitamins, Minerals and strong Anti-oxidants like </a:t>
            </a:r>
            <a:r>
              <a:rPr lang="en-US" dirty="0" err="1"/>
              <a:t>Anthraquinone</a:t>
            </a:r>
            <a:r>
              <a:rPr lang="en-US" dirty="0"/>
              <a:t>.</a:t>
            </a:r>
          </a:p>
        </p:txBody>
      </p:sp>
      <p:sp>
        <p:nvSpPr>
          <p:cNvPr id="16" name="TextBox 15"/>
          <p:cNvSpPr txBox="1"/>
          <p:nvPr/>
        </p:nvSpPr>
        <p:spPr>
          <a:xfrm>
            <a:off x="3043914" y="2895600"/>
            <a:ext cx="8917898" cy="400110"/>
          </a:xfrm>
          <a:prstGeom prst="rect">
            <a:avLst/>
          </a:prstGeom>
          <a:solidFill>
            <a:srgbClr val="C11E11"/>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304162"/>
            <a:ext cx="8991597" cy="2862322"/>
          </a:xfrm>
          <a:prstGeom prst="rect">
            <a:avLst/>
          </a:prstGeom>
          <a:noFill/>
        </p:spPr>
        <p:txBody>
          <a:bodyPr wrap="square" rtlCol="0">
            <a:spAutoFit/>
          </a:bodyPr>
          <a:lstStyle/>
          <a:p>
            <a:pPr marL="285750" indent="-285750">
              <a:buFont typeface="Arial" pitchFamily="34" charset="0"/>
              <a:buChar char="•"/>
            </a:pPr>
            <a:r>
              <a:rPr lang="en-US" dirty="0" smtClean="0"/>
              <a:t>It </a:t>
            </a:r>
            <a:r>
              <a:rPr lang="en-US" dirty="0"/>
              <a:t>enhances proper functioning in the body</a:t>
            </a:r>
            <a:r>
              <a:rPr lang="en-US" dirty="0" smtClean="0"/>
              <a:t>.</a:t>
            </a:r>
            <a:r>
              <a:rPr lang="en-US" dirty="0"/>
              <a:t> </a:t>
            </a:r>
            <a:endParaRPr lang="en-US" dirty="0" smtClean="0"/>
          </a:p>
          <a:p>
            <a:pPr marL="285750" indent="-285750">
              <a:buFont typeface="Arial" pitchFamily="34" charset="0"/>
              <a:buChar char="•"/>
            </a:pPr>
            <a:r>
              <a:rPr lang="en-US" dirty="0" smtClean="0"/>
              <a:t>It </a:t>
            </a:r>
            <a:r>
              <a:rPr lang="en-US" dirty="0"/>
              <a:t>helps in digestion and constipation.</a:t>
            </a:r>
          </a:p>
          <a:p>
            <a:pPr marL="285750" indent="-285750">
              <a:buFont typeface="Arial" pitchFamily="34" charset="0"/>
              <a:buChar char="•"/>
            </a:pPr>
            <a:r>
              <a:rPr lang="en-US" dirty="0"/>
              <a:t>It helps to flush out toxins from the body.</a:t>
            </a:r>
          </a:p>
          <a:p>
            <a:pPr marL="285750" indent="-285750">
              <a:buFont typeface="Arial" pitchFamily="34" charset="0"/>
              <a:buChar char="•"/>
            </a:pPr>
            <a:r>
              <a:rPr lang="en-US" dirty="0"/>
              <a:t>It alkalizes the body by neutralizing the acids.</a:t>
            </a:r>
          </a:p>
          <a:p>
            <a:pPr marL="285750" indent="-285750">
              <a:buFont typeface="Arial" pitchFamily="34" charset="0"/>
              <a:buChar char="•"/>
            </a:pPr>
            <a:r>
              <a:rPr lang="en-US" dirty="0" smtClean="0"/>
              <a:t>It </a:t>
            </a:r>
            <a:r>
              <a:rPr lang="en-US" dirty="0"/>
              <a:t>helps to boost up our body immune system.</a:t>
            </a:r>
          </a:p>
          <a:p>
            <a:pPr marL="285750" indent="-285750">
              <a:buFont typeface="Arial" pitchFamily="34" charset="0"/>
              <a:buChar char="•"/>
            </a:pPr>
            <a:r>
              <a:rPr lang="en-US" dirty="0"/>
              <a:t>It is very effective for skin problems.</a:t>
            </a:r>
          </a:p>
          <a:p>
            <a:pPr marL="285750" indent="-285750">
              <a:buFont typeface="Arial" pitchFamily="34" charset="0"/>
              <a:buChar char="•"/>
            </a:pPr>
            <a:r>
              <a:rPr lang="en-US" dirty="0" smtClean="0"/>
              <a:t>It </a:t>
            </a:r>
            <a:r>
              <a:rPr lang="en-US" dirty="0"/>
              <a:t>helps to loose weight.</a:t>
            </a:r>
          </a:p>
          <a:p>
            <a:pPr marL="285750" indent="-285750">
              <a:buFont typeface="Arial" pitchFamily="34" charset="0"/>
              <a:buChar char="•"/>
            </a:pPr>
            <a:r>
              <a:rPr lang="en-US" dirty="0"/>
              <a:t>It protects our heart, liver and kidney function.</a:t>
            </a:r>
          </a:p>
          <a:p>
            <a:pPr marL="285750" indent="-285750">
              <a:buFont typeface="Arial" pitchFamily="34" charset="0"/>
              <a:buChar char="•"/>
            </a:pPr>
            <a:r>
              <a:rPr lang="en-US" dirty="0"/>
              <a:t>It maintains our energy level.</a:t>
            </a:r>
          </a:p>
          <a:p>
            <a:pPr marL="285750" indent="-285750">
              <a:buFont typeface="Arial" pitchFamily="34" charset="0"/>
              <a:buChar char="•"/>
            </a:pPr>
            <a:endParaRPr lang="en-US" dirty="0" smtClean="0"/>
          </a:p>
        </p:txBody>
      </p:sp>
      <p:sp>
        <p:nvSpPr>
          <p:cNvPr id="18" name="TextBox 17"/>
          <p:cNvSpPr txBox="1"/>
          <p:nvPr/>
        </p:nvSpPr>
        <p:spPr>
          <a:xfrm>
            <a:off x="3043914" y="5931932"/>
            <a:ext cx="8917898" cy="400110"/>
          </a:xfrm>
          <a:prstGeom prst="rect">
            <a:avLst/>
          </a:prstGeom>
          <a:solidFill>
            <a:srgbClr val="C11E11"/>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133600"/>
            <a:ext cx="8917898" cy="400110"/>
          </a:xfrm>
          <a:prstGeom prst="rect">
            <a:avLst/>
          </a:prstGeom>
          <a:solidFill>
            <a:srgbClr val="C11E11"/>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14600"/>
            <a:ext cx="8991599" cy="369332"/>
          </a:xfrm>
          <a:prstGeom prst="rect">
            <a:avLst/>
          </a:prstGeom>
          <a:noFill/>
        </p:spPr>
        <p:txBody>
          <a:bodyPr wrap="square" rtlCol="0">
            <a:spAutoFit/>
          </a:bodyPr>
          <a:lstStyle/>
          <a:p>
            <a:r>
              <a:rPr lang="en-US" dirty="0"/>
              <a:t>Red </a:t>
            </a:r>
            <a:r>
              <a:rPr lang="en-US" dirty="0" err="1"/>
              <a:t>Aloevera</a:t>
            </a:r>
            <a:r>
              <a:rPr lang="en-US" dirty="0"/>
              <a:t> Pulp, Honey, </a:t>
            </a:r>
            <a:r>
              <a:rPr lang="en-US" dirty="0" err="1"/>
              <a:t>Ashwagandha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94" y="1509796"/>
            <a:ext cx="4648200" cy="5457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491898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4D855C"/>
          </a:solidFill>
        </p:spPr>
        <p:txBody>
          <a:bodyPr wrap="square" rtlCol="0">
            <a:spAutoFit/>
          </a:bodyPr>
          <a:lstStyle/>
          <a:p>
            <a:r>
              <a:rPr lang="en-US" sz="3600" b="1" dirty="0" smtClean="0">
                <a:solidFill>
                  <a:schemeClr val="bg1"/>
                </a:solidFill>
              </a:rPr>
              <a:t>AMLA JUICE</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4D855C"/>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200329"/>
          </a:xfrm>
          <a:prstGeom prst="rect">
            <a:avLst/>
          </a:prstGeom>
          <a:noFill/>
        </p:spPr>
        <p:txBody>
          <a:bodyPr wrap="square" rtlCol="0">
            <a:spAutoFit/>
          </a:bodyPr>
          <a:lstStyle/>
          <a:p>
            <a:pPr algn="just"/>
            <a:r>
              <a:rPr lang="en-US" dirty="0" err="1"/>
              <a:t>Amla</a:t>
            </a:r>
            <a:r>
              <a:rPr lang="en-US" dirty="0"/>
              <a:t> or Indian Gooseberry is a small and highly nutritious fruit and has many health benefits. </a:t>
            </a:r>
            <a:r>
              <a:rPr lang="en-US" dirty="0" err="1"/>
              <a:t>Amla</a:t>
            </a:r>
            <a:r>
              <a:rPr lang="en-US" dirty="0"/>
              <a:t> is low in calories and fat but packed with nutrients. It contains Vitamin C, B5, B6, E; Minerals like Copper, Magnesium and Potassium; Fiber, Antioxidants, </a:t>
            </a:r>
            <a:r>
              <a:rPr lang="en-US" dirty="0" err="1"/>
              <a:t>Phyto</a:t>
            </a:r>
            <a:r>
              <a:rPr lang="en-US" dirty="0"/>
              <a:t>-nutrients like Flavonoids, </a:t>
            </a:r>
            <a:r>
              <a:rPr lang="en-US" dirty="0" err="1"/>
              <a:t>Anthocyanins</a:t>
            </a:r>
            <a:r>
              <a:rPr lang="en-US" dirty="0"/>
              <a:t>, Aromatic Acids, Organic Acids.</a:t>
            </a:r>
          </a:p>
        </p:txBody>
      </p:sp>
      <p:sp>
        <p:nvSpPr>
          <p:cNvPr id="16" name="TextBox 15"/>
          <p:cNvSpPr txBox="1"/>
          <p:nvPr/>
        </p:nvSpPr>
        <p:spPr>
          <a:xfrm>
            <a:off x="3043914" y="3200400"/>
            <a:ext cx="8917898" cy="400110"/>
          </a:xfrm>
          <a:prstGeom prst="rect">
            <a:avLst/>
          </a:prstGeom>
          <a:solidFill>
            <a:srgbClr val="4D855C"/>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608962"/>
            <a:ext cx="8991597" cy="2585323"/>
          </a:xfrm>
          <a:prstGeom prst="rect">
            <a:avLst/>
          </a:prstGeom>
          <a:noFill/>
        </p:spPr>
        <p:txBody>
          <a:bodyPr wrap="square" rtlCol="0">
            <a:spAutoFit/>
          </a:bodyPr>
          <a:lstStyle/>
          <a:p>
            <a:pPr marL="285750" indent="-285750">
              <a:buFont typeface="Arial" pitchFamily="34" charset="0"/>
              <a:buChar char="•"/>
            </a:pPr>
            <a:r>
              <a:rPr lang="en-US" dirty="0" smtClean="0"/>
              <a:t>It </a:t>
            </a:r>
            <a:r>
              <a:rPr lang="en-US" dirty="0"/>
              <a:t>is very good for our skin and hair health.</a:t>
            </a:r>
          </a:p>
          <a:p>
            <a:pPr marL="285750" indent="-285750">
              <a:buFont typeface="Arial" pitchFamily="34" charset="0"/>
              <a:buChar char="•"/>
            </a:pPr>
            <a:r>
              <a:rPr lang="en-US" dirty="0" smtClean="0"/>
              <a:t>It </a:t>
            </a:r>
            <a:r>
              <a:rPr lang="en-US" dirty="0"/>
              <a:t>delays ageing process.</a:t>
            </a:r>
          </a:p>
          <a:p>
            <a:pPr marL="285750" indent="-285750">
              <a:buFont typeface="Arial" pitchFamily="34" charset="0"/>
              <a:buChar char="•"/>
            </a:pPr>
            <a:r>
              <a:rPr lang="en-US" dirty="0" smtClean="0"/>
              <a:t>It </a:t>
            </a:r>
            <a:r>
              <a:rPr lang="en-US" dirty="0"/>
              <a:t>maintains our heart health and reduces bad cholesterol level.</a:t>
            </a:r>
          </a:p>
          <a:p>
            <a:pPr marL="285750" indent="-285750">
              <a:buFont typeface="Arial" pitchFamily="34" charset="0"/>
              <a:buChar char="•"/>
            </a:pPr>
            <a:r>
              <a:rPr lang="en-US" dirty="0" smtClean="0"/>
              <a:t>It </a:t>
            </a:r>
            <a:r>
              <a:rPr lang="en-US" dirty="0"/>
              <a:t>can improve our digestive system.</a:t>
            </a:r>
          </a:p>
          <a:p>
            <a:pPr marL="285750" indent="-285750">
              <a:buFont typeface="Arial" pitchFamily="34" charset="0"/>
              <a:buChar char="•"/>
            </a:pPr>
            <a:r>
              <a:rPr lang="en-US" dirty="0" smtClean="0"/>
              <a:t>It </a:t>
            </a:r>
            <a:r>
              <a:rPr lang="en-US" dirty="0"/>
              <a:t>helps to reduce excessive body fat and loose weight.</a:t>
            </a:r>
          </a:p>
          <a:p>
            <a:pPr marL="285750" indent="-285750">
              <a:buFont typeface="Arial" pitchFamily="34" charset="0"/>
              <a:buChar char="•"/>
            </a:pPr>
            <a:r>
              <a:rPr lang="en-US" dirty="0" smtClean="0"/>
              <a:t>It </a:t>
            </a:r>
            <a:r>
              <a:rPr lang="en-US" dirty="0"/>
              <a:t>detoxifies our inner body toxins.</a:t>
            </a:r>
          </a:p>
          <a:p>
            <a:pPr marL="285750" indent="-285750">
              <a:buFont typeface="Arial" pitchFamily="34" charset="0"/>
              <a:buChar char="•"/>
            </a:pPr>
            <a:r>
              <a:rPr lang="en-US" dirty="0" smtClean="0"/>
              <a:t>It </a:t>
            </a:r>
            <a:r>
              <a:rPr lang="en-US" dirty="0"/>
              <a:t>can boost our immunity power.</a:t>
            </a:r>
          </a:p>
          <a:p>
            <a:pPr marL="285750" indent="-285750">
              <a:buFont typeface="Arial" pitchFamily="34" charset="0"/>
              <a:buChar char="•"/>
            </a:pPr>
            <a:r>
              <a:rPr lang="en-US" dirty="0" smtClean="0"/>
              <a:t>It </a:t>
            </a:r>
            <a:r>
              <a:rPr lang="en-US" dirty="0"/>
              <a:t>protects from flu, fever and cold.</a:t>
            </a:r>
          </a:p>
          <a:p>
            <a:pPr marL="285750" indent="-285750">
              <a:buFont typeface="Arial" pitchFamily="34" charset="0"/>
              <a:buChar char="•"/>
            </a:pPr>
            <a:r>
              <a:rPr lang="en-US" dirty="0" smtClean="0"/>
              <a:t>It </a:t>
            </a:r>
            <a:r>
              <a:rPr lang="en-US" dirty="0"/>
              <a:t>maintains healthy joints.</a:t>
            </a:r>
            <a:endParaRPr lang="en-US" dirty="0" smtClean="0"/>
          </a:p>
        </p:txBody>
      </p:sp>
      <p:sp>
        <p:nvSpPr>
          <p:cNvPr id="18" name="TextBox 17"/>
          <p:cNvSpPr txBox="1"/>
          <p:nvPr/>
        </p:nvSpPr>
        <p:spPr>
          <a:xfrm>
            <a:off x="3043914" y="6172200"/>
            <a:ext cx="8917898" cy="400110"/>
          </a:xfrm>
          <a:prstGeom prst="rect">
            <a:avLst/>
          </a:prstGeom>
          <a:solidFill>
            <a:srgbClr val="4D855C"/>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5532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438400"/>
            <a:ext cx="8917898" cy="400110"/>
          </a:xfrm>
          <a:prstGeom prst="rect">
            <a:avLst/>
          </a:prstGeom>
          <a:solidFill>
            <a:srgbClr val="4D855C"/>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819400"/>
            <a:ext cx="8991599" cy="369332"/>
          </a:xfrm>
          <a:prstGeom prst="rect">
            <a:avLst/>
          </a:prstGeom>
          <a:noFill/>
        </p:spPr>
        <p:txBody>
          <a:bodyPr wrap="square" rtlCol="0">
            <a:spAutoFit/>
          </a:bodyPr>
          <a:lstStyle/>
          <a:p>
            <a:r>
              <a:rPr lang="en-US" dirty="0" err="1"/>
              <a:t>Amla</a:t>
            </a:r>
            <a:r>
              <a:rPr lang="en-US" dirty="0"/>
              <a:t> </a:t>
            </a:r>
            <a:r>
              <a:rPr lang="en-US" dirty="0" smtClean="0"/>
              <a:t>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2179"/>
          <a:stretch/>
        </p:blipFill>
        <p:spPr bwMode="auto">
          <a:xfrm>
            <a:off x="-687388" y="1680865"/>
            <a:ext cx="3576503" cy="5396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28023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E55F3B"/>
          </a:solidFill>
        </p:spPr>
        <p:txBody>
          <a:bodyPr wrap="square" rtlCol="0">
            <a:spAutoFit/>
          </a:bodyPr>
          <a:lstStyle/>
          <a:p>
            <a:r>
              <a:rPr lang="en-US" sz="3600" b="1" dirty="0" smtClean="0">
                <a:solidFill>
                  <a:schemeClr val="bg1"/>
                </a:solidFill>
              </a:rPr>
              <a:t>DIABO CARE JUICE</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E55F3B"/>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a:t>Saarvasri</a:t>
            </a:r>
            <a:r>
              <a:rPr lang="en-US" dirty="0"/>
              <a:t> Herbs introduces </a:t>
            </a:r>
            <a:r>
              <a:rPr lang="en-US" dirty="0" err="1"/>
              <a:t>Diabo</a:t>
            </a:r>
            <a:r>
              <a:rPr lang="en-US" dirty="0"/>
              <a:t> Care Juice which is very helpful for lowering blood sugar level, increasing the secretion of Insulin and activating the beta cells. They are enriched with some wonderful natural herbs like </a:t>
            </a:r>
            <a:r>
              <a:rPr lang="en-US" dirty="0" err="1"/>
              <a:t>Neem</a:t>
            </a:r>
            <a:r>
              <a:rPr lang="en-US" dirty="0"/>
              <a:t>, </a:t>
            </a:r>
            <a:r>
              <a:rPr lang="en-US" dirty="0" err="1"/>
              <a:t>Jamun</a:t>
            </a:r>
            <a:r>
              <a:rPr lang="en-US" dirty="0"/>
              <a:t>, </a:t>
            </a:r>
            <a:r>
              <a:rPr lang="en-US" dirty="0" err="1"/>
              <a:t>Karela</a:t>
            </a:r>
            <a:r>
              <a:rPr lang="en-US" dirty="0"/>
              <a:t>, </a:t>
            </a:r>
            <a:r>
              <a:rPr lang="en-US" dirty="0" err="1"/>
              <a:t>Methi</a:t>
            </a:r>
            <a:r>
              <a:rPr lang="en-US" dirty="0"/>
              <a:t>, </a:t>
            </a:r>
            <a:r>
              <a:rPr lang="en-US" dirty="0" err="1"/>
              <a:t>Vijaysar</a:t>
            </a:r>
            <a:r>
              <a:rPr lang="en-US" dirty="0"/>
              <a:t>, </a:t>
            </a:r>
            <a:r>
              <a:rPr lang="en-US" dirty="0" err="1"/>
              <a:t>Chirata</a:t>
            </a:r>
            <a:r>
              <a:rPr lang="en-US" dirty="0"/>
              <a:t>, </a:t>
            </a:r>
            <a:r>
              <a:rPr lang="en-US" dirty="0" err="1"/>
              <a:t>Triphala</a:t>
            </a:r>
            <a:r>
              <a:rPr lang="en-US" dirty="0"/>
              <a:t> </a:t>
            </a:r>
            <a:r>
              <a:rPr lang="en-US" dirty="0" err="1"/>
              <a:t>etc</a:t>
            </a:r>
            <a:endParaRPr lang="en-US" dirty="0"/>
          </a:p>
        </p:txBody>
      </p:sp>
      <p:sp>
        <p:nvSpPr>
          <p:cNvPr id="16" name="TextBox 15"/>
          <p:cNvSpPr txBox="1"/>
          <p:nvPr/>
        </p:nvSpPr>
        <p:spPr>
          <a:xfrm>
            <a:off x="3043914" y="3302914"/>
            <a:ext cx="8917898" cy="400110"/>
          </a:xfrm>
          <a:prstGeom prst="rect">
            <a:avLst/>
          </a:prstGeom>
          <a:solidFill>
            <a:srgbClr val="E55F3B"/>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711476"/>
            <a:ext cx="8991597" cy="2308324"/>
          </a:xfrm>
          <a:prstGeom prst="rect">
            <a:avLst/>
          </a:prstGeom>
          <a:noFill/>
        </p:spPr>
        <p:txBody>
          <a:bodyPr wrap="square" rtlCol="0">
            <a:spAutoFit/>
          </a:bodyPr>
          <a:lstStyle/>
          <a:p>
            <a:pPr marL="285750" indent="-285750">
              <a:buFont typeface="Arial" pitchFamily="34" charset="0"/>
              <a:buChar char="•"/>
            </a:pPr>
            <a:r>
              <a:rPr lang="en-US" dirty="0"/>
              <a:t>Helpful for lowering blood glucose level.</a:t>
            </a:r>
          </a:p>
          <a:p>
            <a:pPr marL="285750" indent="-285750">
              <a:buFont typeface="Arial" pitchFamily="34" charset="0"/>
              <a:buChar char="•"/>
            </a:pPr>
            <a:r>
              <a:rPr lang="en-US" dirty="0"/>
              <a:t>Detoxifies the Pancreas and activates the beta-cells.</a:t>
            </a:r>
          </a:p>
          <a:p>
            <a:pPr marL="285750" indent="-285750">
              <a:buFont typeface="Arial" pitchFamily="34" charset="0"/>
              <a:buChar char="•"/>
            </a:pPr>
            <a:r>
              <a:rPr lang="en-US" dirty="0"/>
              <a:t>Increasing the secretion rate of Insulin.</a:t>
            </a:r>
          </a:p>
          <a:p>
            <a:pPr marL="285750" indent="-285750">
              <a:buFont typeface="Arial" pitchFamily="34" charset="0"/>
              <a:buChar char="•"/>
            </a:pPr>
            <a:r>
              <a:rPr lang="en-US" dirty="0" err="1"/>
              <a:t>Karela</a:t>
            </a:r>
            <a:r>
              <a:rPr lang="en-US" dirty="0"/>
              <a:t> provides polypeptide-p or p-insulin which helps to activate our body insulin.</a:t>
            </a:r>
          </a:p>
          <a:p>
            <a:pPr marL="285750" indent="-285750">
              <a:buFont typeface="Arial" pitchFamily="34" charset="0"/>
              <a:buChar char="•"/>
            </a:pPr>
            <a:r>
              <a:rPr lang="en-US" dirty="0"/>
              <a:t>Reduces sugar craving.</a:t>
            </a:r>
          </a:p>
          <a:p>
            <a:pPr marL="285750" indent="-285750">
              <a:buFont typeface="Arial" pitchFamily="34" charset="0"/>
              <a:buChar char="•"/>
            </a:pPr>
            <a:r>
              <a:rPr lang="en-US" dirty="0"/>
              <a:t>Reduces the symptoms of Diabetes like frequent thirst and urination.</a:t>
            </a:r>
          </a:p>
          <a:p>
            <a:pPr marL="285750" indent="-285750">
              <a:buFont typeface="Arial" pitchFamily="34" charset="0"/>
              <a:buChar char="•"/>
            </a:pPr>
            <a:r>
              <a:rPr lang="en-US" dirty="0"/>
              <a:t>Maintains general body health.</a:t>
            </a:r>
          </a:p>
          <a:p>
            <a:pPr marL="285750" indent="-285750">
              <a:buFont typeface="Arial" pitchFamily="34" charset="0"/>
              <a:buChar char="•"/>
            </a:pPr>
            <a:r>
              <a:rPr lang="en-US" dirty="0"/>
              <a:t>Reduces weakness.</a:t>
            </a:r>
            <a:endParaRPr lang="en-US" dirty="0" smtClean="0"/>
          </a:p>
        </p:txBody>
      </p:sp>
      <p:sp>
        <p:nvSpPr>
          <p:cNvPr id="18" name="TextBox 17"/>
          <p:cNvSpPr txBox="1"/>
          <p:nvPr/>
        </p:nvSpPr>
        <p:spPr>
          <a:xfrm>
            <a:off x="3043914" y="6172200"/>
            <a:ext cx="8917898" cy="400110"/>
          </a:xfrm>
          <a:prstGeom prst="rect">
            <a:avLst/>
          </a:prstGeom>
          <a:solidFill>
            <a:srgbClr val="E55F3B"/>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5532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362200"/>
            <a:ext cx="8917898" cy="400110"/>
          </a:xfrm>
          <a:prstGeom prst="rect">
            <a:avLst/>
          </a:prstGeom>
          <a:solidFill>
            <a:srgbClr val="E55F3B"/>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743200"/>
            <a:ext cx="8991599" cy="369332"/>
          </a:xfrm>
          <a:prstGeom prst="rect">
            <a:avLst/>
          </a:prstGeom>
          <a:noFill/>
        </p:spPr>
        <p:txBody>
          <a:bodyPr wrap="square" rtlCol="0">
            <a:spAutoFit/>
          </a:bodyPr>
          <a:lstStyle/>
          <a:p>
            <a:r>
              <a:rPr lang="en-US" dirty="0" err="1"/>
              <a:t>Neem</a:t>
            </a:r>
            <a:r>
              <a:rPr lang="en-US" dirty="0"/>
              <a:t>, </a:t>
            </a:r>
            <a:r>
              <a:rPr lang="en-US" dirty="0" err="1"/>
              <a:t>Karela</a:t>
            </a:r>
            <a:r>
              <a:rPr lang="en-US" dirty="0"/>
              <a:t>, </a:t>
            </a:r>
            <a:r>
              <a:rPr lang="en-US" dirty="0" err="1"/>
              <a:t>Jamun</a:t>
            </a:r>
            <a:r>
              <a:rPr lang="en-US" dirty="0"/>
              <a:t>, </a:t>
            </a:r>
            <a:r>
              <a:rPr lang="en-US" dirty="0" err="1"/>
              <a:t>Ghritakumari</a:t>
            </a:r>
            <a:r>
              <a:rPr lang="en-US" dirty="0"/>
              <a:t>, </a:t>
            </a:r>
            <a:r>
              <a:rPr lang="en-US" dirty="0" err="1"/>
              <a:t>Vijaysar</a:t>
            </a:r>
            <a:r>
              <a:rPr lang="en-US" dirty="0"/>
              <a:t>, </a:t>
            </a:r>
            <a:r>
              <a:rPr lang="en-US" dirty="0" err="1"/>
              <a:t>Gurmar</a:t>
            </a:r>
            <a:r>
              <a:rPr lang="en-US" dirty="0"/>
              <a:t>, </a:t>
            </a:r>
            <a:r>
              <a:rPr lang="en-US" dirty="0" err="1"/>
              <a:t>Chiraita</a:t>
            </a:r>
            <a:r>
              <a:rPr lang="en-US" dirty="0"/>
              <a:t>, </a:t>
            </a:r>
            <a:r>
              <a:rPr lang="en-US" dirty="0" err="1"/>
              <a:t>Methi</a:t>
            </a:r>
            <a:r>
              <a:rPr lang="en-US" dirty="0"/>
              <a:t>, </a:t>
            </a:r>
            <a:r>
              <a:rPr lang="en-US" dirty="0" err="1"/>
              <a:t>Triphala</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7" t="-1919" r="21611" b="1919"/>
          <a:stretch/>
        </p:blipFill>
        <p:spPr bwMode="auto">
          <a:xfrm>
            <a:off x="-971578" y="1334285"/>
            <a:ext cx="3778306" cy="5575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275451"/>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98552C"/>
          </a:solidFill>
        </p:spPr>
        <p:txBody>
          <a:bodyPr wrap="square" rtlCol="0">
            <a:spAutoFit/>
          </a:bodyPr>
          <a:lstStyle/>
          <a:p>
            <a:r>
              <a:rPr lang="en-US" sz="3600" b="1" dirty="0" smtClean="0">
                <a:solidFill>
                  <a:schemeClr val="bg1"/>
                </a:solidFill>
              </a:rPr>
              <a:t>FLAX OMEGA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98552C"/>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err="1"/>
              <a:t>Saarvasri</a:t>
            </a:r>
            <a:r>
              <a:rPr lang="en-US" dirty="0"/>
              <a:t> Herbs Pvt. Ltd, introduce a unique product “Flax Omega Juice” are the golden yellow to reddish brown seeds of flax. Flaxseed has been eaten as a food or used as a medicine since 5000 BC. It contents omega 3, Omega 6, Omega 9 along with phytoestrogens, p- </a:t>
            </a:r>
            <a:r>
              <a:rPr lang="en-US" dirty="0" err="1"/>
              <a:t>coumaric</a:t>
            </a:r>
            <a:r>
              <a:rPr lang="en-US" dirty="0"/>
              <a:t> acid, fiber, protein 6g, vitamin B1 (thiamine ), manganese, potassium, selenium, molybdenum, vitamin b6, iron, potassium, copper, zinc, omega-3, </a:t>
            </a:r>
            <a:r>
              <a:rPr lang="en-US" dirty="0" err="1"/>
              <a:t>ferulic</a:t>
            </a:r>
            <a:r>
              <a:rPr lang="en-US" dirty="0"/>
              <a:t> acid, </a:t>
            </a:r>
            <a:r>
              <a:rPr lang="en-US" dirty="0" err="1"/>
              <a:t>phytosterols</a:t>
            </a:r>
            <a:r>
              <a:rPr lang="en-US" dirty="0"/>
              <a:t>. </a:t>
            </a:r>
          </a:p>
        </p:txBody>
      </p:sp>
      <p:sp>
        <p:nvSpPr>
          <p:cNvPr id="16" name="TextBox 15"/>
          <p:cNvSpPr txBox="1"/>
          <p:nvPr/>
        </p:nvSpPr>
        <p:spPr>
          <a:xfrm>
            <a:off x="3043914" y="3531514"/>
            <a:ext cx="8917898" cy="400110"/>
          </a:xfrm>
          <a:prstGeom prst="rect">
            <a:avLst/>
          </a:prstGeom>
          <a:solidFill>
            <a:srgbClr val="98552C"/>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940076"/>
            <a:ext cx="8991597" cy="2308324"/>
          </a:xfrm>
          <a:prstGeom prst="rect">
            <a:avLst/>
          </a:prstGeom>
          <a:noFill/>
        </p:spPr>
        <p:txBody>
          <a:bodyPr wrap="square" rtlCol="0">
            <a:spAutoFit/>
          </a:bodyPr>
          <a:lstStyle/>
          <a:p>
            <a:pPr marL="285750" indent="-285750">
              <a:buFont typeface="Arial" pitchFamily="34" charset="0"/>
              <a:buChar char="•"/>
            </a:pPr>
            <a:r>
              <a:rPr lang="en-US" dirty="0"/>
              <a:t>Helpful for lowering blood glucose level.</a:t>
            </a:r>
          </a:p>
          <a:p>
            <a:pPr marL="285750" indent="-285750">
              <a:buFont typeface="Arial" pitchFamily="34" charset="0"/>
              <a:buChar char="•"/>
            </a:pPr>
            <a:r>
              <a:rPr lang="en-US" dirty="0"/>
              <a:t>Detoxifies the Pancreas and activates the beta-cells.</a:t>
            </a:r>
          </a:p>
          <a:p>
            <a:pPr marL="285750" indent="-285750">
              <a:buFont typeface="Arial" pitchFamily="34" charset="0"/>
              <a:buChar char="•"/>
            </a:pPr>
            <a:r>
              <a:rPr lang="en-US" dirty="0"/>
              <a:t>Increasing the secretion rate of Insulin.</a:t>
            </a:r>
          </a:p>
          <a:p>
            <a:pPr marL="285750" indent="-285750">
              <a:buFont typeface="Arial" pitchFamily="34" charset="0"/>
              <a:buChar char="•"/>
            </a:pPr>
            <a:r>
              <a:rPr lang="en-US" dirty="0" err="1"/>
              <a:t>Karela</a:t>
            </a:r>
            <a:r>
              <a:rPr lang="en-US" dirty="0"/>
              <a:t> provides polypeptide-p or p-insulin which helps to activate our body insulin.</a:t>
            </a:r>
          </a:p>
          <a:p>
            <a:pPr marL="285750" indent="-285750">
              <a:buFont typeface="Arial" pitchFamily="34" charset="0"/>
              <a:buChar char="•"/>
            </a:pPr>
            <a:r>
              <a:rPr lang="en-US" dirty="0"/>
              <a:t>Reduces sugar craving.</a:t>
            </a:r>
          </a:p>
          <a:p>
            <a:pPr marL="285750" indent="-285750">
              <a:buFont typeface="Arial" pitchFamily="34" charset="0"/>
              <a:buChar char="•"/>
            </a:pPr>
            <a:r>
              <a:rPr lang="en-US" dirty="0"/>
              <a:t>Reduces the symptoms of Diabetes like frequent thirst and urination.</a:t>
            </a:r>
          </a:p>
          <a:p>
            <a:pPr marL="285750" indent="-285750">
              <a:buFont typeface="Arial" pitchFamily="34" charset="0"/>
              <a:buChar char="•"/>
            </a:pPr>
            <a:r>
              <a:rPr lang="en-US" dirty="0"/>
              <a:t>Maintains general body health.</a:t>
            </a:r>
          </a:p>
          <a:p>
            <a:pPr marL="285750" indent="-285750">
              <a:buFont typeface="Arial" pitchFamily="34" charset="0"/>
              <a:buChar char="•"/>
            </a:pPr>
            <a:r>
              <a:rPr lang="en-US" dirty="0"/>
              <a:t>Reduces weakness.</a:t>
            </a:r>
            <a:endParaRPr lang="en-US" dirty="0" smtClean="0"/>
          </a:p>
        </p:txBody>
      </p:sp>
      <p:sp>
        <p:nvSpPr>
          <p:cNvPr id="18" name="TextBox 17"/>
          <p:cNvSpPr txBox="1"/>
          <p:nvPr/>
        </p:nvSpPr>
        <p:spPr>
          <a:xfrm>
            <a:off x="3043914" y="6172200"/>
            <a:ext cx="8917898" cy="400110"/>
          </a:xfrm>
          <a:prstGeom prst="rect">
            <a:avLst/>
          </a:prstGeom>
          <a:solidFill>
            <a:srgbClr val="98552C"/>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5532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667000"/>
            <a:ext cx="8917898" cy="400110"/>
          </a:xfrm>
          <a:prstGeom prst="rect">
            <a:avLst/>
          </a:prstGeom>
          <a:solidFill>
            <a:srgbClr val="98552C"/>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048000"/>
            <a:ext cx="8991599" cy="369332"/>
          </a:xfrm>
          <a:prstGeom prst="rect">
            <a:avLst/>
          </a:prstGeom>
          <a:noFill/>
        </p:spPr>
        <p:txBody>
          <a:bodyPr wrap="square" rtlCol="0">
            <a:spAutoFit/>
          </a:bodyPr>
          <a:lstStyle/>
          <a:p>
            <a:r>
              <a:rPr lang="en-US" dirty="0" err="1"/>
              <a:t>Neem</a:t>
            </a:r>
            <a:r>
              <a:rPr lang="en-US" dirty="0"/>
              <a:t>, </a:t>
            </a:r>
            <a:r>
              <a:rPr lang="en-US" dirty="0" err="1"/>
              <a:t>Karela</a:t>
            </a:r>
            <a:r>
              <a:rPr lang="en-US" dirty="0"/>
              <a:t>, </a:t>
            </a:r>
            <a:r>
              <a:rPr lang="en-US" dirty="0" err="1"/>
              <a:t>Jamun</a:t>
            </a:r>
            <a:r>
              <a:rPr lang="en-US" dirty="0"/>
              <a:t>, </a:t>
            </a:r>
            <a:r>
              <a:rPr lang="en-US" dirty="0" err="1"/>
              <a:t>Ghritakumari</a:t>
            </a:r>
            <a:r>
              <a:rPr lang="en-US" dirty="0"/>
              <a:t>, </a:t>
            </a:r>
            <a:r>
              <a:rPr lang="en-US" dirty="0" err="1"/>
              <a:t>Vijaysar</a:t>
            </a:r>
            <a:r>
              <a:rPr lang="en-US" dirty="0"/>
              <a:t>, </a:t>
            </a:r>
            <a:r>
              <a:rPr lang="en-US" dirty="0" err="1"/>
              <a:t>Gurmar</a:t>
            </a:r>
            <a:r>
              <a:rPr lang="en-US" dirty="0"/>
              <a:t>, </a:t>
            </a:r>
            <a:r>
              <a:rPr lang="en-US" dirty="0" err="1"/>
              <a:t>Chiraita</a:t>
            </a:r>
            <a:r>
              <a:rPr lang="en-US" dirty="0"/>
              <a:t>, </a:t>
            </a:r>
            <a:r>
              <a:rPr lang="en-US" dirty="0" err="1"/>
              <a:t>Methi</a:t>
            </a:r>
            <a:r>
              <a:rPr lang="en-US" dirty="0"/>
              <a:t>, </a:t>
            </a:r>
            <a:r>
              <a:rPr lang="en-US" dirty="0" err="1"/>
              <a:t>Triphala</a:t>
            </a:r>
            <a:r>
              <a:rPr lang="en-US" dirty="0"/>
              <a:t>.</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305" r="21001"/>
          <a:stretch/>
        </p:blipFill>
        <p:spPr bwMode="auto">
          <a:xfrm>
            <a:off x="1" y="1260961"/>
            <a:ext cx="2869659" cy="5461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62833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8D3E1F"/>
          </a:solidFill>
        </p:spPr>
        <p:txBody>
          <a:bodyPr wrap="square" rtlCol="0">
            <a:spAutoFit/>
          </a:bodyPr>
          <a:lstStyle/>
          <a:p>
            <a:r>
              <a:rPr lang="en-US" sz="3600" b="1" smtClean="0">
                <a:solidFill>
                  <a:schemeClr val="bg1"/>
                </a:solidFill>
              </a:rPr>
              <a:t>GILOY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8D3E1F"/>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a:t>Tinospora</a:t>
            </a:r>
            <a:r>
              <a:rPr lang="en-US" dirty="0"/>
              <a:t> </a:t>
            </a:r>
            <a:r>
              <a:rPr lang="en-US" dirty="0" err="1"/>
              <a:t>cordifolia</a:t>
            </a:r>
            <a:r>
              <a:rPr lang="en-US" dirty="0"/>
              <a:t> commonly named as “</a:t>
            </a:r>
            <a:r>
              <a:rPr lang="en-US" dirty="0" err="1"/>
              <a:t>Giloy</a:t>
            </a:r>
            <a:r>
              <a:rPr lang="en-US" dirty="0"/>
              <a:t>” is known for its immense application in the treatment of various diseases in the traditional </a:t>
            </a:r>
            <a:r>
              <a:rPr lang="en-US" dirty="0" err="1"/>
              <a:t>ayurvedic</a:t>
            </a:r>
            <a:r>
              <a:rPr lang="en-US" dirty="0"/>
              <a:t> literature. In Sanskrit, </a:t>
            </a:r>
            <a:r>
              <a:rPr lang="en-US" dirty="0" err="1"/>
              <a:t>Giloy</a:t>
            </a:r>
            <a:r>
              <a:rPr lang="en-US" dirty="0"/>
              <a:t> is known as ‘Amrita</a:t>
            </a:r>
            <a:r>
              <a:rPr lang="en-US" dirty="0" smtClean="0"/>
              <a:t>'.</a:t>
            </a:r>
            <a:endParaRPr lang="en-US" dirty="0"/>
          </a:p>
        </p:txBody>
      </p:sp>
      <p:sp>
        <p:nvSpPr>
          <p:cNvPr id="16" name="TextBox 15"/>
          <p:cNvSpPr txBox="1"/>
          <p:nvPr/>
        </p:nvSpPr>
        <p:spPr>
          <a:xfrm>
            <a:off x="3043914" y="2895600"/>
            <a:ext cx="8917898" cy="400110"/>
          </a:xfrm>
          <a:prstGeom prst="rect">
            <a:avLst/>
          </a:prstGeom>
          <a:solidFill>
            <a:srgbClr val="8D3E1F"/>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304162"/>
            <a:ext cx="8991597" cy="2862322"/>
          </a:xfrm>
          <a:prstGeom prst="rect">
            <a:avLst/>
          </a:prstGeom>
          <a:noFill/>
        </p:spPr>
        <p:txBody>
          <a:bodyPr wrap="square" rtlCol="0">
            <a:spAutoFit/>
          </a:bodyPr>
          <a:lstStyle/>
          <a:p>
            <a:pPr marL="285750" indent="-285750">
              <a:buFont typeface="Arial" pitchFamily="34" charset="0"/>
              <a:buChar char="•"/>
            </a:pPr>
            <a:r>
              <a:rPr lang="en-US" dirty="0" smtClean="0"/>
              <a:t>Boosts </a:t>
            </a:r>
            <a:r>
              <a:rPr lang="en-US" dirty="0"/>
              <a:t>Immunity</a:t>
            </a:r>
          </a:p>
          <a:p>
            <a:pPr marL="285750" indent="-285750">
              <a:buFont typeface="Arial" pitchFamily="34" charset="0"/>
              <a:buChar char="•"/>
            </a:pPr>
            <a:r>
              <a:rPr lang="en-US" dirty="0" smtClean="0"/>
              <a:t>Treats </a:t>
            </a:r>
            <a:r>
              <a:rPr lang="en-US" dirty="0"/>
              <a:t>Chronic Fever</a:t>
            </a:r>
          </a:p>
          <a:p>
            <a:pPr marL="285750" indent="-285750">
              <a:buFont typeface="Arial" pitchFamily="34" charset="0"/>
              <a:buChar char="•"/>
            </a:pPr>
            <a:r>
              <a:rPr lang="en-US" dirty="0" smtClean="0"/>
              <a:t>Improves </a:t>
            </a:r>
            <a:r>
              <a:rPr lang="en-US" dirty="0"/>
              <a:t>Digestion</a:t>
            </a:r>
          </a:p>
          <a:p>
            <a:pPr marL="285750" indent="-285750">
              <a:buFont typeface="Arial" pitchFamily="34" charset="0"/>
              <a:buChar char="•"/>
            </a:pPr>
            <a:r>
              <a:rPr lang="en-US" dirty="0" smtClean="0"/>
              <a:t>Treats </a:t>
            </a:r>
            <a:r>
              <a:rPr lang="en-US" dirty="0"/>
              <a:t>Diabetes</a:t>
            </a:r>
          </a:p>
          <a:p>
            <a:pPr marL="285750" indent="-285750">
              <a:buFont typeface="Arial" pitchFamily="34" charset="0"/>
              <a:buChar char="•"/>
            </a:pPr>
            <a:r>
              <a:rPr lang="en-US" dirty="0" smtClean="0"/>
              <a:t>Reduces </a:t>
            </a:r>
            <a:r>
              <a:rPr lang="en-US" dirty="0"/>
              <a:t>Stress and Anxiety</a:t>
            </a:r>
          </a:p>
          <a:p>
            <a:pPr marL="285750" indent="-285750">
              <a:buFont typeface="Arial" pitchFamily="34" charset="0"/>
              <a:buChar char="•"/>
            </a:pPr>
            <a:r>
              <a:rPr lang="en-US" dirty="0" smtClean="0"/>
              <a:t>Fights </a:t>
            </a:r>
            <a:r>
              <a:rPr lang="en-US" dirty="0"/>
              <a:t>Respiratory Problems</a:t>
            </a:r>
          </a:p>
          <a:p>
            <a:pPr marL="285750" indent="-285750">
              <a:buFont typeface="Arial" pitchFamily="34" charset="0"/>
              <a:buChar char="•"/>
            </a:pPr>
            <a:r>
              <a:rPr lang="en-US" dirty="0" smtClean="0"/>
              <a:t>Treats </a:t>
            </a:r>
            <a:r>
              <a:rPr lang="en-US" dirty="0"/>
              <a:t>Arthritis</a:t>
            </a:r>
          </a:p>
          <a:p>
            <a:pPr marL="285750" indent="-285750">
              <a:buFont typeface="Arial" pitchFamily="34" charset="0"/>
              <a:buChar char="•"/>
            </a:pPr>
            <a:r>
              <a:rPr lang="en-US" dirty="0" smtClean="0"/>
              <a:t>Reduces </a:t>
            </a:r>
            <a:r>
              <a:rPr lang="en-US" dirty="0"/>
              <a:t>Asthmatic Symptoms</a:t>
            </a:r>
          </a:p>
          <a:p>
            <a:pPr marL="285750" indent="-285750">
              <a:buFont typeface="Arial" pitchFamily="34" charset="0"/>
              <a:buChar char="•"/>
            </a:pPr>
            <a:r>
              <a:rPr lang="en-US" dirty="0" smtClean="0"/>
              <a:t>Improves </a:t>
            </a:r>
            <a:r>
              <a:rPr lang="en-US" dirty="0"/>
              <a:t>Vision</a:t>
            </a:r>
          </a:p>
          <a:p>
            <a:pPr marL="285750" indent="-285750">
              <a:buFont typeface="Arial" pitchFamily="34" charset="0"/>
              <a:buChar char="•"/>
            </a:pPr>
            <a:r>
              <a:rPr lang="en-US" dirty="0" smtClean="0"/>
              <a:t>Reduces </a:t>
            </a:r>
            <a:r>
              <a:rPr lang="en-US" dirty="0"/>
              <a:t>Signs Of Aging</a:t>
            </a:r>
            <a:endParaRPr lang="en-US" dirty="0" smtClean="0"/>
          </a:p>
        </p:txBody>
      </p:sp>
      <p:sp>
        <p:nvSpPr>
          <p:cNvPr id="18" name="TextBox 17"/>
          <p:cNvSpPr txBox="1"/>
          <p:nvPr/>
        </p:nvSpPr>
        <p:spPr>
          <a:xfrm>
            <a:off x="3043914" y="6172200"/>
            <a:ext cx="8917898" cy="400110"/>
          </a:xfrm>
          <a:prstGeom prst="rect">
            <a:avLst/>
          </a:prstGeom>
          <a:solidFill>
            <a:srgbClr val="8D3E1F"/>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5532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133600"/>
            <a:ext cx="8917898" cy="400110"/>
          </a:xfrm>
          <a:prstGeom prst="rect">
            <a:avLst/>
          </a:prstGeom>
          <a:solidFill>
            <a:srgbClr val="8D3E1F"/>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14600"/>
            <a:ext cx="8991599" cy="369332"/>
          </a:xfrm>
          <a:prstGeom prst="rect">
            <a:avLst/>
          </a:prstGeom>
          <a:noFill/>
        </p:spPr>
        <p:txBody>
          <a:bodyPr wrap="square" rtlCol="0">
            <a:spAutoFit/>
          </a:bodyPr>
          <a:lstStyle/>
          <a:p>
            <a:r>
              <a:rPr lang="en-US" dirty="0" err="1"/>
              <a:t>Giloy</a:t>
            </a:r>
            <a:r>
              <a:rPr lang="en-US" dirty="0"/>
              <a:t> </a:t>
            </a:r>
            <a:r>
              <a:rPr lang="en-US" dirty="0" smtClean="0"/>
              <a:t>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1206"/>
          <a:stretch/>
        </p:blipFill>
        <p:spPr bwMode="auto">
          <a:xfrm>
            <a:off x="-763587" y="1447800"/>
            <a:ext cx="3755538" cy="5596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45004"/>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57257D"/>
          </a:solidFill>
        </p:spPr>
        <p:txBody>
          <a:bodyPr wrap="square" rtlCol="0">
            <a:spAutoFit/>
          </a:bodyPr>
          <a:lstStyle/>
          <a:p>
            <a:r>
              <a:rPr lang="en-US" sz="3600" b="1" dirty="0" smtClean="0">
                <a:solidFill>
                  <a:schemeClr val="bg1"/>
                </a:solidFill>
              </a:rPr>
              <a:t>KARELA JAMUN JUICE</a:t>
            </a:r>
            <a:endParaRPr lang="en-US" sz="3600"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57257D"/>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a:t>Considering the nutritional components both in </a:t>
            </a:r>
            <a:r>
              <a:rPr lang="en-US" dirty="0" err="1"/>
              <a:t>Karela</a:t>
            </a:r>
            <a:r>
              <a:rPr lang="en-US" dirty="0"/>
              <a:t> and </a:t>
            </a:r>
            <a:r>
              <a:rPr lang="en-US" dirty="0" err="1"/>
              <a:t>Jamun</a:t>
            </a:r>
            <a:r>
              <a:rPr lang="en-US" dirty="0"/>
              <a:t>, they are widely used in Ayurveda. </a:t>
            </a:r>
            <a:r>
              <a:rPr lang="en-US" dirty="0" err="1"/>
              <a:t>Karela</a:t>
            </a:r>
            <a:r>
              <a:rPr lang="en-US" dirty="0"/>
              <a:t> (Bitter Gourd) is known for its many benefits such as achieving a glowing skin &amp; is considered as plant insulin because of its ability to regulate blood sugar. </a:t>
            </a:r>
            <a:r>
              <a:rPr lang="en-US" dirty="0" err="1"/>
              <a:t>Jamun</a:t>
            </a:r>
            <a:r>
              <a:rPr lang="en-US" dirty="0"/>
              <a:t> (Indian Berry) on the other hand, has the ability to boost the healing process and it helps to control multiple diseases such as diabetes.</a:t>
            </a:r>
          </a:p>
        </p:txBody>
      </p:sp>
      <p:sp>
        <p:nvSpPr>
          <p:cNvPr id="16" name="TextBox 15"/>
          <p:cNvSpPr txBox="1"/>
          <p:nvPr/>
        </p:nvSpPr>
        <p:spPr>
          <a:xfrm>
            <a:off x="3043914" y="3595068"/>
            <a:ext cx="8917898" cy="400110"/>
          </a:xfrm>
          <a:prstGeom prst="rect">
            <a:avLst/>
          </a:prstGeom>
          <a:solidFill>
            <a:srgbClr val="57257D"/>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3" y="4003630"/>
            <a:ext cx="4114800" cy="1754326"/>
          </a:xfrm>
          <a:prstGeom prst="rect">
            <a:avLst/>
          </a:prstGeom>
          <a:noFill/>
        </p:spPr>
        <p:txBody>
          <a:bodyPr wrap="square" rtlCol="0">
            <a:spAutoFit/>
          </a:bodyPr>
          <a:lstStyle/>
          <a:p>
            <a:pPr marL="285750" indent="-285750">
              <a:buFont typeface="Arial" pitchFamily="34" charset="0"/>
              <a:buChar char="•"/>
            </a:pPr>
            <a:r>
              <a:rPr lang="en-US" dirty="0"/>
              <a:t>Helps in high blood </a:t>
            </a:r>
            <a:r>
              <a:rPr lang="en-US" dirty="0" smtClean="0"/>
              <a:t>sugar</a:t>
            </a:r>
          </a:p>
          <a:p>
            <a:pPr marL="285750" indent="-285750">
              <a:buFont typeface="Arial" pitchFamily="34" charset="0"/>
              <a:buChar char="•"/>
            </a:pPr>
            <a:r>
              <a:rPr lang="en-US" dirty="0" smtClean="0"/>
              <a:t>Stimulates </a:t>
            </a:r>
            <a:r>
              <a:rPr lang="en-US" dirty="0"/>
              <a:t>liver to secrete digestive </a:t>
            </a:r>
            <a:r>
              <a:rPr lang="en-US" dirty="0" smtClean="0"/>
              <a:t>enzymes</a:t>
            </a:r>
          </a:p>
          <a:p>
            <a:pPr marL="285750" indent="-285750">
              <a:buFont typeface="Arial" pitchFamily="34" charset="0"/>
              <a:buChar char="•"/>
            </a:pPr>
            <a:r>
              <a:rPr lang="en-US" dirty="0" smtClean="0"/>
              <a:t>Works </a:t>
            </a:r>
            <a:r>
              <a:rPr lang="en-US" dirty="0"/>
              <a:t>as an </a:t>
            </a:r>
            <a:r>
              <a:rPr lang="en-US" dirty="0" smtClean="0"/>
              <a:t>appetizer</a:t>
            </a:r>
          </a:p>
          <a:p>
            <a:pPr marL="285750" indent="-285750">
              <a:buFont typeface="Arial" pitchFamily="34" charset="0"/>
              <a:buChar char="•"/>
            </a:pPr>
            <a:r>
              <a:rPr lang="en-US" dirty="0" smtClean="0"/>
              <a:t>Helps </a:t>
            </a:r>
            <a:r>
              <a:rPr lang="en-US" dirty="0"/>
              <a:t>remove intestinal tract </a:t>
            </a:r>
            <a:r>
              <a:rPr lang="en-US" dirty="0" smtClean="0"/>
              <a:t>worms</a:t>
            </a:r>
          </a:p>
          <a:p>
            <a:pPr marL="285750" indent="-285750">
              <a:buFont typeface="Arial" pitchFamily="34" charset="0"/>
              <a:buChar char="•"/>
            </a:pPr>
            <a:r>
              <a:rPr lang="en-US" dirty="0" smtClean="0"/>
              <a:t>Purifies </a:t>
            </a:r>
            <a:r>
              <a:rPr lang="en-US" dirty="0"/>
              <a:t>blood and fights infections.</a:t>
            </a:r>
          </a:p>
        </p:txBody>
      </p:sp>
      <p:sp>
        <p:nvSpPr>
          <p:cNvPr id="18" name="TextBox 17"/>
          <p:cNvSpPr txBox="1"/>
          <p:nvPr/>
        </p:nvSpPr>
        <p:spPr>
          <a:xfrm>
            <a:off x="3043914" y="5943600"/>
            <a:ext cx="8917898" cy="400110"/>
          </a:xfrm>
          <a:prstGeom prst="rect">
            <a:avLst/>
          </a:prstGeom>
          <a:solidFill>
            <a:srgbClr val="57257D"/>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24600"/>
            <a:ext cx="8991599" cy="338554"/>
          </a:xfrm>
          <a:prstGeom prst="rect">
            <a:avLst/>
          </a:prstGeom>
          <a:noFill/>
        </p:spPr>
        <p:txBody>
          <a:bodyPr wrap="square" rtlCol="0">
            <a:spAutoFit/>
          </a:bodyPr>
          <a:lstStyle/>
          <a:p>
            <a:r>
              <a:rPr lang="en-US" sz="1600" dirty="0"/>
              <a:t>Mix 15ml of this juice with half glass of water &amp; take two times a day or as directed by the Experts.</a:t>
            </a:r>
          </a:p>
        </p:txBody>
      </p:sp>
      <p:sp>
        <p:nvSpPr>
          <p:cNvPr id="22" name="TextBox 21"/>
          <p:cNvSpPr txBox="1"/>
          <p:nvPr/>
        </p:nvSpPr>
        <p:spPr>
          <a:xfrm>
            <a:off x="3043915" y="2743200"/>
            <a:ext cx="8917898" cy="400110"/>
          </a:xfrm>
          <a:prstGeom prst="rect">
            <a:avLst/>
          </a:prstGeom>
          <a:solidFill>
            <a:srgbClr val="57257D"/>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124200"/>
            <a:ext cx="8991599" cy="369332"/>
          </a:xfrm>
          <a:prstGeom prst="rect">
            <a:avLst/>
          </a:prstGeom>
          <a:noFill/>
        </p:spPr>
        <p:txBody>
          <a:bodyPr wrap="square" rtlCol="0">
            <a:spAutoFit/>
          </a:bodyPr>
          <a:lstStyle/>
          <a:p>
            <a:r>
              <a:rPr lang="en-US" dirty="0" err="1"/>
              <a:t>Karela</a:t>
            </a:r>
            <a:r>
              <a:rPr lang="en-US" dirty="0"/>
              <a:t> &amp; </a:t>
            </a:r>
            <a:r>
              <a:rPr lang="en-US" dirty="0" err="1"/>
              <a:t>Jamun</a:t>
            </a:r>
            <a:r>
              <a:rPr lang="en-US" dirty="0"/>
              <a:t> </a:t>
            </a:r>
            <a:r>
              <a:rPr lang="en-US" dirty="0" smtClean="0"/>
              <a:t>extract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data:image/png;base64,iVBORw0KGgoAAAANSUhEUgAAAWQAAAGiCAYAAADQqryJAAAAAXNSR0IArs4c6QAAIABJREFUeF7svQmYZFd1Jvjft8eeGbkvtS+qVVshJMQiCWwYr23jQZ/7s/01npn2Mm673bhZhARYxl+7e+zxdLe7PbQ9bc+MF8xqjAAbY0BCIAntqlLWvi+5Z2Ts8dZ7Z865L6pStJKWsACV9AJSlZX1IvLFefH+e+5//vMfgeyRRSCLQBaBLAIviwiIl8VZZCeRRSCLQBaBLALIADn7EGQRyCKQReBlEoEMkF8mFyI7jSwCWQSyCGSAnH0GsghkEcgi8DKJQAbIL5MLkZ1GFoEsAlkEMkDOPgNZBLIIZBF4mUQgA+SXyYXITiOLQBaBLAIZIGefgSwCWQSyCLxMIpAB8svkQmSnkUUgi0AWgQyQs8/A9yMCQinFv1cIob/JHlkEsghkjSHZZ+C7GwGlFC36Ak88YZ48ejR3cXY2f+LwifGLc+enRqtjtYmdWy5s2ru3lQN6ew4fjsVv/qb87p5R9upZBF6+Ecgy5Jfvtbkqz4wB+IknrLm5ObtRq+UWz58fXTl3bmL14sLGem1ld+D3NiWJ3NyNgnHbceumY542cs7ZQnVgZmLb9lOT2645N7Zx43KyPQj27HlHlGXQV+XHIDvp7zACGSB/h4HLnnYlAuqrX7XOd2ZLZ8/ViwvnT2+qLSzuq88tbmnPL21Er7vFjMIJJ5JlRxg5yMSyTGEkwhAwhAplpCBUFAvTD2xnVXqF08Wh6pHq1MSh6cnJpwY3bLi4dfPm+sSP/VhPABm9kX3wXtERyAD5FX15X5o39/GPf9zcurpqALBbjUZ54dx82UjC6W6zO92prQz1mo1N3VZzXxJGU0YYDptxlIeUrmkZhmkSSaygZAwDgjkyoSQgBWzDhIxjuIYJARNSWAilQKSUhCWCxJQtZWPOKuef8qrVZ0qjg8fN0uCZsdGBla3VjY3t4+Mx7rxTZkD90lzn7FW+/xHIAPn7fw1eNmeg+d57xf3332YMnD1brF1aLazMn67Wl5e3NGu18ajVGRPK2KqCcDru+RMyCgZFIvOmUK5QiaOUMiyVCEcAhmUQ5kIZCsIyAEMgiRMgUbCEARnGMBIBUxiwDANJTNSxCYOAGQqS/msoSJHI2EQUQHUTw1yyvfwl182dNN3CscGR4dOFybFTA9PTC9tuvbWx+fbbQyFExkG/bD5R2Ym82AhkgPxiI/YKO/7xxx+3JwG7fu5c5fzJIxvmjpwZW744O95ttK6Lut1tCNvjppRDlmGWLAlHSGkjjE3bEMKyBCIZiz7oClPAdU2Ypg6SYZswbRtBHKHT7TIgV8sVjI+NIeqEqC0uo9Puwo9DmIYF23BggcA5ARTBsoJhAoZpIkkUgbYyTUcZMOJYqjC2jUZgWYtBzjleHBl5fGTLxpmJHbuO33jddfNjb32rL4RIXmGXK3s7r/AIZID8Cr7AitQNJC+7917xCcBCo2FeWl11K/l8KQnDYtzsVWXk72nX6/vay7XtKgg3IAiHTKnKhK1CJaZnG4aSEeh1VJzANgUs0wLJ1mzXgkUA7FoIkwSRTGDnbDieDTeXQxCFoJy7kC/C8zyEYQiijnNeDlEQIgpDSClRrzfQabQQtQOY0uAM2hY2DMPk58SUVZsODMOGTBKCbHAiLExKuOEnSirT8hPTWhGed6o8NvJ0bmjgUafgzRiet+QWCvWtu3bFB37hF+KsSPgK/sC/At5aBsivgIu49i0opcyTf/u31vzZs/nOifNDC3OzpXajOdIJezsS35+KA3+DjKMNSRSPS98fcCSKSeR7ecp5CegYxaUwDKKMJQxIOI5NP4TtOJAGkwlIVALTsfnvSggMDVchTBP11VU+Hcd1USqXkC8VIUwDvu+j0+0gimMGdikTuLYL18vBLnhYWlxCo7YKV1jI2Tl0Wx347R5M2BDKAGIBS5kgtlmJGAYBshLp+ZoQSvDZxkqpAEpGjtWJHXveKninXMc9VLCLR/LDpWPj2zbNj1977WJtw4bgjjvuiF9hlz97O1d5BDJAvkovIPO9994rDr/jHVZjZqZYnz+Tb16cKy3Nzu9oz9e2Ra32ZtXubkIUjYgoqULKqiNQMFRiI0lMwRoHJQyhYFsG4iSGbRswLYMZXGGZcFwHMlGI4xiBjJAIiYGRKnLlEmqNOvygBzfnIZ/LYWRoCK7jolVvIgkjLC4uoev3GKQt20KpXEa+kIPr2Gi32liYm0OSxChVKigMV1GuVjAwMIBSpQTTsrEwt4DF2SV06230VjuI2wEQJLCFAVosKPGnIiG9EQJjERMc6/9JQTm0QmxAJaaZSKkCpdCQjrkQOeY5USkcHN64+ZnhHRsP7b1xX03Gudaed2QSu6v0VnhFnXYGyFfR5VRKWTh40H1iZiY3f/z0zpVzZzeszF7a1qjV9vvt1haVJOOWlIOI4pwFZTnCEJ5lUjccb/VtKWERjUD8rmUgMUnsQDytgFvwYNsmHxcGASzThJNzURkdRWQKzC8tYGF5CePTY9izbx+D4vLCPJYXF9FdbSFs95D3cigODqA0PITt23fg2YOHcObkKTimBRnFkErCMATV7i7r1+j3eKYL4RqwhwooTY1geOM4SsNVzoARSETNHlpLK1i6NIvl2QUkLQkzMiApSZYShjDgChMmAXMiYaS9KAqU8ytIpWBYgCQuGgKxQhIJsxfBmCtUh57OVasPbdq7+5ldr3njIWei2N58++1BRm1cRTfGK+hUM0B+mVxMZgp+8zfF/bfdZmxfeso+ejp05mbOur1uoxr1OqNSydHAD3cEnda2oNOZjHvhRjdJRjwZFyzLcqRMTKWkYZmaalAkNlOSQZDoBtMwmP916BeZAopkwJ4DWAJ+HKDT6cC2TAwPDqLg5hD2fH6uKuRQGR2B6ZiwPBurjQZiGSOfz6FYKECGEbqtLlMMvU4XESR8xBgdGgXCBGGrh0q+yHI3y7I5YzYcC4kFxFS0o9WhG6Abd1EXPbSFD+kZyBUKmBgex9jACHLChpAStmOj22ljfnYVnUYP9VoD3UYLskfZcww7VrClAcFKDouWHb66RKkoQVQL/YXiwrk1oEwVU25tmt3IMJZUzj1aGhg4WigVn/DyuVOD5aELQzfu6lqu28v455fJjfIKP40MkL+PF5gaKs4C1tmnn/ZWZmdHls6dG203GsNRq7NJheG0SOLxJIw2qDCaUkkygDjJmVCOo2CRykFIKVjfS1IEyjkp2yWJGdEQrs20Q4KEOV+iIZIUoAXJzCBRqVYxMDTA/9br9ZjbzTkuECVYWVpBz+8hUBJeqYDqcBWWbTIYu/kcLNeG7TpYXF5CbbXOYFsqVZAv52FYAouX5tCrd2AlAp7pwYIJy3JgWFQI9CA8G7bncgGw4NqwihasQQ+JK5k+6dXbaF5cgeFLBK0eLzCD4yMojw0hPzwE4dgIugGCZgfd1QZa8yvoLNYRNjpQvYSLgwy6RGLQDoEyaZOoDoUkkVpgZ1isjKY1i8hkZRoyVioUltUyHeeSYdmHRSF3Ojcycqi6ZerUpuu3ny+Nb29u/6EfInld1qTyfbx3Xqm/OgPk78GVTf0cgE98wjhZLBb8M/OVS2dPjpw5emJvfWFho9/tTMs42CpUPCHieMCIk4KphOcI2EImpkXSBCGFNoUAzFQSRjpfaQouttm2DdMUTAkkMubkkOiIMI5guQ4qAxU4OQ+rrQba7RaazSZzxMPDIyiXK6x+MA0TQap8cF0Xkmtpkn4hOs0WQj/g7Ns0Dc6eqXCXKxQxODyE0mCFgdYruoikj1ajhW6zi/kLC2ivttCqtaH8BJY0YSd0cpoDJtFyXbQwvnsjdt60D7lqHkHPx/mZ0zj1zRlYHYU8PJi2gx7l1A7gVSyMTg1jYtMG5AcHYHk5pi2SbozuYgPNizV0FlfRW2pxhk56Z6RgTAVG0zQhZYwkSptVuJxJbS8p90zfmrYKkiQWhhlIYTQjqEtmaWBmZOOGJzfeeODr+/ddc2ls48ZVHDiQKTe+B/fQq+VXZID8El3pVGIm7r/3XtonWyFQDtrtQtIJq90o2NSu10c6q/WxoNXe2Ws2dik/HLcVSo6CgyRxhFBGomIGO/P/b8+gLToV3OjFKIOl/xLV4FgWbMdiZE5sg/ldek4iE0iVsGbXdCxUKhUkUqLdakHGEgUvj1y5ALfowcvnGLhb7TbqdSrOBZCkfEgUioUSbNdFfbmOrt8FcRyl4RJs24Vt2XBtB2WvCFL4Rl0C3gaa7RbTD26xgHy1gPJIGaNjY5yt53J59Ho+Oq0umstNrMwtobXUQNIKoHoxYhUhyMfYtH8bdt64D4lNumMLQbOHpdNz6C220CFg7QSIkphVHYYZQooI+cEyprZvxtiGjegGIZ9zp9ZCb6kJuepDtEJYgYQpLNAaQNGU9BoUJ4Pke1rzTOcZygQk5qBFiHhm0tPR+4VUSMIElu2wBiUUwg8sa9kZrBypTk48Wp2ePFYZHJyxSqW5ac9b3f6rv0r+G1lzykt0X73aXiYD5Bd5xfvuZffff79xTbvtzC8tFVYWF3MLCxcrrdn5Ta2l2jB8fxR+eI0VRNOhH1SljEeEUkVDSs8QgqQLWuVwheVk1QD9x7RNLnpBCFiOVj1EcchnSdmd57icCcdJAl8kzNc6nouhkUEMDg9CmQKtbgckwmiu1tGutSD9BA5sFEp5lIcHECNGrbnKXG6lOojK4ADCbg+1hRrCdgDXcNFYXkUchahOVDC9bQOGJiahDBuzlxZw4fh5BMttmN0IRhRz1p5QNi4ShA4gPQE376I8XMTI1CiGJ0eQqxR4WZEJQLLm5nIDy7PLaNZW0W3WGCQHRoYwNjnOKg63kIdJxcBQMnCrboik6yPphYghERPPkMTwuz006030uj7iOEESJTATASsx4EgTjhK0lCHiBm4BQ9F/9ZcuLdJ31BFIYj/imvVPDUJnbvOmY/uPy69F5UmZCOHDtpqulz8vioXjspR/sjo8dnJi145j41u3Lu+fnGzhgQdk5mD3Im+yV/HhGSC/gItP3WwHcjn35My5XKd+cXTu7Nz0/IXzg42lhQ1+q31Nt9eZRhQNyDAaFXFU9gzThe87diwtiwhM0xBcZCOlLEm2hOSbnP6JVAbk6UA8sCRu0zI4w/VlgE63zUU3L+exCqJYKqHT66LVasOyTE1VcGHOxNDkMEvHSA3RWK0zH5y3XeRzBViGDdfx0Gw00aitoBd0QTUvw7Nh5SyUBwf4dxJNUS6VmFM9dvw4d9KJIEG5WMTQ6ATiRGD2/Cyi1R682IKbGOxLQa3RbqUIq5hD4gj4IuQiYGmwhFzRg+kIhH6PeepcLoeB6jAGR0dgOA66PR+9dpvlcrWFJXRrDago5sXJMhzWGVvKgBlTB0gEQyoESYyEinNhDBVKiERAcBGPAJX7tZkOoedpxYVEQnppBmKu7DHwPserqA/Aei+SHqlBW0MzFQcZ0lm5QYSLohbwfp3QtuMI6EphrhgF71S+Wn1mbMvmpya2bT41vn376e179zbE3r16Zc0eWQTWiUAGyN/mo/HMM18sHHz4qe2N84tvaJ44u7d17tJEr9GaMuN4woVZdBQ8I0ls6hMjBQNzolLp5oUkArVaEM1AGR01UlDWS1muNtoBezg4BgGyxbxmN/RRqBD4DTFvu7hK4NmDMoGJ6SmmEog37va6WFhYgF9rQgYRcpUSdl+3Fxu2bEK9VcfywiJWlhZYvsY64XIJ7aCHbqOLvHRQzOdQHR5AoVyEsgSDVXm4ArgmIiMmAhWxITnbbC/UMXv6IlaWV9FabjLVUDA85JQNV9ggurqXRLAKOQxPjWN0YgTDY1UMj41gpdnAU08/iUuXLiLxfZhSsvLDyrsoDA9gYvsmbN69E47tQQYxjG4MsxujObeMhfOzmD17AXFMi5cu0FGcCFGjJGLOm07VhYWc5SKOqBiYQBpWmvtSNqw5d1o0FB3MmbAG1n5+rLPg1PRoTWbMQMt1u7UZsuLiJVFB1D3I/2IYLCtUCRkm0YJqQZmm6kZRHBpmxyyULrpjgwfHd+z46sSO6UfGt03P7droN3Eg6xrMUPm/jUAGyOt8Kr70pY9X6udP/drJozM/F9RbU3at7RnNroEwRtTpIW51YVIzgiSooJufsjEFg2tglKkpSEMrHPimZ46CoAUQCbOUMLUijZ9D3CWKLqy8ww0UTs7hIhNln5QFU0ZHHCr5QhQKBRRyeYh2hKXTF7C0tMTZHx1n510uxEVGgsRScMt5lKplzp7zRg7+XJebLaio1+u0GVwIuQzPQq5agjdIPHAJhaESnGKOM1zatlM22l5pwl9po7vURGOpgaDhI+5RNmsg0fYTcEyJcs7G8OQ4EtvEhYV5+HEE27RojYHrmNxebXgmCkNlDIwNIwhCdFbbCEjPvEKNID3IUEEYDhJqjyY3ONeDUywwv0yPTn0Vyg+RY61yBJs6Ci2rn7FySzUtgBRhne9qQOarkQok+PtUs6yP000mXHFMVSt0CEvz0kM5XrSwGvSq1ESTviplzyRwkfozQJ8LktcRDUKdg75h9MxycT5XHXi2Mlp92i1Vn3KGBk5Nbd48V7zjjtaePXsy7+cMobOJIet9Bj7+p//b9bPnj/5F0mvutqQUthJIej5vp01KdoOEJVed5SZkNwJ6MawggZMI1sISQxwL8lzQWTMJrPjGpsYFCjtjBfGW+oaWhkIkUv0wAQgdQoUoQ8Fk+RplZyQds3WxzM3BETb81TbzqFSUS6SCtIGeGWNg4yjGd23E4PQwjLwJwxZoztdx7KuH0FpsMM/qCQcGASk7rZHsSwCO4IYR0hwTMOeGi6iOD2OgOgDPc7hdOooj9PwAnVYHrcUaZ7TthVUkbR8GZY5KwSsVMTwxidLQILxiGZZFQKoQBj7ajQba1Onnd+CHPsIghk9a4oR2DxaUsGHlS0CuhKGNmzC0aRMGp6ZglYrwCgW4wkBzfh5nDh7C/LEjSFZWYPtdOCqGY1ALtYbUhL8XvEDalMGuAWIG0svpSArcrE/mSGgqJv1w9P/s69y40UbphhP6Xl9HWomJ11a84Nos9NPNK9Q5yG53lqlCpeLEQFe47pIsFM4L0z08OjH11K4brn9i5/6bzw38xO2tzBTp1YvMWYb8PNeeCncf/5Pfuv3siYMfc9AdMZRERNteUjRQgcgPGdBsZcFOTAbgpN7TX6sd9FaarGwgGsISJgwqNEkFm254STd7v5rP7b0sXSNgZjkbpZnpVpsbOkyBKIxgORaDRB8I9Ew6E7btsFEPQYntuOjJCJEHXH/7azGycxots4fIlQiNEC75WJ5voHZhGYsXF9FeXIUVmPw+CJipmYLPjWgXkzK7GL4tAc+CnbNQnRzCwOQQihMDnE3DJtoghuXHUPUO6hcWsTy7im4nRhTFCHohn2+uVECxPIBmq4lWsw2VUEMIp/ycYQbKgJ0roDw0hsHxSQxv3IzBjZuRGx1DFwbmWk10FTBfrzFtMzUyhC2jIxjJe+jNXsSFZ5/B+aefwPKZ05CdFhzaqaSfbIqTJQ3YxDOnNISmI64Ass6KNV73i3ka0vWDn5f+SRkyL7KcfRNjQaArkVAGLqhGoBce9j6iHVFaVKTzUHTtObs2EBsCvqmkEE4CaXWkkz9b3bL5gYkbr/2H3Tdd+1gvCFb33nlnxjm/yrA5A+R1APmv/+y37zgx8+jH8lY4bBJRSvynTp70BlgKtoSUdDPHAipWcKSu7Fux4KyZtLBBo42kF8AhwCNQiMnDkrrEtPaVzdsJPWjLq7S5D9/oBAOyn5MRQutLRWfB35L5j0y34GQHRF8s7QISU2JwsoptN+yCN1FCkFOIcrSlVnAiyeAbdiL0VrtYnauhdmkFQb3HOmHqeLNoB0C/SwEhZZnEhasISkUwPAGr7CI3VsaGnVsxMj2mM0ViLnohuvNdNC/UsTK7gKDRhIojbmcmjzZlWohNG6Fpw8mX4RYrKI1NoLJ9JwYmp+CVSrCLFSzWW7i0tIIQArXVBmzXQ73dRC5fwPjEKMKog1zewPTkBCaGh5CzFOL6KpqXLuLiwUM4/9QzwGodRrMJj+gD5qFpx0EUAhkj0U6Eq6qaZ9GsDftiECBz8wjruFNApmuebmouXxEC/ZQQ4WtHVAVfSzLaV/rasuGGBm+uL9Bf6TjKqE2BrimRSAHLykOarow8L/A2TF6avnHfQ1uvv+7zW/dv/vvBLTfUX2WY9Kp+uxkgrwfIf/rbd5w88chfeSIYsRSpbPVNqadeED/Ingh8Q3HFnZzGwghJQLouwDNc5OAi6mm5VtwNEFPHWTdA0vI5OyTgo6KeKQVTDsRL6oxMa6/4BqaCUV8PQICbbo+5I1pRx5nebve/GOCpP08kMAsmChMVFCijJS1x2WFVBXXYWYYFSzgwlQVEgv0o/FYXvXoLYbOLqOdz4wRlunQCFgEWqUQsAWkLJK6F4tAgTM9Du9VFu9FBr9FG1AhhBsSTx7AFZadSTwiBgQgGihNT2P2616O6fQfs4VH4tofztTa6UmFuaRk+gHylghNnz3JmTVI9anSZmB5nIPXDDuZX59EOOmi3e0gi8G5lwMlhY7mKbQPD2FwsoHnmFFZOn8DcyRPoriwj7vVgSAnXpN1AApCVKBUG6WKlRT1ti69zY724fZvbIwXkfgZN10lL6PSiqSnsFMV5L5MCMj2PPjeOieq2jciPjsCpDKIyNILB8QkUhwdhlwoqVDjrh/G9m3/8J/9CCFrusserIQIZIK8DyJ/589++7cThxz7mGp1RSyVcKCPspS0o0RBcuOPiHd3SZPvIuSvriWn6RUJJNQ3IILN1oi+kgAMTnrRghhJRrYXOYg1hvcMeDJQ1m8IEizH4d6QDj4jjpe1uXyHAvHL/pOnm1jc4vb6WeOnkmQA5VCFgU5Ybw6BiWtlBnBNwCnnWLnseFQ/zsC2XW6aZTqGviBQWIRI/4mKeJO/iIEQShAjDmGVnfhhBUtGKaFNfcasynQNv//k0KEekk4+4mEdb+5Cog+owtt50EyZuuAHDu3ejY5iotUIo20E7DHH83BmEpFjxrPSLuNcE87V5LDSWcG72HOZqy+iFEdrNELFvwK9HkLUeCrGNQeHgjfv24H2/8ovwZIDm8ixWzp/FqaefxqXjJxHUVlGEgRztWMIYeZvM72PdYE4eH/xFDSSU06egnGbI/eKeBmEN19RBTVeKcnD6LPACSR+CvsIjXSr5unAcqJHHBDwHe970Olijw0g86m4E8+syDOE3m2g3WmFXis/fcuedv7T97W9ffDWAUfYe01snC8RzI0Ac8t/81e+84djMox9zVWfCZEDWoMhyNU0o8COmfT3dYNT1xYUeyq+okGRCEHVBsEQOamGMmHSzbIAjMJgvo2S4iJodNBZr6K20kNS68JSl+cdQV+tZEkcZHGdgxEOSOwXpaAUi2qoblIXi8hd5B9O5xiLWnLdFmlwFGUec8Vo2ybYUS8dI2kYqDuZB0zyc3p8hWLgHwQsEaY2JWNZflAnyFtwwWaGht+p0DCv1eLWgIhaxMrR17xfIKBDU6BEbFuoUi1IR2268AVsPXI+hndvgDQ9iodVCLeihPD4CZ7CME5fO4IEnHsJq1IRTzaOtOkhoSkkg0ai1EcYCQVcg7Ap0F1uonZlD1XBx+/UH8C/e+c9QcSwUPQNxuwE3ijF/8jSOPvo45maOQ67U4FAruB9wJk92IATKEXXxkT6cM3vmOZ7DIV/mjtMGE/3+iO6g43QciAbRuxuKLX00TO6gpKIsgTHthBLbRnliDEapiEarwzw8ghCt+grvLmgkQFguH/zBf/HL/+OGn/u5k9k9+uqIQJYhr0dZfOL3bjl56OFPWklnkjzBCIm5hVmRB69+ki4M6e4uAicyWqObkNzGqHBFT9I8cdpsQIkT4RplyH4ERAqeacOmwl8MeIGDpBOg22gjqLehOhE7ptkJQCoPzrBSIKDFIWYbyzRTo39PT4rBlQCcbnyW2JH7mTZxpxNgAOVMW7JRPLVsM11CYJvmfpTd07nyT1KtLb88ATO/NGlv6XdTizf/i6ZaUtUBJ4mU2fOuoi8407sJYVnwIRGSL0a5gOKGcUxesxMb9+7G6M6dCHIuOraB0LYwc+kU/v6bD8B3FZK8heV2HXGUwPPI8GgYy7UmVpcbXFxFM8Brd+7DT97xNgxaHkwupkpSD8JWgEPn1+3CX1zG4slTmDtxAgvHT6C3tAzV7cIjAKVuSS7Acs6bjmXV15kgl+Ot++T5ixcwzo+1iZEGYQM2tbjbNlxq/CGfER6yrTXLlH1HUsFXCboU/0QhHwuIMIJJMwhljNi2VbdSOXj7u37hp8Z++p2nXh1wlL3LDJDXoyz+8v+46cSxhz5lxq1poiy4/kP/0321DDysNU5JRMoOhdQAQBk0pUbUVEy+Nozm7Dim+Euju24mSGLKXhNdW0osWMqCJyyQP5pshwhJn1trIm77bDNpkccC3dgkpWOllQY9bvtN30tfT9tnpAmHCJZ1QVDbczIw0/siUCFNLS0g/Bp68gaz5VzkSukS3pL3g6Vhu4/7+pV1jt3fypOTGrmq9fW9/fZkLoBR/Mirg6SBieSFJXYcGIMDqG7dii0HDmBiz244I8NoWsBC2MGZxiIuNlew1Fplq1DKZkl3TVwvZZ15cpGLYgyaeeya3IItoxvhwtY7FS0+5syVeHDSLJtkuhSGaM8tYHbmKC49exiNsxcRrDZgRRFcSFgpOOv9gpYpUrz0DoFUKWRpSt4jVJgzWNqnTZ4sTU1QPNkLI0ISar8QLg6zBaj+7JAXCe2yPJqGwioMzbl3YcpoePibr3/vu/7p5E/91LkMql4dEcgAeR1Avu9jv3/z0Zmvf8pImpMuV9HTrJhUB6lkiqvoXOjrS6boGy2LYsClsULMNBjM+14GzLRCSJQE0QAE5ASYgRIICaDCOJ3ObHEnWsm5PfOWAAAgAElEQVTKw6Ld9WoHrbkVdFbqEKFEUdrIcUeJlsuxrIqnaOgMln41Zcj9Sj8Z6MSWYttJi83caQHRvLh+6EYGVmzwAkTUC680/K99IRgdz7jef6SeyxQP5ovThehynPoLBRfPNOQzvZE+IgiElJG6LtUXEToOChMT2Pv6m7H1tQfgTo2j6ZiY8zt46vAM6rNLuOnaA5jYugmdyOdBqjmyG00kL1LkFke0C83how4+13Ig4xAkX+TFgGVptKAkcJQJjxYlP8Dy+Us49ewhnHjqKbTPnEPFj1CJFcpsRJRmx0xv0DQVl1vN6ffmTJtb1amoSyOqoijkYihlwhQTXfC70mByOWwU0/6Cnbr46cUN8A1LxkNDD9x217t/duSf/JPZVwccZe8yA+R1APmvP/F7t5w6+NAnDdmadKnBg+XB2th9LSBzYSfVw3Ew08yZQSutvl1WSfSpjssAlT5XOwtRyy31jSCWEhFlz0x9CDYHcpWFsl1A2cpD+Anqi8vcMZe0qNjmcyGOtuUm0QhpI0pfp0dbZX1epNDTIMFGRtysQgBODRlXAqHfX7phXwPI/RRZF7OeL3B6caIv2hmw4mDNcUy5UP6dgnEfk5kFoW48QdmiRET5tuOgCYnS9CQ2Xn8dtr/2JuTHRtCKySHORGFgAGYuj5gKcLQDiGMGXNfWnhbEk5O2gbJP3SGp9Q/8RQ04fRUESRVNEy4ZN0HANRRUu4PGiZOY/doj6Bw+BlVfBeKADZOIiujzyDTaKvIDJN0eL6Ac4zT77R/T//P5oIbOm2ikvppDUx9a6eGbVhJWh79023v+1T8bz4p6rxqkzgD522TIx5/9xieFbE55dANr+pizzT520c13JYBXUj7Nm+oOMcboPgClIMU2j9/CQRNIWbFumKAslQp3JKkjnTPjNak2QgkjoixUg4ghLQiiPPwQUaOLoNZC0uhC+DHMWHD7LrUs8/aYi1Sk3kiXByrksZSZbDvThoX0/VxZZK7kcv0tO/8kfV8sqLgi+dBND1eaiS9Htv962ltCa4J1Bp7y8ETzkFk8nSP9TxiIqNnCtNCj4qVjozA6ismt27B5315Ur90FMVpFbJicUcfEcacSQTbKSzXihrBAX1So445HUxfZqIBHnhNELZCtqGMacGgMFFmIUpHT97F67Dh6z8xg9YlnsHDsGBD53E0po4ipB3KWIzMo2g14fUqq30b9AuGjD8h9udy3AnI0NPKFW9/96z8//fa3r7zAl8wOu8ojkAHyOhfws5/69zcde/prnzZlc5r4RBYZcDFsDfCSCWP6134m2Idoxu60JNQHZPqzb+/IYEiZHfG/BBIKyFHtkLjky40Jms9l3pmTWj3dgo1siH+k4iA1ckhgwCuhaOUBavhYaqA+v4Kw3gNC2sYLuKbDPKvoBnqMEbVqE+gTxUKdgtqi/Yqcqy+nY8DV7HAqj07lfRp6+4CsM8F0VBLTNrr4xSDcV2Ckse6DMdMjVMTi16HMnlQb6ZwPLo5ZSIQBPyFzIAuwbYhCHsaWKWy99Sbsvf4GuAMVBERzGKRzJm24gu14zOHTDoMAl5Ql9MVDXGkhI96ZfmZZiFiPbIDyaitJYNE1bdbxt7/377Hw0GMY8ENUiOuOAsQG7S40L65IRkKSRwJlys4vl/+ufKC+XXa85ih+Pa3UXpMhW3YcV0fu+4H3/Pr/NPiTP5k1h1zlQPtCTz8D5HUi9Tef/P3XnHjmG582ZHMDWZMzXFHrc4rArBwgTjLdu+sm4LXh1AB2mZ1NE1OmlFMOup8l03Pp5w5P0dB0AT30gE7K6GhChx5DxM+Vit3GWJ6mSAYWsWqDtMB5O4+yXYQVG4jqPQSrHfa7oMYPdH2UuE1aQVj65ChDpodxeaHpp/P6nOy01Vv/VNMDfdgmQNVP02BMD5K6SaJ4+rrbFJTXhpknnfCxRAGlnYoygUVdbbGEImCkjreIJmF7aVFUy+yoe69lAoHnYGzjRuy9+SZsvnYfclOTQLnMyoyEpGW2wx1+9Ce9FjlLkNKB6QrWjKdFOjIrSuV71HJNriFmfRWfvueD6D39LCp+DCv0uSGGvEbYJpUWzNSjgmYVOnS9mL9//oduc3/+B1MWzNv/t4CsRsb+ev8v/c//y46f/dnmC72hs+Ou7ghkgLweIH/0f7/h5JGHPiOS5sY+ILNgjIo66dZeF/X6maHOYDV3rDM/MpzR4KqzxT50MbT1/SrSUl/agX35oMvHc6U+7SZLNcAMJ/R/UliknYI89j6hij51apCO1oSnHC5akW+xCmJWavhLTfYcpiYPzTmTmsDQRb70XPSHYk3m2u8UTIt9Gss0X3r5hNfQMv3n9jFel8P6fHJKalwGdjJW0tpdloYx5XBFUsZdkOStkdpq0opEnhvUfENUhSoXIMZHMXnTDdj6ulswde1+5Ieq6BFimhYicrIjrwxJwmjNIWv7zdSCkzXXxDbrrkLKkM16DV/48G+h9vBjqJLFZxLzZG4uPKZSQMqptTCOZHJ6Ob7cav2c2KQde/8dQKbnEwdOCwZzyJYdqZHRT13za//rP997553tqxtmsrN/oRHIAHmdSH3pM3+w/8lHv/xZx+xutmn+GoPScwGZYUuBjeKjMIbgApHDoChMyuYiKOI32TyIuFHN5bJcjLMx7W3AkjnTQNekpmcNjAz6qbZY64tTEEmVHTrh1m4K+p9TO8i0dsWJL8+7p4Kk1sBaykSO5tNFCj2asrHSQNzoQDZ92BHpdHW3HYEzZZUkW6MMNp3XzGsP4+6anQHDGp+C3iFwMwssXkSYY+d5dYkuElIcGMQFu99pIj21s0yVIfrNUIw0LcMUA8n8eO3TWmCPOh6pGcdyEOc9LJoCwzfdgBFqNLn5Zoxu2oyQFic6X8Jhbvsm4yS9atCAgD79wuNO2ZGPioIKJHG0Vmv4woc+iNZjT6ESSThxzA001EDP14SvH7nS6bdNVEO/3fqF3nj94/oZMi9yfUBWCr7tRBge/djrPnjXL42/7W2dF/u62fFXZwQyQF4PkD/3n3c/+dDf3+ea/jYzoRluBKrUGnslQ+anCoNN1FeX62jWGhirjmMwP4ByMY9A+gjiEJEBhARKug2Oi0oMMnHEqgja9hJQ83Y7pTkuKxLSCiIb16R0B/G9nL+y9iwtHPYB7nI2q7XHrIPlLwJIARVZSPyYRxuNFgfhJQaPY1q9uIjecgPoRtyIQg5pnushSsLLzR3M8ep5oWkTSpr5MiDpExWJweOTWNlA+mYy2iEAtEyEPM9OLyPURm5DZ+b0oGnWdI70PMe2uKutD8i0GFELumPbqJTLKNgWFzXpvTWEwIpr4Y5f+gUM3XoLpJeHcjzeLbB4nDTO3EGZdtFxhqwvOuu3STVOf6csmDyl6Se1FXzx7g+g88STKMcKFmfbZKfaB2Tdv95X2+ihs89VlLxQOHheQIaCbzkhRib+/Oaf+/VfnfzFH+u+0NfLjru6I5AB8jrX72//5g+vOfTol+5zjO6OPiCTVwE3UvQpCw1BDHR+K8TME88ibgRcXKtWKigPFlAc0EbvImdD2gZiU3OsNEFEb5XpTu5nbH3RWDpESKejlyFWN4Bo8xqdH1/xr7isWNCnpAEndYvjRI5AjSR0CRW2SJ8bsfERNaLkrRwKpoe4FcCvtVixQWZIIZnwBwlcKrRxYY625/pPvf2/3OOiOXa2liROVrdb0+wOxcZMmkhmLxBSOlCGHBPoE72jW8/p5zYBsam72gj4yXCe9gsuDVd1uM+O5/xFcYAw8lmv3TZMrORs/Mh7fwMbfvCt6FHWLKkgaOvRTSrSzTBsLdon8vuLG2XsJLcjpiDma0FEhL2ygn+46x70nngaRZYRJpzdU5s6FzG13OayIxxltlcoqBcOCP2GlX7N4HKGrCmLEGNj//drfuKXf33Du+7svfBXzY68miOQAfI6V++B+z6y49FvfvE+S3SusZIoLUCZurlgjdwtYU7TgREbuHDkHC7MnIUTUstyBMMFDMeGU3AwMDqE6sQIBkYHeWQSFYhogjJ5X/Rn7ZFM7UqTxho1x5qRQ3qskAZqOpaLi32g5j/1v2vISEdKpUoH/VMTEembebCyYC6WeWj63WT+Q3xryjkbkYRaasNfaqDXaDEw54QNEZJrUtrhx0qJVAvMEjS9k3DZFJ6Gqyp2VYvjUPtqpLQDZcaeQUoHMqN3r3g90JLHbYva7J1UDFTci+PosrokkawPYW44cCyslvJ423t/A5NveTM6tofYcHQcmbeJuBBHWw8G5FT2lzLkWjnDi1fC5vbUvWgtr+BL778b7SefYUAmLxMGZJYzGuwuxz5xXMDsc79XGn9eKCD0+WhefllCmGqkhUDPNANjbOpPf/zn7/5X4ufvIBO87PEqiEAGyOtc5K/+zf+1/fHHv3Cfpdq7LAKAFHQ0f9gfkkmZJ1XvXRg9oHWxjqMPH0QutuFTB1nZQq6YZ6+IRqvFUzs2bduIiS3TyA8W0VUBQvKRcAyEUagd3zj7unJZ1vRr6DPt64hTqVi//a/fsJI6bjAtQO5xtN2nDjYeK8TyrUQXn0ifzGOIUt0zgbTGA0gC4jjhwmDVKMAJgN5qE/VLi2yC5BKdYXoM5GEUIaYU03Xg5HOwS3kMjY5g89AoGhdnMXfsOFwpUXBt9s1gfwf+cuBZLrccdxNykQu4wy4JYqZvmM8lPj6dau3YDntqRCF5ewKOQ/4fCk2VoFbJ4213vRtjb3kLOo4HGujEJk58sQLmwh1BGfaV3QZ3UnLzyxpA5sUigbG0jL+75x50GJCJf0+5dDa7N9PMnoac6tfjZo50UXwxmMGA3D+P5wFka3LqT/Z98O53bbkjA+QXE9er+dgMkNe5eg9+7k+2fvPRz99nyuYeKvRoH2Lta6u1qPpWJHrRgoOczKF5fhXHvvEM7LaC9EwMbB/H7n17QJNAF+Yu4uzpU2i2G5jYMI6pbRtRGKkgchQrAUIZcaGrv43VmuVUbJZW7fVi0OeMKRulDG2NudDlTFgTpAzSfdIj9eJglQj9nAp2zAlrCoEyZZqATXw4u7rR2KhEIowoazRRNFwUlAvZDFCfW4Ff76FcqGBiahOqY+MoDFTgFouc/ddXFpHUGpCLNfiz8/CCGDbJ2rjApg3iJXW5BeTxEEMpErPpmYNECWg/aMqONcVBOBoT/0yUAs3NY400Za6KOtrQGCjize99F8befAc6bg6JcNm/megHpXy2RtWzXvq7B9qVaA9rXd0jrv1KhmwsLuFLd9+DzlMHUaSdA1Ef6bBaasph9z3mkFOtBsnh1le2rYsP3wrIuljKKye6wgjMqan/uv+Dd/9GBshXM8S+uHPPAHk9yuKL/++Wxx/+m/tEUt9rcW9v3w1NI9wV2RRllSa82EXz3CpOP3oURj1B7CiMXbsBW67bDdJokDl6c2kFhx5/GkHHx9j4KHZctwvGcB5d+AiCDrq1JqqFKnJ2HgZNfrYiPQU6BSsyAFKk8U39GDQ9QYChRy+xZ1Bqhk7fsKKBLDS5K08vJOR1TsdyFppaRtLP6XsN0Fp6lkjq4KOdvs1/0tw9gwp2wkEpP4B9m3Zj59hmeImD2mod8/PzWJxbRNxuImrWuQHFo0y71YERBEBElAN1txF/nhYAeQHSGWZfqJEK3zTlIrSl6WUXo7V+GjzySsEXJmqlPO645z2YePMdzCHTrkVbhhKi60khWqL3LVrh1GuEOVyiKqiphIB+YRlfvOdu9AiQE2ot1xNEIpY80u/VBUL6mZarfVsr+28DyFpRwyMF2GlOKzboxTumFVgbp/94393vf3cGyC8O1K7mozNAXufqfePLf7Hp4a99+nNC1vaRTldPf1AMSvTgoZbcvCFZF2vHFlrnVnHy4aOwOiakEWH8ummMXb8NIQl+EwUntjB79BzOPHWcbTeHpkex9Za9iHIJ/F4Lp56YgaonqBZoekQV9rALq2prDpSmGNPVcmKESZe5Z2o31goxKoJRcUp7VmiX/IR9eOlnJO3SJpzkdMbtJqkmQmeJGk76oEI/6ettUzldyjfzjsByUCoPYVNpEpWWQPfkIhoLS4h6AYOw6Xdh+noYLFMlLDm7wrSsJWT6BMJan6IXcjNpqkGPu4qEgUapgjd98N2YvP02kovpRg/OWKkQp9UaBJq8jKbt3lwLSJtv2MaUppvECTxqeZ9fwN/d8wF0Dz6LEmm6leSBqYmhPU36BTydYT+3Nf6FnP/lYxSNQY1ZhheTBasiOoTOMUTXsgOxcdMfX3v3+zJAflFBvboPzgD52wDyIw9++j6V1PbbaSWegMykBoM1gEzQRpmcE9ton2/gxENHGJCVGWNi/wRGrtuC0NE3v5PYEI0EB7/yOOKmj27Uw7633ITBrSMQlsTymTkcfugI3NBBJEOgqFCZHsD09EZUKlX2EU5Mmv6RgolIUkN1A4ZpaWMiGlUiaMCqzrgoSyadAxXauGU4NRbqd9f1i1trw9DPWIl3poWIRiixPQ8n5A4Moi/aBjozF+FcbKMoHNhCwA5oyrbmW7kprg9W6SSSvusZx2/NL/zHADIBWb1cxps+8J4UkG0NyMwpCUS0KNGugYGuD8hXQJVkhgl1C6aNIS5RUHML+MIHPoDecwCZjqPW7rWArJeXtV4lLwoO1gFkiBAdyw6MzZv/aP9d731PliG/qKhe1QdngLzO5fvy5/9i01Pf/OR9UPX91O2mGyBI9vX8gOwSIF8gQD4Ks00UQcSAPHHDVgR2yGmiCA14oYvjDxxC89wyg6a1oYxrbt0LM28iqPl46itPwWwIkGmZb3TR4wF1BsqVIQwMDaE8VEahmEcpV4AqSAQOOTgQB5rCGkvPSL1BMKwLeLrgp8GDAfmyLu65BURtMJ82ZvQboqlYRd18psG0hSlsILZQrCu0nz6LobpAgebyxTGrMAi0AlK+sRRM88KXfR7WtBC/lIDcIED+4Hsxcdub4NsvDpDpPIiLJ7AmU3qXWI7ZeQZk/9DMmgz5ewjIRoSOZQXGpi1/tP+u92SAfFVD7Is7+QyQ1+WQP7rhsYc+cZ9Q9esoQ+ZC3vMAMt3IBDlubKFzsYXj3zgMoyUgLYnx/ZOYvnEz2kaHmsogYwNe4OH0g8fQPrXC1fpgyMC2112DgakhNOdbOPrgUVirkscKSTfEwPQghGNjcbmBVseHSbPxhImRwSFM7Z2EM5FjOkMmCpZBrRbUBMGdHYiVHtPE7nK621pndOl7vlwgTL2T14ZCd9RRU4X2uiADHkrBLViwEwelVYnOk6dRbRpwaNAoFHI8PgoIree2Va+VCfZ/xz8KkNNuO8pMKUNulImyeM9/B5BTHxDNPK2hHdYCstKAfGkOn7vnbvgzR1DhWYF6hJc0tS/2Fcriu5Qha0D2xeat/+Xa9737fVmG/OJA7Wo+OgPkda7eI1/98+lvfO0zn0VSu4EyZJ6V9y2AzON40vE9lCF3L7Vw7OszGpAdgeF9E9h042Z0jBaETUBpIhflcebBE/BPriLphIhHTIzfsAmTO6cR1SIc/PIzDMiIApTHcthz617kKhWstrs4c+4iZi9egt/ooOIUseXAFgzuHEa342Npvoac6WJ8aASuYyFCBEnJrEEaam1rSaPn9WzAtYTFFYDWoUjFYWmrNksjUi8OavNmLlw5KNYStJ48g5G2yTMCWSFBxvqpb7Tu1CMzplRWlvoEf7cA+bYPvRfjt72RGirWoSzS9u3nBWQN1mSkRIAsGJDfj/DwUZS/D4CsjAhty/KtzVs+svtf/ur7dvzwDwdXM8hk5/7CI5AB8jqxeujLH5965MFPfBaqdqMtyW3tuYBMPClzoVx5F8wP9y62cOwbhyGagLQFhvZMYvOBzYhs8tKNkJDXRZzHqQeOoXuixi3K7WKMjTdvx9j2SUQ1H4e+/AycpuAJF9XNA9hxyw5Iz4ZJbcxRgsVL8zh96BiSRoiN123ExL6NPOH6+KETWDq/gIqVRyGXQ6laQn6khHy1CJumaXBhCghsDUyEnOxfzFM0+iqENYDcH2Xf98pgNzbuQ4YjbRTrEq0nT2O4oxsl6EEuci75Gved6b7F5WytHeVLmyGXcftvvg9jb3ojfNPWXhupvwcV9ZhDJulivwGDug3T7kUiu3mRErTQKDj0Xi7M4nMfeD8iBmTBY7m+dxkyUUwhA7KzddtH9r7nX9+VZcgvHNCu9iMzQF4XkP+fqUe+ft9nVFJ7zbejLHh8HgxWWfiX2jj6daIstCRqbN8mbL1xK0Kjy1pbw/bgr8Y4/uARyNkOUxbdssTUjZswuWMKwUoHhx94FqrO/cnITeaw8w3XQBUslq1RVY066ZZPz+LUMycxtHEYW6/fAdfMYeH8Mo4+PgO7I3nIKvGiSU7ALLsYHRvG+NAwBscG4buSi3xaIKD9fTnTTytT2jCnzy1rk3tdzdM9beTF7CoH5bpE+4kzqDbJkIdUJRqQ+1NI+mG9MofvpbtVdJu4VlJERFmUynjLh+/GyOtfh55Fi0/KzxClYbKNEXfgaZc3reWmuYfsoicE+4yQAZSZqiyMSwu47+73ITp6HMVIweFJKxTTtMEm9VPqF0RfqqKeqWi0llZZtGzLd7bt+Mjef/2uDJBfuo/Oy/6VMkBe5xI9/rVPTTz4wF99RkYrr6UMeb2iHutc0wzZn+0wZYGG9vgtTw9i076tKAx6sEjHGic4e+wCLh46i0LkcHt1NGBg2y27MLphBN3lBma+fhhJXWez3rSHHW+8BjIHRDLmDjcyo3cigdMHT6Dea+L6Ww5AKBfdpQ4OP/QsRC1g79/IlPDGKojsBM3WKvK2jYnpCYxv3win4LI2WljEQNB3mme+DJ4pIGtnM93KrNUkPF4brnQwQBzyE2cw1KStvgZkHh+VDltdC8Rr+uMuR/vFKivWXqYXDchMU9C71ABMg09BnYjUCEMAyN7QZCKkdGHy7Hl8/gPvR3z0OEoxYH+PATlmlYXlu9t3/J/X/Mov35VRFi97HH3JTjAD5HVC+dWvfnz84Nc/9ak4WrqVnM9Sz8znqix09wIXeoiyCGY7OJoCMmEXKSQSz0B1qMKA2OuEaDU6sCIBRxloB20Utg5hz8374OVtBKstHHpwBsEqFZAE8puK2HbLdngVD37UZS8IUjMUrRyaC01cXLiAzTu3whYF9JZ7OP7wYahFHzbpoksutt68D5WpQVycO49zx45jeb6OjTumsW33Djg5B8I10Et8CI+AiRpQ0scaQOZWBfLbYN219mbOSRsDNYXeE6cx3CC6hqwoaWtPBCwpLda81Br3ubWhfkkBuVzGD3z4HgzfShlyaiKUrgL9DFlJqjxq+0/bsKEimiSutd3kUxGRKX6coGDYkOfWADLVR0k6SGuR+d3PkEkFk5AO2bZ73vYdf/hD/+533i/27g1fsjs+e6GXdQQyQF7n8jzyD3859s1HPvvJOFx8w/MBcp9DZktNLgY5COe7OPK1ZzlDJobBG87BGShhfm4eohexwQ15OUgZQ5kSxbESxvdtxvCGYShyMVvu4MhDx+HXaLwSUNlYwTWv2wmnYCFOAli2gZ7fQ7fTRaVYRRB3YeVMeHYFjdkmTn3zGNRij30r8sNlXHPbDVAD1BTiI2m3cfLZY5g/v4rxqTHs2L8LXtlFYEaITJLHpVM00i09l+LSNJdyyyTV8FK3YE4RIEv4j59hQHYTS1uTStIh9ydWP9dsp58x97f3/UndFP4XS2t8a4bcLFeYslgXkJl1ibgdPIxiPT2kb4hMChSayCIlPCFg+QnMhQX89Xv/NeSxE5dlb98LQDYUnZmmLDqO03V27PiDH/mZn/mguPPODJBf1jD60p1cBsjrxPIbX/z06BNPfOLjsb/wJlMTuJdVFhp0Uj+LNYAczfdw+GuHGJDJ12ds5wS27NmNp584iObFFfb+Jd/fkalhlCZLqGweQsKAGSNHPVuzbRx76BSiOk1LBgqjOUzvmcTgUBGua7M38YkLp7DabmP//hvhFGmOnA9DeegsdHHsG8/CXAlY6eAOF7HnBw8gqdCkiy48pRAstHH8sVNYrdcxvmUK26/dCeQFEpeaR4hj1ZIwbYyv+WPqcKMMmfhTCgMBF03AHlgF/MdOY6hhwJGUIRvcHn6ZslibbK+J8fcDkIlWisIuz9Wj5hoZktVmanpvGLi4MIcjR4/gmk2bsX1yA3BxljlkdfwkytQ6Te+f26d16/R3T/Z2BZDbtt1xt+/8Dz/yoQ/8pnjNa2h9zh6vgghkgLweh/zV+4YfeuijfxX7C29mQGa9MRnaaE8LXQTTXDE1TlCGHC8FGpDrEsJSGN42gn2vuwmnjpzBiSeOwggEnJyF3Tdfg4EtA/DzMRoI2EDHjRSsmsTBLx9EskJSNAshUR65CKWBIhxTG+DMr9ZQnRrBdbe+DqHZheUqBJ0YaCkcuv9pWE1qKRbwhgu45o7rEBYTRFaAvG3CbCoszizh5MxJREiwaddWbLluO0KXTPR1C68eQUVdfnoUFXHWpGumtmFibqgb0AUBskL38dMYqpspIBOAa8+PtT4735r9/mMBeS0fLWgZERYoQ77jtz6IoTfcgi77LethqUSMx6aJnvJxdu4scgNFTIyMsX2oFRNtZKEbhLjvC5/Hl//hy3jHj/843vamO2DPLeCzd70H6uQpzpAZkKnNxlwLyNopjx7aCGptk41erC+PdLo8rksvdv1nJjyTUA+CirntnZYJ2qnExCG33R07/uOPfOhDGSC/CoC4/xYzQF7nYn/zm58eevQrn/yzqLv4P9BMCVYjgCRfel4eT8FIt9tkUG8jh3BOF/X85R4cz8bolmHsvHkPWs0unv3aDOKlCI4NjF8/ivHrJ9G2ejCtHEBz25SDbs3HkQcOwliO4JKFpCcgqi4avRZkL+IxS2QuVBwfwJ7bDkAWyPYx5oGm4bKPow8dRrQU8gLIW9QAACAASURBVIacAHnP7XuhBoGAu/3IFN5EtBDh2MNHEK2GsHIudr1+L5wpD4EXQCY0Z4+meNhI+H2mc/aoOUTryFhw4Sgb5ZpE+8kzGGoArqSZzWQdqpUP/anS3xra5/YFfmd3GQEyG/Gwr0jIKvDWYBW3ffjDGLj1JnRsoooT7oq0zDxbnK6aLXz0gU/h5NIF3HT9jTgwvQtj9gAG7TJ5HuHxhx/DuZOncccb3oCdGzYjPnMOX3j/XZCnTyEvBXfwsd8EFT7ZjU6b67PVKU8OTy2diHJg4yRavIh66E/m1u3VOrsmrl3vtkKTTKfo7+TMZ7DrH3lk02t0bKvjbNv6Bz/67373QxmH/J19Vq7GZ2WAvM5VO3jwc4Nf+/xH/zTsLf2YpYiW1ZaPBMi0dWVfg3TOG7ckS5c55OMPziBpEicbY3TrEHa9YR+CSOLw14+gd76N2O9haO8gNt68GUmJxsibXCikbM1fjXD4gaeYB7aVhdJUFRtu3AFfRFi6sIDO7AqaKzUMTA1i7+0HEOYkpJnAJkBe8nHsocMICZCFCW+ogH2374MaoHFAgS660e9qmzj+9SPoXOpwgWtszxSmb9qEntOh+UtcbDQSbUZEhjoadtLJ1H1AljbKqyoFZFIm0HQOg4eE9jPD53Oj/McU8vqXSQOyydOrrNjn82wPVvGmD/82qm+8BU2EsEUCM7GRJA5QMHE8OIc/+spf4OjyeQR+hA2FIewc34xbdx/A7vGdKMUOkkYXA8USD36NTp/DF+8iQD6DnNQOcORjQsXKvqE91RW0XZNCTGNUiJWWtCjR4qUHqfISzvw1xVH7uvF39LkxNA1kU10hJuaYJHoEyKSHpsnaRsfduf0//dC//bcfzAD5aoTW7+ycM0BeJ25nnvrqwN/9/Z/+cbez8HZbKUPyTQW+ObUZuW4+oDlzdA/a8CCXQxy+/2kYPRN+0sXI1iqueeN+no588dlLWHjmIlQvgDlqYddte2EMu8wVmwKwEhNyOcHMg09Drvgg0UNuegA733QtjKLFmWv9zAKOH5qBU3Rx3e0H0LVjSEsxIEcEyA8fQbAYMCDnqgXsu2M/1IDUfhgGNXAYsAML5x87h4Wj83r46ZCD3bfvhTlMm+WIKRmaHEL9EZQRsuztZQbIkp3taP3wQdv+VnUIt9/7YQy9/rUIKVkns3/Tg08OfFaIJ9tH8Ltf+AgwkIMfxOjUGzTED0NWET9320/grTtuQSWwYUoDLj399Gn8/XvvgTxzlgGZF5rUgnN9QKaBtX064spypAuQNOhVFzu5h6afLpNjH0+1Jv7dgLTSXUks0TaNdmHv7v+44Wf+6b17s6Led4ZuV+GzMkBe56KdevxLlS995c/+S6e98A5LSoNUBHQfOTRZKN1aEr/Ku9VEwDPziOa7mLn/aaguNbQFGNpaxbY37kFsC3Tmuzj2wLMw2hESV2LH6/cgPz0I6VIKRYNFBeQyMPPAM1B1Giyq4EwUseXWXVAFE0XXg9FOMHv2PE6dPYWbf+D1SHLc2sGURbTUw/FHDiNYoJFFFnLVPGfIckAhMEMGZMJVJzSxcngJpx45Ac/Ko2eH2HRgCyb3TXKBkKgZ8vslcIgoHyTz9rTjjnYITFl8nzNkshNlylUS963QGhjCmz/8YYzccjNCgwBUwaehR4UiujmJP3nqY/jjhz+K4fEJTI1OYWl1GQvtZYQ9HzutMfzLt74TrxvbB9OXKEEgPHYMf3fXB6DOnEeedj8J7RDIpJ7Z6ZSyeG6GvNYTuT9jjxYznghCzzZoFgn9qSWNVIMgDTh1BpLOnSaW8zFELdkWGsJoeXt3/f6PfuIXf1uIO9ZoEq9ClMlO+QVHIAPkdUJ14pEvlP/ha3/1kV5r/k5TKZOyHAJfUkrwLDXaMkseIs9AZyobS8fmcOHp05BdKvYlGN5CgLwXsSeALnDm4WNYPb3A29jx3RsxdcN2SI9EZQGDCGoWDt7/NKIVn02C8hvKbDwkKhbjqR0Z6DY7OH3+DDbt2Q7hUb8Zbd0NRMs9HHuYKAuanmzCI0C+jQCZzH5CPaFaKbixifrxGo49eAyuchFaEUqbKtjzxr1IbNJakHSNtLka7KnA93ICZKZEiFZhw/0IoSnQHBzEW+79LYzecjMCopWEjVg4OLW8hC8ffRhfnH0AR5JTgC/x1lvfjE7QwYPHH0PPCFEN8vjpfT+Md772p1D0TVSUQnTiOP72ffcAZy+8YEAmXpiuWURt6ExLEI1FC7b+O1EbRHlQTLW3si4SE/VBnY608JG0LqLiLfHiptmq7Nn1u2//lX/+O+KODJBfMKJd5QdmgLzOBXzkkS+Un3jgo3/otxZ+2oaiocv6BqLBoMQlphMrWHWRAFEvxvHHjqB7qQlE3EeMwakytt96LVTJYp64d24VRx98BjJQ8EYGceMP3oqu3QbsAEYiEa+YOPz1GQZXmnRcni5j2y07IKoWS+McODwEo0Nz5fIWN6XQ+TCHvOzj+MMzDMgkWvOG8tj/pv2XAZlGGLFBfWKgcWIV5x49B9Em/jOBMWzh+jdfDxS1Sx1NxGZZH4tLyOlOb8FfDhlyv5Kqp4nE7CzXqA7gLffei9Gbb0EgBbeSP37oKP7zxz6KBy88jvLNVQTDPsrSwa27X4Mo7uGBk99Ew/bhRR7eOPQavPeHfhmTqgQvDJCcOYkvvOduiBcByDZ1KUKgY5sITDKj0jQE6x9pDBUNeOUvG2TYpCwTpmnycAOLZikKMtMXiMimVZjoGWanvGPrn1/3zp/547pSgTQ9M45jg9xFiQVJkiTxPC9OkqQnpWyWy+Xe9PR0KITQhH/2uCojkAHyOpdtZuarxQc+91//U6+1+LMO3SE85VgbCRG3Sl4RNLdNcGZECG1ANmL05hpYmF1BrbaExAix+w03YGBqlEfXV5SHkw/NYO70AmLDwjW3XI/RHUMIRJPlT0nNwqH7DyKuBVxpL04Usf1WAmQTAfG7sFjKFVHV39JTTDzTRdIOIRshjjCYkz+yAZcA+Y37gKpgyoIAmVJ8RxronG3j2a8cQj7M0+A5dOw2bnjLjchNlBCZEcsBIupso0VIWM8LyJW6QvPx0xhu6cYQKurR1p6Miigb/G4V9eiciFLhidQ20BNgQH7rv/kwhg+8FpHpYWmuhvd86Hdw/5FDcPaWMXhjBfZYgtftPYDXbN2H1flL+Nj9n0Y8aCNuA9d5O3HXj/4aJlUZeSTonTmCz//GXXAuzMFLZPq+yM+C+OC+yuK5lAXJ6GBYWKKux4EBiHwRA9UR5AcHYZdzcAo5ePkcCvk8lGlBmiYPhhUMygZbqpKsjvZLpjAQK6GMcrkVjlWXfdOSNMTcUEqo9CH1I1FK1QCcjuP4bLFYPGoYxjeuv/7684KH82WPqy0CGSCvc8WeeeaLhW/83V/+h15z7p22IOsZaiagLbwedU+gTGkzp848o04hLz14sQ0kNuqNZazUFtATEht2bYWwJSs01GqIpx84hHYnxPiWaWx/zVYkTsDbXbq1Dj7wLMJagDiMUJmusLmQHNRtu6wPTsWtXFik6RamAyNIIFdDHH5oBtEKa+PgDnnY//+x9x7gltXlufi7+tq9nd7nzJw503tlcIYRxJJookkQUBPLTdQYW+KNXtNs0Vxzk9xcNYIIBFS8oGLUYBALNsogDNPLKdPOzOln97L6us/3rX1gMjIDE2CA/39vHx7GYZ+991lr7Xd9v/f3lpet+jVAll0BlZMVHL7/IPSaynkWNaXGlEW8Lw1TocQH7hgJao8EmvZ+fUJ+IQGZKrUo5IhuSjVRQD6dwNWf/gTS6zbB8GX8/d99AXfe8yOUwxrcfgmZTUnUInlERBV9kVZsWjSAg6cOIdKdwsF9I9iYWY0/fdUfodkKIUKc9NBB3PvnfwH1zPgzBGSS4AmwJAXqyiXoumwzvFgCvqzBFAVYtE+giDCqNa61omNqesQh01UV5FcLjstSSq4EI5baA/RwFEjGIKhq4C2k3sN6Sh13H1K0qSD4NBV7nufIskyT8o9LpdIXdu7c+SD9t5caIP3//fM2APk8V8Cjj34v/Nj9//a/SvnTf6gKtOC0611zwdKS/iEwpgmZYylpuTpTQm58Dt1dCxGJ6sQowrI8yJRTIZisYiBX29xwFkP7R2G6Nta/fB1izWG2WvuzDvbcvxdWgcpAfUQ7iENeBKRF2BKVk1IAjgiFwyMDCRYpDmTHh52t4fBDB+HMOQzUoSYdy3lClmDR1MvGBQoAElA9VcHhnx6CXpVB31lTNdC/eQCZwXYYCpWQ2pBFkr+RfIs2o15cgEw0ESe1SXIwIWcSeAVNyBu34rEDx/De93wUBVNEUZehLQsjtE5HPjaHplgSazsXYnv/CraTHz41jId37cVvbXgN3rTpt5CsiIj4AoyRIXz/zz8M+cwZ6GepLM4/IVOokoICBIS3rUP75duw59RpPLr3EAqWgYG1yyGrMn7245/AN2yYlBtNd0KbJOguHLKcu2RyIQMOuUx8SKTcEWV4Ok3RwQRNEzhdKATE1L6tqipb8VOpFLZv3w7TNDE4OJjzff+fm5ubP72h4fB7yeF7A5DPc8oefPCu0MGH7v10MXv6PYpA841bB2SRN5JIvqQEKZm8fKagmvHRcQzvP4ply1ejb6APVbMMM2dB0zUoGRmO6rCrTy2rOH14DEcOHUK6uwmrt6zhL5Y5VcKBX+6HXSCSUESkOYIlly+DkBFQFWoM/CoUiA4FxXu89LUo7EeUUZsp4/BDh+FkLTiuh3BTGMt3rAjoDgLkuquMAL08VmVADtWondmFpRjo2rQALcu6UVM8bpymXAdKb3NZHfDrOuQXckLmVhQaNEW60QGFVByv+Mwnkd64FXff83N86mP/B56cQFZ0oS6Skbw8iZnkHBRFQH+0CctT7bhi/WW47+c/wtjJafy31/0BNnQsRbImIWJ6cIdH8d2PfBjS+DhCfBMM5DQXAmSSL+ZEEZErtyG1cQPu+tFPcddd/wYxrOP3fv9NiCWi+NLnPgfR8AKpo6gyNWHXG10Uj6zpgdSQNpDZ9eiDVSNUx8V7BZIa3IjpuSS3rK9cOjo68KEPfQgjIyPYsmVLNRaLfaGnp+cvlzdCiRqA/JI7Auf5wMeP36//6Ntf+0QhO/Z+Bb5KSlKWNhG/RxSmQI61oCU40CILOHn0GI4fOIH2zi6s3roGZaOEIw8fYu63d3UPpDaFU9WSfhJSAZg8NYGhk0NYsGwR2jo6cPCR3cidyEGthaB4GuSwiN61fcgsJCqBNtoob5h25AHfcVGsVFGzbHQ1t8Kcq+LAg/vg5GwGff0/ATJl05AqIdA7F06WcPTnRxA2SKVBgFxF79ZFSA12wqBmE/p5Cgty623LLzJAJkkgLelFQYElAMVUAlcRZbHxMnzjez/Dp/76c5C0JhiqiEJ8DpmXpVDrNuBrHoRqDRk/hFdevgP58SxSQgzX7PxtpMQwklIIkZoHa/8QvvfRj/wnQCaRynxZbODU+88cMnHtJU2FtmMzYhs24Gv33IdvfuM7SDS14Dfe+NuIJ6O4+Ys3wilZUPQwTNvm64l4Y0/yoLpB8StdV1xIW9e92xzqRGuhoK2F+wnrq535S7etrQ3vf//7cfToUezcubMaj8c/l06n/6oxIb/00KgxIZ/nnA0Pf1/76ffu/lghO/an84DMS37QVBOI/AmQJduBJiqwaiZOHjmG0nQeridhw47NcBUXB36+H4VsARuv3gShVYQtOFCrKqKmBqdkIluaAzQF0XQKU+OnUZksoTJuQK5KMKwKpLiIZHcCsbYkQrEoJJE22YDZ2VmMjY9DkCVsXrsOYtXD/gf2wikQZeFBS+tYVp+QaaOORVZk3SVAHs3j6C8OI2qrIBbTVGpY9LJliC9qDQpKvaA9g5QDDq0GXkSAHBgtSA9NNycVtgCUCJD/9hNIb7oMj+w7gf/+/k+hUPThqioKkSywwEZ8VQhezOcIU2pqGWjrQU+kBVt6luPy5Zsgmh4UyIjaMuwDw7jnf3wEysQkhzKRvJGs2kH9VeA3JLtz4L0jh11QClCUZYSuvBxNl23DV/79Xnz9zm8hlsrgtdf9DsLREG6+6ctwahYEWYVFcZ98Yw9cfQTIge2cJHIEyCyoDJpKKBif3umsTAz6DGdPyATINCFv3769nEgk/lGSpE/ubMjlXnKI3ADk86ks7rpL3TV+/19lZ47/uSb6Ki3t5x/zeb8kZSOeNaKGUJ4tYeLYacD0cfrEaWy78mVQExoefXAvcoU8Nr9iC8RE0E9HYDt17AzmJieRakogGk2gpb0dhmaAxA3UrWfmTExPjWMmN41qrQZVUaH5OnQxxMv1mlWFAQeZ7has37IOdq6C/T/fDbtIHgIBWlMIg1csgxinpT0xpj4EUYLoiJg7OI2xXaMImwpvNlbDBgZfvhqhjjQvkQkYqGSVeE1aPgelIQQK3I4ExZWRLAgo/GoULRUBqkM3Ccp8CBCDJr2L2U26WEs18dp00whAUkA5ncSr/u5TiK7diIqn4aYb78Qdd3wHlHhaUwVU1CzivSK2XLURi5b2800oFQnDLVWxtHshVi5aAdEWOOc5ZIsw9g3h3o98BNrUNFQKlHIDQOSAUi7mforfTgBykojEK69GZutl+PLdd+Ou7/wbtGgUv3vt9YhGorjpphth2bSXEKR68PEMcgSD/QgOKeIGw+C/cntIsFtwvgeBMlEWH/jABzA8PEyAXEilUp8WBOEfG4D8ksPjJwqIX3qf/Hn+xI8++qiy96FbPpqdGP2oJgpq4NGiMJ8nwYa+K9Q+IVhAaSoHp2xzePzuhx7F6i1rkeluxSMPP465Yh4bd26CHlOhiwpyJ7I4tHcfFizqQzwTw9T4DFpa2xDq0LlVRLIlxENRGIYB0zSQnZrD3OksSuMV+LXg6woVMAQDSzeuQMfiXrjZMo7+cj+KszUGbOKQ+3cshdYkQRRMGBR0I8mQTRGndx1H8fAsQjYloVVhJV2suHoDpEwEFNdDWcGB2ZcW6bS7T7GbxKHTZhpJ5wJAzj8ygpaKBJWyGOYBuZ5y9vwBMqvBORJUFKgNOgDk1/zdJ6GvXgNLicBxJfzgvp/h377zA8wUTMSbIrjylRtw1W9cAT2mwPNNiJ6L2eIMn8xysYqJE2ewsnsAS9t6Ud57GPd++MNQpma4vklwXba384F9okuxHlVaZ+dpyp2TJGRe/RvIXHYZbvjWXbjzu3czIL/xmjchHoozIFfdapBlERRLPeur+FxAvuKKK6bS6fRfb9++/eaGJvlZH95L/gKNCfk8h/z++++Xj+/7xoezU6N/pQrQaBp7KkCWIUP2ZIwdPY5qtoyEFsXI4REsXjmIzsV92P3wPuTzBMgbEIop0CUVxx4bxfHRY9i4fRMbOI6NnsLcZA4bNq9EcS6HsdHTiCeSSGYSUCMqwiR/skQYeQv5mTxmZmdQsoqoORVs3rYBejKK6ngeJ381gtosGUMUiAkVC69YgmhHCKZXhilToKcCvShi+JeHURydQ0wOoypUEOqNYcmOlbA4eC4ITSLddaCaepECMjdde0xZVNJJ/MZnP4XQ2lWoSDTT0kOAYbuYK5vQQgpEwUKulEfNq6FUKcNzXBg1A4V8AfFIFB1NzRhs7UBK0lHbfwjf/8j/gDIzA4V0x0QvsH1xvjklMAYFwFoPwhN8ZGUJTb/xWxyU/y/f+L/4+ne+BZ0B+c2IheP40k03wHCeH0AmymJ0dBQ7duw40dTU9OeXX375txpa5EuOp8/6DRuAfAFAPnHoWx+aPTP8MQJk6TyATIE0tP0+vO8ImmNpuFUHo4eH0dXfjYFli7HvoUPIFvLYeOV6KAkZpCgdemgE09PTWL11NcKtYWSniti/6wCWDCxAcyKDPb/ayzKpVEcas+U5JNIJ9HT1QXBl6KqOmm2gYBbgeCbSTUmWz53aO4rskWnIpgZZ1EkKja51fegYaIOouHBoxjc8FEZmcGrPCYiVYD6rKgYGtwwitbiFrcTcgMLKqzqp+ZSArCBZwAs2IZOvO8giJkAWUcmk8Zr/+Snoa5ajpimomTWUSnnM5bOYzOW5JYSmftL1EkdLcahG1UZPZy8efuAhvPLqnVjc3wfZqCACoLx3L/7jo38JZWoWCml963wvNcMEVVbnAnJQWJCTJbS+7ne4bPXzd96Br9x9FyKxGN74xjcjGorjxi99EaZbq2ciPxdhpAGP3NnZife+9704duyYv3Pnzr0tLS0f3LJly88aOuRnjY+X/AUagHwBQB479O0/nR4/+nEF0M8HyGTUqOTLOLh7P7Zt2IqoEsbuXbthmBVs2bwZh341jJlcDuuvXgcpSa2iIkYeDAB53eVrkOiIojBRwv4H9iOViGHJwCB2PfQY2js7MLh2MYbPDGEuP4dEPInxsSksXLgIPf3dKJlF+LIPUsBJsoDJoTFUxvIoT9dgVi1WZGjpCPoWdSGTSUFUFZTyJZzYOwojZ3KYjQ0bmb5mLNmyBIj7MKgZm2y9JKmb50yJqKhTFiTTYtkedeq9YID85AkjmoD8i9VMM15NE/LqlSjJIn750C9RomLXaAR6Mg5Z1pg7Hxk9iYULF+P++34Bq+xg49rN2LN3D37nd1+DhYt6oVG/oF1G7dBB/PCjfw2NAZlIcYfddOcFZApjEn1kFRntv/UGtL1sG/7561/B7d+8E+FoDNdeey4gs1biOfmyzwPy+973PgJkb+fOnfe3trb+2ebNm/c+J2/QeJFLegSem6vikn7kS/NmRFmcPvTtD0yNH/2kSjWgPBn9OodMgGxVLcxOzKAt2Yx0LI2jBw/h9OlxbN20DqcOTGBqdhbrrl4HtUljffGxR05g4sw41l62Esn2GKpTVez+2V4oYQXLlq3A3sf2obOnC0tWD6Bg5zGdm2aTwMHHD6CzowuLly5Cychjai6PRLIZ8UQUouNyjGOlWEN+LofZ6RnM5XMcsalSi5wgwzZsuLYNQZR5qs50taJ/1UJEm8NwNAeOZ7EJwbO8ugWapmURAmlhKUiJeGjKB+ZNvRdqQmbhN+cJ023DgoxapgWv/uzfQl+1BkYogr179qFYKkGSFRQMC4f2H8KCjm5MjE/h6qtejW/f+R2sWbISq5avxlfu+Bpe89tXMv2zdtUiJEMCZh7dhZ9+9GPQpoiyoDwP4pDrlEX98gsoiyDnmNURdUDuev3vonX7y/C/v3Yb/vWuOxCOx3HdG9+MiB57grKg8CfK4phXSTybK5peo6ura35Ctnfs2HFXb2/vX65du/bEs3ndxs++MEegAcjnOe533XWXZGYffP/06aOfUuCHaFOPg8fPUhCQGYQAj3bIfRvQBAWC7aGQK+D0xBk0NzVh4sgM85QrLluKVGcCTs3F+MEpnDl9Gis3rUC6O4XqbA27f74H0EUsXjyIQ/sOIxaPIdES5Rqnnr4uaLKGxx96HLFIDEuWL0a+nMXhwyPo6exHtVyC61pobs4gEg0jFA7Btl2UCmUUc2UUZ4twajZq5SpExYcUUhHJxNGyoINzk305CLr3PYd5Y7ppEKFBG3UBHRss0zlciFQWT2zqDaOlLHLr9DMJqD/fJX5xW1t1QBYIkF1YooxqUwte/Zm/hb6aMqLD+Pbd/46x42ewect25Cs2Ht+9G/1dHchmc7jq5VfigZ8+gOve8Gr4jopbb78dLV0Z1JwiXveq7ehqSaKwbw9++Od/gfDcHO/h8eqIo0eDVu0nKYuzAFnwMStL6HvjdWjetg3/9LVbGZCJsrjujb+PsBbBTV++kXOySdL2XE7I84A8MjJiXHHFFTf09/d/ZvXq1dMvDKQ03vXZHIEGIF+Isjhy9/tnz4x8UiZAphAtln89GZxDgExh8FQpPzs5i5Z0M2B70BQVVl29Wz5TwuzEFFzJgiOaDIw9iQUYGxtD9+JudC3uQmGmhMcf3MsN0kuXLceBPQcQjUYQbYpiqjCFdRvWMiAf3XMURtXAhk3rWb88PTGLxb2DGNp/CGfGTyPVmoIvOpDDGhb0L0Q0FIMkqLAsG67jwKPpmIL1wxJ8SosLiTwpU7obB76z3pgAjwSyBMgBoUyRN0RbUM4vAXJAWZDKYhjNZfGJcCFu1qgH+D9/Kov5jTRqwnZhixJqLa24+jOfQGT1BtSkEA4eOIbdj+zH5JkcVm+8HHsefwwv27IaQyMnsGbdahzctxeaDOSzOZhWDU3tSXR1NmHDsgE0RUPI79nDjSGxfImlZ0pd9kfCt6cCZAJtuofNSBIWXv8WNF22Gf/4FQLkryEci+H6a/8AITWEL3/5S7Bcg7VtzxUg0+VLHDJRFiMjI5Xt27f/w6JFi/73qlWrcs8GGBo/+8IcgQYgXwCQTx28+4MzE0OfUGl2FQP7bLDMDA4bO6YobMi0MTMxg3QiiWqpCtuyEIpEEI3HERUjnItbqGQxMXkaxUIJyxYsx+zcHAqVAlauWYHSXAmPPfQYWrua0N+3EI8/sgft3V3oX9qPE9Mn0dHVwQ0iM6ezOHZ0BNu2X45caQ6GbWFBZw/2/uIxlEtVbLpsC8q1IoZGh9DV041qoQLDNpFub0I8HkYkpHGgjS27MCQbNhWXUmecpDDwBNVDNA1TpKgUtFgESb7nBWRKe9PrFU6XBpCJNpHZIOPCYuu01d6CV37649BWrkJNCOPub3wHC3uXIDdbA8QwZmfmoMgerypylSzUkID+vm4MDvajvasdYZ1qtEyopgnZMDBy7w/x6D9/HvFKLcib5iAnonGCm3GQ71RvraY/UcOKJDAgL3rTm9F82Vb8w1duCiiLaBTXXff7CMlhfPnmG2G5ZkB10MbkcxTIRoBMKouhoaHyzp07P7N8+fLPDwwMFF8YSGm867M5Ag1AvgAgnzh49wfnJoY+QZt684DMwHUOIHuOB6NisE6VUtpoQVoslKEqCsKqPs6LRgAAIABJREFUxjkVyUSCwdxyHKiahlrNxPGRUSSjCZTnCijm8wzOlI/78IOPoqO7E0vWLEHFq0FSFaZEaDPu0Ucew+o1q+AINhzVR1Mqg5GHD6FaMrF6/TqEwwpm5mYgyxJKM3nsO3QAya4M0mmdA2k6u/qBkABHo9zjIEFOFilnmWzSVM5J2mPC5qBbL9jee7EBssIpd45vwSClRXsLXvWZjyO0ajVqooy77/oOKrkqmpKtgBSCFgkjloog2RxHU3MC0bCEsEJ5EdSO4gJGDSjkUZvLIn94BI988254o8cQcmzezGNrPC0N6tzKk4BcVxNzJKuAaVHE4O+/FS3btuDv//Um3HrnVwLK4vq3cKMMTci2R4BMYC4+p4BME/LQ0FBx+/btn1qxYsUNS5YsKT0bYGj87AtzBBqA/DSUxczp4U8Sh0ybSEQoEqjShDM/IQebOsQlE79K/CtxsT7mJuc4RjGc0FEsFqEJGiSJnHEyos0xygZiLrZwJgvbqCGZjCKWjLMSYvcje5BpacbStcvhaT4c14UCBVbexp5fPY7m1iaE4iHIKR2pdAZDD+znDODFK5ZBVjy2BzdlmjBzfBL7Dh7Ask0rkIyrGDp6FOFYGt2LeyFFBNiOA9EWoRAgCxJs2eZ/PMHlOEnJC2zaQYvIuZRFsKl39oRMFmOeIOuW4nMzF54bDpkmZJGPpUNpeoIAu62NJ2R91QpUPeDk6HHE9AiiehSaHoakKZAUF3RTFV0TMA1IpRKs2SymT5zCxOgocidOwpmagT0xDaVmwjdrkCj/uh65en5AFphnJoPKlCRi6VvfjtbLt+J/3nIjbvn6bYgmErj+urdAE4myuJE/M18/3nMPyEePHi3s2LHjbzKZzM07d+4svzCQ0njXZ3MEGoB8nqNHm3rG3M/fN3Nm9G8ZkIlDfgpAJg5ZEiWYNeOJWERFlOBaHgrZHKDZqOSLkE0KIlIg6yqssMM1PnE9hagQh6KLsASDA2XmJrI4uPcIxyz2LeqGHldRKlXQkW5FVIziwO59qFbKaO5oYuOJpoUw/OABTM1kIafDyJYm0bewF4sWLsbk0AT27z+EFRvXYWFfB06OjOLw0WNYvWUlUi1xVCtVTByfQFiLonNBLyzVgqkYPCkTIMuuwv7EpwLkRAEonAXI8069sznk5weQ6YRRyBOFmZJTT4XR3IpXf/qTCK9eBUuSObdacW3AdSHqIaBUBqYmUR0/jZmTJzA9PIrJw8MoTUzBq5GpPPgtQ6IIzba4eZo3Netd0fOpwmdrkAPKIuCCGZBpQpZkLPuDd6BlOwHyDbj5a7cgkozjTdf+AVRR5wnZfR4AmTb1aEI+cuRIbseOHX/R19d324YNG6rPBhgaP/vCHIEGIF8AkM3srj+ZOXPk07LvhsnDFtTSBVGbnO1A7RiOC1mi1LRAlcCaXbI/SzIcyoKgiiTPg120YZbMgCaISLBtG6V8BR0tneTNhS+7UBUNiqDDNV2UyiXM5mYxk52B5zhYuWQ5OjLtOLjnAI4fP4a+BT1YuGwQIS2MQw89jrl8Hqu2rkfOLsL2HXS0dmDi6GkMHx7F8pWr0NvXjVMjx3DowCEsWL0Qvcv6UJ7JY/fPdiOqh7D+ik0wdQe2GkQ7zofZUNt28HvVlQYcPKQgkX8SkDWPmkwoyyI4Pv/JXn5OMtlTHe5zL8ILX5RBF50v+rA82tRTUIsncdWfvhetWzez8aNWLcOYy6E6Po7x4WPInzgJ68w4qrkcnFoVqNQQlzUIlhNkWdONllQbnkuOdKaeKHGNzSec4cE7nvUNziBvgs3P8yslqvUSBMwoCha97Q/Qsf1yfPamG3HL125FPJ7A9de+GYKk4OZbbmYlC68g6CU5oOhiHk/SZRyrwb2CQGd3F3PIBw8dnNu58+X/fc3KlXcMDAyYF/PKjee+OI7AxV0PL47PfEk+BU3ITn7PH0+c2v93CuywIJAkjA5XoB9wHAcK9aJx0A2Bs1zX6gbATKaFIJSHhl2iNMjR58G2HTi2xeaLYi6PZJy4ZQflShlaKMR9aiFNhyTL0DQN1UoFRs1EMpmELqsYOzWG3Y89jiVLFmNg8WIOoTmwew/y+QLWb9kIIRqCZdvQFR0TQydxZM8hLOjrR0dXN04cO4a5qUn0bVqM5oFuFE/N4tTuo7ArVax75UZ4SRW+psCt+RAlyue1AE9iLTJHQBLgeh4UX0WKdMi7hoMKJwJkEAUTNFTPA/IznZDPPaEX8rCx5tf3IKsKTNeFI0koCUB6oB8dy5fAsA3kpqZRnZqBly9CKpHZg4pf56MrAyr4SdtzcE7nVSFPBgddjE6Ew1mRDWnof/ub0b59O/7XDTfhtq/ejqiu4S1vejNshQD5XyE4DhyZGhI9yN5Ty9/mQ4YY9uuBQ/xvn2gX7pEKlBq0EvM8Prcf/LMP4uCBA1NX7bziA69//evJNh10cDUeL6kj0ADkC0zITnHvO8dPHPisCiviODUoqsJ5yKZpI6RHeLnqcY8cAZFLIcWQKC1N9OFS6Jqo1UN5wK3RlIfBCM2TkQCjQtVNCsvSqtUK9+6R6y6RSCCXyyGTyrACggLuiZemnzUNC8PDI+ju7EQskeDPc+jxfQzuq9auQZj+jnraPAHjR0/g2MEhxMIxWK7HluLm9mZ0rR8AojKmhsZhTRSQnZjE0m3LEepKw5apHolaKUhWZkDg6ffpAZngiyuqLgUgU4C+SsfN5TJRKgy1BQEWl3AEwe2k+AgBCNelezaHzD95sudvFuc3Z1xMJV0QmXnac7HiA+9E67Zt+Nt//jxu++rX0NHShOuueSNsRcYtN/8rPNPiYCjLsyH7Mk/ZPC3XgfdsED73z3SNcXUTbRvT781hRwK6e3vxzne/E4cPH5nceeX2P7nmd675jkATROPxkjsCDUA+zynzfV/8v7f8zdvOnNj7T6pvxwRJxsjwMYQjIbS1tQc9eq7DQKuqEhszRG53sNlIQBtPgk9BN8R3BtmKtFylLxFN01Q6GnSnBp11ju3ArJXheQTqIqampxGPxRCLxFEo5BGNRjmCU5EDgJRkCbKqcU/bkb0HUM4X0b+gD6mm5kDBZnsojs/i5JFRDA4M4vjYKcghHesv3wgz4sPTJRzfN4qYreDwvgNYtKYf7cv6UZVoQS1CkEgSZ0DwLxKQeTn+lAGVz/jL8fQTssugS0Yc6ghk6kCSueyb8oOpBomUIaBNS6rpJhCTlV9zxhG4PVeATKuinK5j4R+/Dd0vvwL3/uJh3Pmtu1AqFfGybZejXDNwxx13wq4ZfGz5PkGrpnnzzdMcHQZtclHS9eMTb00bgz6vohYvXow/fPe7MDo6PLZ122XvCYVC/9GI3nzGl9uL6okNQL4AIH/zlo+/eezkns/JnhN3PB2P/uoAKrUieno60NfXAduuQqHCPcnnpSS1vRNvTLyjTP1n1CYSdDwwSNUzxnmqdanNWKLYynqGMFmS6yBvGgZvKrku1Uj4bAOmE0XPDwBZQDgS4RQ43/FgVaqoFsool4osp8vN5dDe0oaorGP08AhWLF+B2VwOM4U5rN+2AWJUhek5GD10HAOtvXj8oV1ItSUxuGklapoAk/hi0QbISv00gEzGENXl7noOfg8C5C8uD/liKQtfFvg4Kx6FzVOKHTH4EiyfHIeBSYOC34PNv4Dzpw/Fpp567RFPnxfkty9uQqbzNSUKWP6h96Br5xW44Stfx79+7Xa+cb72ta+F6/j46u13wKwaEKXAiBNw1M/sK8hPI3qMnIPMXwe/iyLJWLBgAd797nfj5NiJU9t3XvHuV7ziFT9oRG++qHD2GX+YZ3Y1POOX+//OE33/Y+I3bxOuGzu+5/OyayUdX8PQyGmcGR/jKba1OQPLrqKzsx22VUMyEUMopEDVFeZaAyDwmJ4INsboa8TsJYOXT5uE/CULMjI4jNzyoaka0yCyrHBpJbdc2zZnI1uWCZE2oXwfqqrxl1wWJCi+gGg4wpO1ZTls1dZVDZPjUzh5/BSWLVuGWCqNXY8+jOUrl6J3QQ9nbRw5MIyuTDtTFnQzWX35Bjik6hBp2nch00TvX5hDPhuQz6Us/qtXw9NNyCYciIoUlL06XnAIfREurUK44SQQ3/GcTjJFtn0HIUnP/HGRgOxLmACw9i8+gN6rrsJffvbvccPNNyESj+D6668H5fzddsttLDXkXBS2YRP3Hqwm5j/Z2X8+97NSQjVdNMFzyTUZ/H79fX14zx+/BwcOHTj5qle98l2ve93rftgA5Gd+pl9Mz7yYK/TF9Lmf989CgPztrwrXHR/e8wXZMxNEyDmCiHKpgpMnxmATf2m7yGQyOHnyJLp7OpFKxNHSmoGqyrAdg/vq6lXt8AM3AX+ZXNeBxEXVddUutQ4LAlSBQJZ4UfrCEu8cBNCwsoN/zoNRqzE401LVNEyEtAhq5QqoiZmMKFSEGQ5HIEoibNvDTC7LCW7NLa04dOgABM/B0oFBDB0+ClHUEFJ0jB87xeFEa7dvgtgURl6oQpQoiJ742PMD8rzsTaWxFMKvccj/1ZP0dIBMb+cQoHk+q1mYlqcjK4m8yUU3QwoDIh2xQNwxHU4CsjogX5iqmP/UFw/Ic6qKwQ/+Efpf/Sr89d//A2748o2IJ2O45rprYRYsfP2OOyFJInzHAt9X52/QvwbJ9QzUeRs7N4YErhS6JhyPbuek5KHiAB/pVAof+sCf4dix0WOvee1vvrNaLN5/zTXXPFlx8189EY2fu+RHoAHI56UsPiZ+9w7tuqFDD31BFayEKzooGhWE9CgrD2ihPHZqAqbpYXYmy+ldtWoNbW2tiMViSKZiiEQ1ojZZMyuJpLCoIUQqBtcOpHM04RCtwclfZNElYAsebECpc5z850Boxf+NqAxy1jmWxQoM+ltyC1aKJWQSaViGhWQ6zV9jKaQFyW0+YNvkDhzi3GbKbF60eBm6u7oxduwkDj2+H2u3rke8J4O8XOMbhkzZnvTZaLOOfoe6rI301KSyOBeQA8ri+eeQg8X+vJqDsoiDjbH6PS8IBKKKJ+rdq4slHCL7L+pxcYBMN64ZWcK6j7wPHS+/An/zj/+Em754A5LpOLbvvALDB0cwOnyMATkI/69TKPVc50Ba+ETa/ZMRVvUdP+LJ6aqja4GKUMmqTRnM9CmJtnjNq16DcCgycs0bfu+PHn704Z997GMfu5hf4KKOTOPJz98RaADyBQD5njv1a44cfOhfVN9OOYKHg0NHOQazs7MLsqwiFI4xbWAYNgr5IqamZuE6HsbHJ9Da1oJ4ikpJfTQ3pxicdZV4YbJWE8dMf6bla8Anq7LKm3vBcFxfctenuien5HlIrsvvPB+GWeebLRvZmTk0RVOwyOwQiDkQikbhei6rNQjvBUWEW7FRmM0hnkwycGenZ/HYLx/FwmWLsGDNAPJ+BSrZtS2iVYjnpgnzxQPIwSI/AORgyV+/jOf/xXuoZ7nsCAKfZ0CmgzsFH6vf9050vWIn7vnFL7H7Z7+AqkicrpedyoGiWkku6foOPJKw8U056Cs8i9oOCPi6G4VpLoHmY5FvLrxqUiT4mgxJk3ljl2isSCSGro6ekR0vv+oPv3XPd37eAOTnDzSfz1duAPIFAPl7d4VfP3LggRtl3874ooK9+w+hWq5gwcIFqFZraO/ogGlbDMLNzc1s9qCvzrFjx7gmqFwpoVKpMFxEIjq62trR0dkKyzCZc3ZtkydR5n4p2EZmW0KwtKagn3M3oWjMPWszivIqaFqmtSltInqmA9Qc5Kdng9d0g9wM4qRjoQjtBkGIqFA8BVE9hhptSmoyCtk8hvcPQVBlDKxdAj8ScN3UF8g3CS7bfPEAcqDxro++pDiYzxap/xXrpXlSny8J5cX+RX6PLm7ApOLVWeoj3LoBg7/9m6hKEppdEVFdZc2x7wjwbdoQcFB1apBVCY5V3wU9pzSVV0TUVELqkLN4b1VUmKYQNQWipjLQy5oGWdFRLFdRKNdOxZsz7+rdsIE29S7uF7jIo9N4+vNzBBqAfAFA/v5d4dcfPfjgjbJnZVzXR75UQSFfgizrOH5iDOlMhg0bZ86MIRTVEIlp6OrpgOfZUGQF1Qo1R88hnytC13TOJw6FQohGIohEQmhva4Lr2TxFKzT1OPPmkydpiwCBf/27xSduPoFMotJPIrldhKFyJT2NXFXL4DAjx7SgUVYF6ZxDOsq5GjLxDByYkDWyTPhQEULNMqHFNQ4tos0nqoIKprcgBe7FQlmQimKenqgrCp+A2ydwuq4qm+++443Wi/oOXRyekXOwKAOlni60XXE57nvgQaTmqkgrKiKpGOvWNSiIKBqEsAIpRBZvCnaSOAiKptzgRnz25wwcoQ7tK3guXMviXBO60ZKOmbTlVE9F1+VMqYKaJA2/9vpr/+jyt7715w1AvqiT/aJ58sVdoy+aj/38fxDa1Lv3m+HfObT/wRsUz0wHkTkcjwDXEzAxOcNUBS1Vy+UybNa7+ljQ34N8IY/21hYko3EQkLM7z3ExPj7OJhDajKPJMxqPspIikYijrSWDkEJfRtqUCjagAolW/R8+U2e5x3zqXqYUBgppF+HTktzxoboi5zE7nguTUyiCjS2ZQNp2mB4pZqtIROOomkXYnoF4MoFKyUI8noSiS/BkWlZTXZMMUQpMLy8mQGbOuC6vYz6ZlvL1S6JeCs3cKm3kMSDXw/Uv7qq5GECm82DDjijIZpqw8NWvwHd/9GOEhyeR4c1giu6UEZFDEA0bfkhCxbOgSgokkabgYBqeXxEFXHJ9E5LCnTwKrKrfGNl4w0sA1iRbtgtbkFAVJFR09fBbP/TBt686efIRocEhX9zpfpE8uwHIF5yQ9d89cuDhLyp+LS1JHiq1GnQ9DJ8ChWQZNcNBuVRDNpvHzHQOih5Ce0cXho4OI5NKIBkPI5mMI5NJw7IN3rSxLAvlSvAzjgdMTs7Cthz09XYjHpER0hWEw2FoqsLaZpLYUYYGATWZHYIv7TzIBFZacqmRCoSmcp/qlwigZAk134Igk6vLCyqeIMIsG7BrHsd8Vmt5eKKLVFMGM9MFhEL0eWNwyXUrKnA9OWgQ+TVAlpEqCC/gpl6w+xWAMpMT/2lCJlAm0J5/zvlWGRf+Dl4cIEP2UHJNKL192PiGN+C7P/4RKrsPI+aQ3pzuCiLrpnVPgEnWaYk2HIOAonkpMm3ssV+E8zMCfpx+jflPQqYjcoXyTgIBNUWm+oAlAIamY1YUD/zen7z7bWv/5E8eaxScvkgQ9iI/RgOQLwDI930j/YZ9e39yoyZW0qRzPXRkmCeuVFMTWttamTMmvS9tzFimxROzIKk4ePAwbIumFwuJRAyxaAjNTWmkkjEGN03V4dBy03SQz5dRrRksUbNdHydOnEJzcxMUScTiwX6O01RkH65LhgJSawQSVkWhfj4XtmVC10PEVjBQ0yYhLXNpA8/zyUlIfXgWFEWEY5C+WGcTBRHPNk3rpslB95bpsTokHA3xl56kVaT+4JUBGS6IH63fDFQEKosgy0I6yxgShNvPT7AXeS0+8fSnk73xWuECV+7ZNuT/6md46p97apCm+dgRXN44VLUU5FQaY/k5ZOcmEVYlKB6tZiTWQssi6aTpPIi8yUcadYZf4ozpfyTl44jXeoehIPLqiykaiZ7pBcUBXFILWJILS3BgKBImoe699oN/+rYN73rXngYgP7dn/lK9WgOQLwDI9347/dv7H/vJl3SxkiGZ2/GxScxl88iXymx/JlBOJxPQFJE36XiSFUXOP84XDRimj1qlhpMnTyAZjyCdSmLpkkHMzc4iGg0jHA6xbpYGHgLouWIF42cmeHlKQFmtVrmXjwAmHo+iqSmFaDRE8QWwrBoUmaE1MD8IAi9tVZUqm2izkJLoHM5GptdjbKVUMpKCCVSySTv8AUdJNxTK0pAVGbKisJ43mMQ9iKyyIMiZB2Tim88OF7r0gPwMzW3Pw3fo/IDM7kGPzDQ6DEHAtFtBQapAUF3oogyFvNKk6aZVj0/B92R/ljhVjoKJ2PThc2YgZGIkyJbPm5IS0050k+Ocat+D4kpwfZknY1e0YfoGDElEQYnvuf69f/bWze94V6Nx+nk4+5fiJRuAfF5A9oV7v/kvrz+w50df0sRyRhQVUC5MNl9BsVSD6XgMvD61Skge4vFQXd4WQiQWhm2LsBwKjxExOTkFq2aiVMijv78fR4eOQJJ8ZJoSiMUiiCUoSF1hswPFc9qmhWKhgmrVxtxMCZUihRCp0DSdg+xDIRm+YKG7uw2ySJwzIEskqTIh0yRMkaBiIFejG0lgwybnYNAgTS3KrEN4Qt9cB/T5v2eJGE3W9PcSA3YDkHkX9TxXC93wghuiLCooCDYqcR+xwQzS3UmEVNpoFYnCBwkraFVDwMoWegiomA4qNZM36Jgbth14lOfMUYES01E8QUt0NgVoBOxQed9AIPG35MPwfMxa2u6dr33jWy978zv3XwrwaLzHc38EGoB8AUC+79+++Fv7HvvhTbpQaiKQ08MJOB7JyVi9hHK5hOzcLHRFwejwEDRdR4gszIqMwSVLIMoiu+hSqRRv5tUqFXbYjY2dRq6Q5wmYXjeTboIeUtDd2wJZFXmCpWmKbgJGzcGpk2eQy5VYpUEytkgkwjeDtetWoVyaY46aqpvoxkCAS9MzTcC0LCZJHjeVUDpYfZMwsBQHm5Cce1yX0vEczKqKeaUvcZgNQH7yEjk/IBN9pMoKPFFASXfQfflidFzWBy/mQlGpCFdEzfRgmB6qVdKJe6z1tj0fuWIV2QLlkFgsYyTygrI66IZIcjrWlBP4cm6KCB0qZEGDSKl+VPioSQhHE7DlzKNL12x7W8/G3zzw3ENF4xUvxRFoAPIFAPlH3/3Sa/b96gc3q0KplXIHZmYKXL0UT6WZ1yNg9BzKNnZRLhQxS5VAs1lEowm0tbfzZtPJk8c574Im4VQqAdexSa0G03IwM53F3FwOiqJjcnICra1JtHe0wahZaG5uhUIUAmmNfXLmOcgXCsxNa2oUU1Ok8jBgOxbTH0RfaJqMarWEgYV9bH1WSCFR3wwkKzEDMhdsBsaDIHQ+ABmepuuh7CQY4Q0x5jkClUVjQr7whCwJQZRmzbVQibhYeNVytG7uhBUxoeqkWCFA9mFYPgOv77kQZZlLZ3OlKrL5IgzLYe7ed1yWtxEgE8ccOEME+ATIsgCd3ksgTbIMRRGgSj5ikST0eM+v+have9vApt89eCnAo/Eez/0RaADyBQD5/ntuuPrxh394qyqU2wBVOHZsHBNTU9DCIeiREHO6tPQk/lhTKJ832NjjL5UnY3JyDtMz0xzPGQ6raGtvga6rHOFJHLQiU9mpwV+6Y6PHEQlFYFGD9cwsfwHT6QQyTSlEIho0XYIgBzwkBcpVqyZOn55gKoLcX9VyMG1bRg0LFnQjFgshnggjGddhuzWauQL7NS932WwdgHJdVkdsNEWG8nRMjci8i0T5EERtkLWhwSGfn7IgOkiB7fisbimFTPTuWIyObT2wIwZkTYDrCgEYWx5v4jIdRK0yvohCsYJciRrCCYipQ5FkkkFUK0eL1rlnUSW9OpEV5MeXOPda0QREVBmapCOcWLhrwcC6tw9suebQcw8VjVe8FEegAcgXAORf3HPT1b96+N5bNbHU5vmCUCpbOHnyDNMWFYM2ziT4ro3mpiR6uzuhaRJMswY9HIZleahVA53o0aNDDG6OE6S20cTc1EymkgRL2SiMiJawRBtOTswgOzfHWFgqVzi9LRqLszIj3ZxmnpqCi+ifcCQKRdYxMnKMfy6ZzKBWMZBJp2AaxEGX0NPTjkwmzpkaKm30kU6KZGIUos+hRvOTMtEbJKMjllKGbVN4DVn76o5BbgwJDCeKryBVBAq7RpApPhm/qdKNqC45u5i+jXNPwdOpLF5sm3qBL5BC/MkUD1R0C/07lqHjsm7Y4RqUkATHE1CsGqg5Hrs7Lar5UuhmKaBQqqBYNlCzXTbykCmHEv6oq5HqwCi8IjCQ+AgrIlSikUSZM5VlXYSuCIiFk4DWsWvRkm1vW7z1DYcvBXg03uO5PwINQL4AIP/ynluv/NWue25VhUKnKIkCtU74vopi2US+VEOlZCCfm4VlVLFm1XKkM3Fk87PI5XNoaW6FqoWhqhEGN3Lr5fMlTFDUpUQbbxY755YuW4xQSGU+MRqOskKCs3J9gaftU6cmMT2VQygUwVwui0QygtnsOFauWoLunl5UKgZqVRO5XB7d3X3wHZ8B3TBqyOdzrF+OJSIst6Lgo0iI6A0ZplVDJKzD9Sy+KdB7kt2aqqXmg42YzxSomiqwTs8DMqssGoB81pVD64dgA442Zau6h/4rlqFjSw+cqA1J82E5PkwPvPlGtnpS1ZAT0nMl5Itl5IoV1Gwbju+zE4/yLmyLzCMaVMrWtn0oAFKhMByTAkgBNRaBL1tQFQGJeAaC1vHwghXr3754/bUNQH7usfKSvGIDkC8EyPfesu2Rh75/m4bCAhIoGBZteolQ9Rhrhi3ThVGrIjszw5VCnd2dvNw8cOAA74iTrC2RSKGluQ2KonJEZJaKNm0XxXwBZ06PIZVOcaRmLBphsO3sbMPcXBaaRrK4CFyHNng8FEtlzEzPcHMIWbW1iM52XBqgFi9eiFqtyqH1rHN1HQbkuWwWRo1ylC3ksjmkkmw4ZM473ZRGW1sz887kMhOpVZu5apuNDByFwME3EohTJgMGlbXSowHI5140ZC0PbmoUkFcJ2VhwxXK0b+2FE7Ehh+gY0qrKYUWFSSoLT4JoynBsH6VSFSXDQM0ld6UD07VgUHwrpfTZHgfwa6ICxaW+QxNmtYJ8tYJEaxqhJN3MBaQyzVBivbv6Bje/fXmDsrgk4Pl8vEkDkC8AyA/++PYtj/zie7erQnGh5yrC6OgZlGoGUpkMS9Ta21oYxChSk8pII+EwW16HR0ZAbmiaAAAgAElEQVSRzZZZqka1O4oqM9+cTCeg6wpbqckyW6tUWYpWLJRwZmwMWljH0iVLMDw8yolx27ZtY86ZAJOdgdUa52jkc2UUy6RvPsMgm8okMXbqBFKZBDLpBBLJOE/a8UScNw2pFZus2tnZLGYmaXo2EIlFEI9GucMvThrpdIKleJ5r8a49TfDs+KMJ2Q2CegQCZArHb0zI51w1QckA0T8OfJTCFvpevgxtW7vhht0gp8QicFVhVj1MjE1i5sw0qnNVmIaDqmlBUDWE03EoiQhsyYUp2DwlUyOMa1oozBaQmynBrJgsoVQjCpZtWAktJkKUHLS2dyGU7Nu1cGBTg0N+PpDyEr1mA5AvAMiP3f+VTQ/8/N9vl1AY8BxdmJwuYnjkGC8picdMZ5JQJB9dna1IxuNB0SnZmF2ahXVMTRQwl8/CNA2Uy3kIooNUOoGWliYkYnHeDKQJlkDONm1kC3nEYgSieQwPjWD79pdhanqc+V9SdFCYEUW2katOlnTk80Xeja+ZVQwPD/NGELntCACIFhkYHEAsFkWhUGC5naIoKOTyKBSKmJ6e5ronMqA0NTWhkM1h0aIFCOkq0qko89qWaXDQO3OkdcoiaJ1WkC4JDQ75iWun3nMniLDgoBAx0fvyJWi7rAte2EZY1aDbUWTHyjjy2AhG9g6jnK1AllTelC0ZJsqODSGmQctEsWjtUtiiA0/yEdI1PPiLRzA7UUB3ZysyyTRiuoqe/j5YkoWqW4KmA5mmFuip/l39Kza+fWBdY1PvEuHnc/42DUC+ACA/8sOvrH/4wX+/XUZhie+JguUKbAopV22MT0zzcrNWrSIZpwJSEU0tGZ5ok6kEnLqe16TpplBEvlBk8HU9B65lQ1VkdHd2IBoOIZmIcj6ux8k4lHFsYXZ6FtFYAjPTNNHaqFZq0ENhduyRFrWtvRlELZKHgzje2dkCXJt+lqR2Y0gmUwhHw5idnYGqy4gnotB1GZ3tzTxtkwmhVKiyBEuWNRw6eBhdHR0o5PMceE7UCeVxSKINHxY7/eZdgYovvwQ55LPLkc6+7M/efjzfVmRwU6qHep6VGjdfv0R0DknRZNhwkI/W0HvlYrRs7QR0Gwk5BHfKw54f78fJvWfgF2kLUEVV9Nn+XHVtFEwTZVgwVA9KKoTBtUugxcNsfydJZSlbhCwoiOlhCI6FpvYmTuarOgXAr6Gruw9qom/XgmWbGxPycw6Tl+4FG4B8IZXFD25du/fh/7hddovLiEVle2tdqmQ7HnK5MreF0DIyn88jmUiyXC0SDSMUj8LyXc6ySMZjHJheK5Xg2CamJ6ZYjWBQ6pvnY+my5YjGopiem2CqgXjiMH3xJAmlYhlzuRyHGFUqNThUampa6OzshB6SoOkyV/hoKmUpE69NnXpFDiwqlisYn5iCGgoHlVCShO7OTiSSUSiaCMELaoDokc3loSkaxsen+PUp5iaVTMBxarwk7ups55hQAmWKkUzkfBQfPYZ0HtCoU0kQIDPHzHl1v541cZHxlxe+MIP/SnBYv4fx/z9XfcHZEPVwfT57bF8m2wWpIeY/YzD9c8QpJ/Y9mQ9PwU30CHKhKRAoCJPnRhIIoFsVGTYop4Js6rIc0DuFUA29Vy9BensfRNlHytBw8Mf7cOjho3BrFAIVheE7cHWJewBrloOSbaFgWyhaNU5za+5sxuCqpZBCCu9L6JLMN3LPtOHUTOQrWTR1phDPxGA5ZbS1d0JN9exaMNAA5EsHn8/9OzUA+QKAfP89X163b9cPbgv5lWWi4AnEwzr8bRT5i+jQDo6vwDV9VOtqh6mZWWRz9GXpwFQ+j1hUx/IlgwgTjcDLfpet0URrFApljJ2ZRFt7B1raOjA9M4W9e/cwtbB06RI2iZAGmFiDfLEIRdKQnSvi1Ngka1OJmsjlZ9HakkH/gh7EySBCUihqBaEmE5qCyzW4nshtJnPZIkqFGoccATYUxcOyZQOIx8M8uQfxolRJlWeX4ImTp2AaNa4cWr16GZLREHzPhmwLaCrLKP7qGFJ5cOQnWYclyialZuTzlInOZxU/+8s4EMZR0A7z3PXBlqTTT4KywOE9HFYv0OqDbMkiRL/uWoTA7dRUg0T8L5mY2SDOYfw+QooK0yYel244JGkDTNGDrMpwbQeKIHF+hCPL8A2yL3ugTGTRFVENEYc8iMimNsQ1DeJYFT/71k/gGB7SHW2Id3RATofhSeTKk3hTb5puvKRHzpdwcmiU4zqXrl6C1gVdsGwTE2OnmPNvb26FLmmomAUYQhW2QIlvBrp6ehDOLNg1sGrr2xoqi2d/hb1Qr9AA5AsA8k+/f8v6vY/ed5til5YqPtdkwhHderIX2CnlkcWZzBr0fSYO0bIwPHoUnqegVDI5K5l4YdrwSyYSmJ2dwqpVK9hxRTbnUrnIbrloNIaJMwVks0XUjBrz0dQy0tHZBkUVOO+COvhoiCOlB9ESuVyBzSC0G09KDaJAent6kMtl2RlIwG5T7q4mw3IsnrZJRqdIOm8mTk3MoKW5meV6pKGmgH1S1FJ6HJlVLNvD5JlxzExPoaUlyXSHpkqQLSBdFFF4ZPQ5AeSL7fIgdKSzwQ7wJ65gUjoE/38+tJ4rj54A62By5zKk+g/RZBwAchDfKXFJuBC0V1PPB/0leZOrtDGnwGEVhcc3ZOroqygS9EyKpWlKPAqRkvJMoIIc2ldmEB8MIy0IOP7zxzF0YAhrL9uMVH8nCr6Fsmdxgptn+5xVUjRsUOGLbbjInp7FoX0HkG5pxqKVS3Hs2AjOnDjDq6N1ywcRD8cwNnkCHYvaEU9ThjUQTSSgJroeWrh4yzsWb23I3l4oQH2279sA5AtNyD+4ZdW+XT++XXXKKwU4nGjoixQJT6rT+Sa3YBlMGzQmOTs42ZLCagVUckQzGJjN5lEzaSNQwmx2Dj193dA1FbomQ9dEZJIJtkmTnpiggVQUE+PTqJRrPHnS0rmpKcHFqcQFBxK3MOdMEAdM5pGZmWnE43GoaggHDxxAIpkIoj9jEf430RW00UeRoJRAV6mUudGEFB4kwws291oQjcU4VjQUDqOlrRWSEGRjeK7BG5g0lYYFlSmL0qPHnzEgX2g6vlhADgC1zi3UqQq2iJ9VdDpPaQTvS4kdEhx+Ix8yxWFyrgdFZgZh75RNTLGWwfPIeefDEBxYigrb8iGrOkx612gICdpc6+1B07IBxDpaEYtnoMWiEHSdaRHHzeL4iYdRNo4jY1kY+tGDiKeS6N+4AnOoYLZWhKuIsOgGa/mo0I275nAglWsJUE0RB/ccRrlaxYo1KzB2agwt6QzTS0cPHOIJuauvDV2LO1EyKtAiMlItTZBjnQ/2L9v4jsEN1x95tsDQ+PkX5gg0APkCx/0n/3Hz4IFdP/2q5pTWexIl3gYmikDiFHS5UdA7BQdRPjEZjG24kDUVrmFxIDkt/cskbbJczBVK/CUknTG54lQyaFTKWDo4gGhYRzylMWAKvgbqLrUtYPzMJE/Z9L7hiALTrHCFfEtrE1pbWtlN51LZqW1AUVXQJiLJ5miQKxZLPDJmkhk2ljQ3Z9jZRZpjsuDS70Ct1UbVwsx0HoKgcUYCyfKIdunr70MkJCMcURHSyZVoBrI4T0amJD1jyuLpqIqLBeQnaYoglS541Fuo64HuwfTL90pIrsRga1NGtOhCdT0oZEuGDzMI9oDsSwzKHgMyrYU8lCSgEtYhxlNItrajZ3Ax2lYsR3RwAfRkBH5IZsVNdirL50jVdSQTKSSbNQwd+glKUweQKpYx/KMHsGbrRojtCcy4BVRdC/lqid/HtwUYFRvlmgfLAnxTAMoe5ibncPz4Caxevw7jp8+gKZFky/34qTGkoymEEyriLVGUHQO+ZKOlvQNasvuBxUu3v33h5jeQNbTxeAkegQYgX+Ck/ey+Wwf2/PiHt0dhbPYVS7CEeikSVfJw3osIwQ2agyVR4amZpmfKM+CWDrIRU3MS2Y31CCyfwmUcFIsVVMgqW7EwNTGNiB6CKosIRSU0t2aQSmYYyAOnss9fdjJ6kI12bOwMSsUqUxwLF3ahqSkK2/OghXTUTDNo0PAFlEsGbzhOnplh9UW5WEWmKc3df7SxODi4kCVyBDw0eVEeMqkvCMQpuIhaTao1E2FdhW2b6OpqRWdbEzRFguIIz5iyOB8Ynw3CTwfY556igCsmTfT85Tv/b66brsMz0Q+06eZDc0T+x5Q9OBTy74GnZHqmQSsagQpdA86ZLe6SCNsX0LttIyKrlqNr7VrE2johpDPwVYozdZCvlXD/fffh/v/4Acb2HYRKZQWyjOWrVuJ1174aoYSJM5P70Gr5OHzfg9jwspfBS4UwYxf4fNGNl3gS07B5w7ZserAcup4kqLaI08fHMHL8OFauW8srHtoQpk3VcsFGJhaCJ1pYuWkFQtRsLnvIdLRDTXY90LZg7TtWX/6Woy9BLGp85HrKTONAPMUR8H1f+N5N/7Dhvm9+/dYWFcuaWmOCHJGgRDSu37Fpo6gOCkRXkPuNizQpSNwnY6vAG39BILnP4eWU7hV43ahDTUalWGVgJvWEroVw4tTJICBeANuc0+kkZxyTlpjMJURpEBjn8mVYVQvpdAQ9Xc04dOQoapaFZDqDTHMLb1HR/E5tJqSYINnU1OQkYtEY8uUCKuUqhwcRIJPOdWDRQphWBY5H+Rg6UxamZWFqehazU1nuAOzqakFvd6C0oAmZOOTzbepxZFGdyz330J4LoUwtXGTwBdFGnFxHEyZtznHlEUsgOP1ZoM08tp+7bGcWyabsCahqAmrcpFLPeZYV2GEdOrkkw2HMnTzFkjJ67XhrO9a/7S1Ibt8CMZOGLSjc0uFLAueVfP9bd+Gr//DPSBsOFsZSaFJkSL6Dquci1hnDptesRahVhF6oYu/3H0S6uQPR1mZU4aBmmLyqsXzKrHBhmA6Klg3D9Tk4yjccTIyPI1cuYv3lm5HNZuGaBnRNQ0gNarqqZgHdizrgaxIqRgGdC3qhpXseWLR489sXbr62MSG/RFGtMSFf4MTd96UvrLntH//udr1WWRHXFSGUCCPemkK8PYVQJgpPpcDxQJ0QbBfRMjiQUFEThE3cAuEG8cC8qvbgujY3DNOITWDCYO16HFg0N1fFzGwBs7OzzPeSrbpUyqOlNYP2jhaEdB2qorKGmDTNigCENQ0jo8e5dJUCZ7QQTUzET6sYGOiHKLqs7nBdK0iFMwyOCc3O5mEaLmcgLFu6DKdPn0K+MIvFS/qhhajcFLBsG7WSzaBBppZMMsLW6hCFCxWEpwRkivAMNs+e+vFU9MQTTdHM6z754Bbmcx4sdaNqVzJSyKT7peAzmUORPNvl3Adyt1G8ZRBvJxKdD1MEilSFFQshnG5GS2cPUp1dSPX1ItyURjQSwh0f/ziE2RlERYmLQ7WlA9j67negdcsmFFmxEZSSerUyPv+Xf4VTP/oZNsabEa8aCPk2fN+CKykoaQYGrlyKzg09kCom9v37w5gey8GByKsk2gC2uQuPbO4+DMdBwbG4AcSm5ZbjMQWlJyLYvHMbxs6cQiwcQjqdQkiRQRVaYxPHEW8KQwypcGGgrbsLcqr7wb7+dW9f0piQX6JwfLHN6C/ZX/O/9sEfuvWLfV/+9GfvkHKFLYqoCBRAX7SKEHQg0hRB72AvEk0pyCEZtuDAIXeVQlwmyaVoY0jmvnqSkokeoIq0sUa5BnVFACWuiSSzChqSTYvoAx3TkznmdCl/meAnmYqjWMqy7rirqw3tHc1s1CAlF+Uc0OYeyecULYRTY6dQqZpIJRJYvWYNioUsatUyt0e3tDTD9s0AnG2b9cqWCbQ2d+KhBx7j+EiqcSJqI9MUhx5WkE6m2XxiWRUotCrwbEQEDfGs95SbevOZyk819J6PK36yYfvpzxMBMvG/KilLqGtOotQzCktyIcsqqobFE69BzXVkBVdlOCENke4u9K5dgUXr1yDa0c28sBiKBymkmgKUC/jcu94FDI2ig8BXlDET0bD9fe/E4BtejwrdUkkyJ3qwc7P43Ec+DHH/EAZ8EXEKhLJNpiA8QUZRr6H/qmVo3dwDqebg4D27MD00A9GXeSVjk4aZEgNtmu4FprRyTg01gbr5ghu76ZhQ4iFs2LEZx08eQ09XJ44dH0VLKoXBBQM4PXkSnmIjmo5DlFw0d3VAS3U92D6w+R2rLmts6j39lfTifEZjQr7Aedn99Zs7bvrY339NmC3sEDxR8GURokx6UxuWZ0DWBehxHU3tzWjqbgYiCnzyYGgi96aRRo3762ghzRKAgFNmAKpvQnmE1PXmZF6C+2Kwqy9FYJo+a5Wp7v3M5GlOaKtWyQTQzMvX3s5OaApFd/ocZE+TeK5YwNxslimRjvZuTM/M4tSp08xbL16yCNFEiEtXqfKJjAx0T7YMG1OTcygUqqhUDRTyBW4+0UL/j733gLKsLtN+fzufHOpU7gqdE6EbaLrpJgiIYiAp6DiOnwEUJYijMqPzzZ0ZdUZHBQxIMAASFDGLjkpQiQICEhq66Ryru3I6+ez43fd/qoGZq62uy1K5tw6L1aGqzzm1d9Wz3/28T3BoK+RmspXjENRxbBNd9LRF/U8C5BldxEvwUyBa32YFldyBuIZJQxabuo0Wc9CTSWKteeIdBXL93bTN7aFjwXwSHZ2QiEvXFb7cvUjEaCSNGxLg5GHXq9z8sY8x+cv7WarbGIFPMZ/i6He/g4Wnn0YtniYINekpwJ8e56oPX4qzYQv9tQYZsxm81Mz/N5l2asx91TJa1/WhNTw2/+IJpnZPEkkmsu/RQH6ViqyYoij8MGTCq1NVGwhUmpvSNMctVqw5kv3D++lqa2Xvvr20tbQwv6efwZE9mEkdM26rOq/Ovl5i2d6H+xYffe6SWUB+Cb7P/jJPMQvIBznuj37nO503/svHv8H49MmGLoAckc4kKZUmFBUQ+K5aGsnySIsZJApp0h05cl0FUpkYgncHpl/VuTEzCTdVW802DsVkqHFSpHSBkqc1m5akELNZ3+OHkhDWbKiWEPmBgSGVQ3Ho8oW0tiRBJY3JP5JlozyPRqh41BiT0xVGRorsHxylJV+g4ddUmL4k0eVbcmQzCZWzG0aiIIkUn12pyPRcZWh4nHw2xfjECP19XfT1dBKzJaUs+r0c8u+akP+QiuJA3Of/pCualVO/+yENz65jobcVsDs7aF2wkOTcflrFIJFLY7UX0GT55Zg0fI/S+BRDO3Yzum8fpUqVTK6F3v6FdPXMJdGSxdR8vv+FL/LcN7/HIaGJFTQo5xMcc/67WXDmmVRjSQLNJjJCvPERvvLhfyC2fiOLhJ/GxVIXXDHFmEzGq8qplz92jnJDlraOkLayGJZDJXIp+R61RiCV0QRS6yR3K1JuEIZNXXkQqcKB8alJ+hbN45lnnlFVYCK4tEyDlBnHDSosXbGYRDYpWhE6e3txsj0P9x1y9Lmzsre/DJi+FK86C8gHm5B/9rO2r1760Vu0kYlXm5qnhYbHnLk9NHwXI6YrPnd4aJRKqaIkU02nQqjALtWeI9WVJ9uRI5Z18AzhCBuEphSZNn3EYuFtOsdmNvyKjJYPyFJMfvxU37DKShYFhWiMZTnv+ZqaaB1HI59LNnONfVepbSUE3zIttUSUsAtfRi7dZGq6pBx7xWmXkeERitOTKig/DF1aW1vo6mpXryXRkHHJ3A0CZb12qz7btm1VgUOLF/QrQ4sTGAflkA/0kBw4tL+XqpgxdqhF6IFPfhEI/y44lm9YWdAFmoHbmmXlOafTdsqJWC05tFRaKSZMK0ZDgM002D80yA+//W3W3/sglR27SXo+MVnAGSZ2KsMhR6/mxDefydwjD+Xhn/+EOy+7kuWuTjJoUMskWP3u85gngJzOUQ00NMvAnxjmq5d8iNyzW1kql7GghhHKlCzOPYvxeIW+U5eQX9etMkta/DiOmaTcaDDVqFByGyq/oiF88kyDSKkh4fQCxHW8qRrpmBiBmsvRgb0DOMKNywU+inCQktsGnf3t+LJA1j06+/qIZXoembvkiHMXr337bB7yS4GOf4HnmAXkgxz0x3/yk9Yb/ul/3xQODb8mZmq6TJeLDl2MmXaYrE4rqdnAnr1YWMRCi+pEGc2VeEqLStSg4UQYItrvztMxt4NEaxJd7vwNUWgIbDVDa8RMIBK6SDIhRAFg6NTdmgJiiWAU1YYmUjqVwSCtJD6JeBpX2kls+bOrJifhpoV/lIcysskCSgBDqBD1UpK/6zA9KVkXDSrVslog2rbDSuGbSyU2bd7EypUrlAHGtAxMHJWvIZkWlhnimCJ708lNQunxHeQnI5VlIaBqSAOJas6YmfxV8ZPevPjIclO9N4F9Qy091d2BLNzkAiTvVRk7Dig0tGZjSSj8u0yNIbYUg4rEL3JUu0Yla1Nty3HM29/K/LPPoiLHzokR1gPFrZcnJrnsX/+NR2//KStbu+iXICdTlnOeWrL6ocGUH5Bc2Mc57z+XwbFBvv3pz7EosGiVwJ9EjHUXXkj/G8+kbCfwRIoox3VynKsvupjCpm3MbXiIEk7zJStDjrmtJuSeU5eQObabpGnSUrMZG5pkuDiBlzTQUwlcTacmNvogpFytURVu2dUoTlZ48v7HyRhJutq7WLhkETt3bVXmobbOTiWvTJgObljD11wq9TKa5lHo7MLIdz/Su+Socw+bBeS/AJS+NC85C8h/AJCv/5d/uDEY3vfaWGDrApiptjSe7ZPIx2lpz7Nzx3a62zqJ6hGTg5Pg6th6jCByqdaLuKGvDCNmIk4inybX0UKmPYOdtollbDU1C/gJPjWjIAR0hV9smk+a0+NMMo/inhUxod51k35uBvocMEgcOKFNy3Bzxjyg2xUXmhZI74RMkZbSHEt2s9gLD1uxksHBYTY+t5m+ufNV+3Q8Hse2ULSGLBQjNYWHOKGpJmRV4TQJMVVO38yykEWmUqTpgVIM+Lqlqu5NJcquq/fuGw4N4dWFj447mK2tJFtypMQGXMjhJJKKd5eApNrkJJXB/RQHBwjHRkhV6jhRoqlOsF2KpkHLmmM49dOfopyM4+k6MV9KqEIe//X9/Mv/ehevaO9nKXHssEoYldHMEN3XVeKar9kIGZDobWWfO83Itl0sz3SQDXzK2Qyr3/de5r3hdEq2pS4kcuEMJsb44sUXkdu2nXkSIB9Klod8fXLBsJly6sw5dSnZ43pIBBFD929g13M7cG2NOauWkprbyXTdRXMdqqHQFSU8aQkJdALPYHjrEBseXU82luToE1ezf3Q3hu6TclKkEjl10bMSBolsnIZbV5RTrq2dKNfxm4WL17xr1jr90oDjX+JZZgH5IEd9wx13tFzz7/94Y23P1tfHfUuXuC9TAua1gFgyptxywruKZVncbbIMm5iaVIDU2zOHcqnEyOAIhmRcNKSVQ/UkYTgmiZYUuc4CydY0mdYcwk/7hq+cZc2JtgnKIm5WXKpMijKFChA3q+2aYUDy+TNfw/M5DjOf01wdzuwTD5xpCWiIUJGb0u02OjquWrA7untUxOfwyLjKWZYiTplQ5Ye9q7NAoTVLPGYpTtT0dVqLOlO/2abS3uLRiwBZaBLhVbWg2TFnxKj7oWpQCXSXqlx5CnlyCxfTtWguHcsWEe/swikUiKWTSm6HZkFoKi5c8jsa4+NU9w+w9Ve/ZOsv7yNddMmKySYqUbYs4iuO4HWXfYayxJ7qBnF5PUJ+8K2b+fa/fYrX9Myns1gnJTkkYQXN1PA8OQy2Wu6JMcbVfCY1V11cCqGFEbgUW3Ksft/7mHfW6yja8sZMdM3AHxdAvoDM9h3M8wWERenRjCl1ghhFp07vKcvJH9tHzAvZedcTbHlmK0eccAyFQ+aycWAnmzduw67bTHtV4p1puno71NTsByZuMWT9w08TNDwOX30E8ayJaYFf9xgbnmTP7gGqfoO1xx8JkU/M1il0d6PlZEJec+5hs1kWfwksfUlecxaQD3IYd+58MnfnlVfcMLp5/Zlju/bo9XID35WbcFNxv45hk0ymFIhYCZu4OLGKY+wf3kd3lyx0xI6rETcs6uUqoSu5xhXVGOxGofo/0A06+nrp7O+mtTdDaDWZYwF9dRsv1IFy/kmqkI8eRuo5palE+FJfJuiZWIffB8gvTkET1Yd05Qnyq7gkVZ5pqeAaacu2rBgTE9PKHDI1Ocnk1DimqZPNxunp7lC9e1Zg0FGxmfrNVgXIMQFksZJLn5RuEMliMnQJxPyCTRRLoyUd8nNa6T/icBYeeyz6vLlohZSk6VCveQyPjFCtV9Asm472LvLZVsqyuHN94rpBTNcJxsd44uZb2frDn1CoViCqUDZNnMMO57TLPkOtkFeAbHgeWuTzvZtv5J7PX8vaTI72hkeiXlPGlkoU4jkJYq0dpLM5RrZtJ0FIJfKIY2LWlZWP6db8C4AsrR8YGHLBGR/jCxe9j9zOXcxzA6xQvmaPQGvghA5Fu07/KctpO6YP0w/Z8PNHmJyscuo5Z1EyPMbKU9z/83uZ3DaG05Kif+V8km1pFThUCzTChsnAlgEGdw+y+vjjGJkYZGx0kKmJaRXz2dHZRWdvhwLxeqWkADnf3oGem/PIgiVrzp2dkF8SbPyLPMksIB/ksK9f/0D+ydtvu1ErD53muyW9XCwxtn+c4kiJ2kSDqCoNzCI+lfAZXd1CpvJJpqvTarEmi5x4Io7j2AyPDKosiVKppJxyIneqlhtK4iZSN6ElnLxG25xWCh2tJLMprHScQJcEDVncyFjbjIaUxaHk88pNt4q7VLzsC5a3ZtbDC6f2AGA3l45Rk5sV6kCaTRSXK3O0SPVEFWYRhKKHlsYQT+U8J5MJdCNUIfwqAM3XVZbF5MPbaJmOnqcsdN8nMAx826IaNug69DCs+QvpXHkkuf5e8nM6CJOSAZHAcwM2b1zPff/1Y3Y8+gRTg4Mq6jORSSCza+gAACAASURBVLN02SG84a3vYMEJ66iICFozkPLARBhS27mLOz97OaWnH6dNC6mGkDj8cF532Wep5rMEuoZl6OC7fP/663j4c1/hmHyBVKNETgqc3ZB6IsFkLsPrL3gPI/sHuP/mW+mWL176BEMTR7dxwwbF1hZWX3ABc898DUWrOSHLBc0fH+XzF19Abscu5vshlgQlG3IhFe7apGTXmXvKElqP6UOPfNb/6jFCw2bNq05kpD6lbNPTA1Pc+/376Vk6n97D+5lyp6hpAY1Iw6/rDG0ZYmDLXtaecDybnttIFLjM6emmvaNdtZobkmdthRQnxtHx6ezuQct2PbJg2dpZQP6LQOlL86KzgHyQ4/jQQ3e0PHX3d280GqOv1wxXl2AazdWIKiGVsTITA+NUxkq4pbrEG6hWZmnbEA5Agn7smK228ulClrJbJi6BNBJ2IzyxGzA9PkVYD6lOVppBP0Ed3dLVMi2eilPobCXf2UosnwTRNtsarhEqgBaQtUR/rCIjm6I5BdYzDwHkA398cRi7CqGUBaLk/s58rorSUbxvE5QFdtVHhTGZAWi5NRZJnag5YjgUShaTD2+hZVo4ZOGlRR/sE5omVQ3sXIIT3/52MieciN/RQcORfkGtqfoIDQZ3DfCZj36E8fVPscyy6IzHhM1Rofy+ZtB9yKGc9S8fJepup6pL9rMjif4kGh6/uvEGHrn5JpbJNO5G5Fas5JWf+RSN1jwNkf2JkkKHH3z1Oh66/FqO6+gg6VWw3YjAsJlMJOk99RROeP/53PnNG/n1167nEN1GBGS2uqux8CKPUluB1Re8j/4zfgcgX/Q+8jt3K8pCAFlkh7LCNLAoOjXmvXIJhXW96k7hqV/9hng6z+HrVjPllZWSpTha4+G7n6TQ303L/HYqXpGG5lOTu4yGweiOEfZv3cuaY9cxNTZGRlLmClmcRBzP9xieGCaZiWFLwUDQoK2jEy0355GepWtnKYuXBhv/Is8yC8gHpSzuyd35nW993S/tP0MzXT3QQ6UR1QMNW9jcekRQCSiNlpjcN8bU/im0mnTO2YpeELR0Cci05RWQts5pw9d8bMemWipjapCxk4zuHyKfyVGueKq6SXXZmU0G2HAMEvkUaQkd6ukgVpCloq5KViU7wVLUxUyQzvMeZJl/m+HsaqmnlA/NJZ9aEapBOVQZv0JfKHCeAeSmPEOuKdLbJ1SGgLLwzp4yUEh9lBka5KYMtdRrmZb2QJEZROhiWdbBMw0aRojf3c3a899Hz8knUbadZlEqhgK9e3/4Y677xCc4IpVkSRgQq1cxZ+Ix6+hUUmle9c8fov3k46k5DqWGR9x0SIURD931U77xsX9hXeiQdHXyK4/k5M98glprHtlCBvUa0p9y2zVf5tGrb+DolgJxr96kipJpDj/tTJa+5Ryc7gK3ffUqHvv6jRyhG2QCH6vRVMl4oh9ub1MTsgJkOVkyIQtlMTbC5y+6QAHyAj/EDASQ5bgKz29RtGvMf+UyCut6lDlo4z1P0KgGHH/KK/HMiGKtRrUecc/dj6koz3xvK5HmMV0vNymoOuzeuJ2RPYOsfcWxbNu8ifZCnppXJZVNM6enh41bN5Bvy5FNJzE0n5b2dqJM16zK4i8Coy/di84C8kGO5fbtd2fv/O63rg8qg28wjUgPlfNO/kGgrMfidJOes8jVcLQE1ZEqQzsGGR8YJ3RdgtBTgHcA3DK5jCo51U2NcrVILCEgFaoA+WQqzcjgtFoaWbrJ0J69SprW1E9IrGeEk06oZuLehfNJ5zOEdoDuRDQkR0HATMncmuoMGXUP0BZNQJZPkIaNGZT+H4k+B8D7vx8OAWejuWjU/KYMJEItsXLTxkxAvYYTGTNW7kAtHUW65hEylUmz+I1vZNV7zqdummgKcTVszeAnN93CHV+5lmW2xZxag2TgEgng61JrZDFu2yw5960c9c6/oxIXmVgzQjMeRfz24Xu48gMX8Ro9TdI1aJEJ+YpPUmvJ4kVCbYhczufmr1zLgzd/k8PyrRQch5b+ftaedRath60gyhXQbJNvffmLPP71G1hhmmS8OklPx3AjQktnvCXP2vdfQt/rXklZVBZKnmgQToxx+fvOp3X3HuaL3VwaUzQ5Q7IitCnZ0hiymMIx81QE69ZfPMXA+r20FjrUBWPSdalGGmPjRXzbUHc+Im+shQGBZFa7oSqdlWS9I49bxcDwXub1d7Nz2za6urpUO8ieoT1K057NpAj8Om1z5qDl5zy86NDjzl2y6pzZPOSXDiP/rM80C8gHOdxbH/lZ5q77vvu1sDR4jmXoehRISlgzR1cWeaIlFttrJIskkZR5OjHZ3BcbKs+2OD5NcWyaRqmO7jUna4l4TCbiZARQzYiqWyGZS1Fob2Xf4JBaqiVjCaZGx1Vest/w8OoNisWi6t9T3XWmSTyVINWfpeOQOVhx4TxdZMQMZPk3QyeL4eTAXNwE5Bcnq/13YP7vgPxiS4aAjURUCgErgKxhh9aLAJnnAdnwZWqXuV4CfQLGU0nmnXUGay64iHpcLj7Ngx3TdH56803cfe01HCZLvJqPE/iYMmVLClpoMGE7tL7xtZzy4Q9QsWx83VHHLiaA/OAvuPy97+HMdDuJyCR7xEpOufw/qaRi6IaJ40eqkuree3/B9scfZe2hh9Lb1U1+3lz0TAbfiNEQCWMsya1XXs6TN3ydI02LTNjAFhlbJO9fY7KlhWMueT99rz2Fsi2qD9GC6zOA/B5ad+9VgGyJ1EWTS5ArinTKToN5Jy0hv3au+tjWu55m5OkBwkqozCBTmiwW5S5Ew5Ulo1vH90IVLlQTc49IHnVpAUlw5Imr2Lh9IwlHpz5dpJDNE0+lGa+O097XoZIApY5LKsO0XPeve5avPW/F0W+ejd/8s8LoS/dis4D8BwD5l/d978t+afBvdF3XVe6xogKaamAZl1UMp2Tq6mLwENCNVIiQ7hpodQ3qUB6dZmTPCKWRImFNhReoSdGKWaoSSKR0cxf2o1m6MmsI4MriT7he0zDxKnXSiQS1Uo2x/SNoSkYGfrvOopMOJ5VP44ae3FGrxZLQFZEqHD3waGakNQH5gG9OCeKe/4z/7qZ78b8VQI5eBMj6iwBZSk4jbKmxkrAjr3kxUOoNLWQkYdF31pkce/HFVFIJJWGTkT+Bxs9uvol7rrmKFaZDWzXA8D0VgCTHT1Zjk1aM7OtP5nX/dCk1J0Ej1LAtB9PzuPe73+amj36U09q6VTdpZtURvPazn6SSTirViCglJJyn7tex9QBH6B9dYjPF7egQBpJhkVLg/80vfpFNt3yLo2UJWy8p2kR69IRJL7W0svaSS+h97cmUJTNEXXZlqTeiJuS2vQPM9w5wyE1npVAWZbuuOOSWdX0qCPW5Ox5neP0+tKocR5iIQqoSGyruPDSqbl1Z4sUOXgmbFns/9EjnEhxxwio2bN9IozRF2rSwdYuGKGJsn4WHLCCbzylAznd1YRa67+87ZO27lx9xztaXDiJmn+nPeQRmAfkgR3vTptvT997+k2u90uDfhkaoi1tOdyVtTEwZTUeZup13DBq4KglNSkBl0aJ5wq0mwNPU1l7+PD06zcTQBKP7R6hOVQjqPnE7ge/5CkBz+YSqZipWSko+1tndRalUVgaOjtZ2cEPGB4fV0rDu1gnbDA579VHEs0nEfqIS5yJfLQ1nAjJmvroXAFllNs/87QvKjIMHEjfDkGRCbuY824HT5JAf20HLpFAWTWOEyN7kmIjSQYs8JhNx+t9wJmsvfB/VeELd7su/j2nw05tu4t5rrmKlYdJek2BKkQA2r3OhbjFu2Cx455tYe/65FJURIkWlXMb0Am7++CfZ/L0fcXJbu4oUzR69itd+8mPUC1nqUUhMFpG+T71aYUr0y1ufY9v27Wx/Zj3uxBQL++dz/KtO5ehXn8pt11zNE9fdwrF2ErNSVMl9shg0Ap1aoY1jLrmEntecREmkh7qlLPLu6DCXX3A+HXv3KUA2A4n/1FXGsUzWZUl7k6XecT3qvGx88GmiyUCVw9bdBlO+h6tbhJ5B1Q9UhGsgNVphiJR4yfW+WhHIjjhs1eEq5MnRICaVTxKEn8xgZkzKXonpsgTXB7T39mC39t/Xu3jNe5YfMwvIf04QfSlfaxaQDwrID6Yf+PGN19RL+9+qWYEuQeiykKIRsfXZTVjxOPMXL6Hs1RieGqO1LU/MtpvLKS/AnAEg+QETc4iiBWRArvhKWSFcc3mkSKPsKrA1xPyhlA6hqoGyHJtkKsW4tFi3FNS0PD46qibgeqOGl4MVpxxNLB0j0EI8zVOTs+qXe35CVklGzzcASvFn8yGhSC84/A72TdXc881QFi8C5NKjO8hNNQFZ1yMMb0Y7rWzULpPJuLIdr7rwAmqxuIoJlcnT0TR+ftNN3HfVVRxhWrTUGhhGs05JQFvKPuvpLMf/0weZc8oraNgxdRsvOdLbNmzg8xd/kJ7xKVbE4yqzo3X10bzq4/9KozWnapcUzx3Az2/7Dt/64pXEay5xLyRraSQ0sX9bJDu7OPcj/8jdv/olT3//do50ksTdusqOVhfaSKfS1s4xH/gAPa9+xfOAbIp1fWRIAXLnwP6mU09cf7oml2SVJFeJVVkogHxsN6Gj0RirkbZyahmqtOiez2RF8iwiyoFHzRPbdANXmkSkw7DhETUCqpNlcoVWwkbA8K49TI0Oi1eQZDpFe38nvQt7KVam8b0aHX19RLmuBxYsP/a8WUB+KSHyz/tcs4B8kOO9YcM9qYd+euvVjdLA20RloZQPNbHKGmzeuJUgMli4fDljxWnWP7eR1rY2ujs76WhpVdMyMu9IWL3wusZM5E4QYYlaNRADg4lX9CmOFCmOTlEcnqZRrhPKtl9yfsWfYEqVU0RHR7uS0Q2NDGPZFlOlabxUyKpTVuNkE7iigtADTMm28BqKZnhhbzejspAQo+cn5GYH3f98vEi+PENxHIgL9dVkrjhkmZCnDYqqdVrDUd2BGobnKzehMomEHmMJh943nMGqiy+klkipJutQa5o87rrxRh646mqONCxyDSmT82kYEZbpUAl0EgsWceon/xWzv1dFbMp7rVVLfOkzn+bp7/yAU7rm0F6r4gYB7auP5pR//3fclgzTRojEpNqNkG9fcRX3X38za1u7KdQ80U5giKNO9My6QXLuXDYODaBPlljgxEiGPrEgQAtCXF2j1NnZBORXnUhJolc1S11YG8PDXHEAkP2Z3YAmDLKLa5qUE3UWn7yE9tWdGEmLuJnB8Gylxtm/ax/1sosn9V/5uGoxKQd1Gl5dWezrnk/gRsSkV3Gyom5Kpsem0VyftnxWXfAlaKrUKNE5txPbshQ9VOjsJEx3PDBnyep3rzx+tjHkzwujL92rzQLyHwDkR35225X16T1vx3RlzY8u02BgiO+ASLPQTIchaeCYKilquFars3DeAvLZBLYhVUhVZRoJQlclpYkDTigFmXRkGjRCi1Cm48jAn/aYGp5gZGCYqZEpwqroaR00P1KLQFVOH3nEEjEqboVGzOfIk49WBhLfFhVeQ8nlmoFFzTCfGba7qcIQaqE5/v3R30GadM9JH5Jw002OA1OWekWNqUe2UZiKVIOILLsMpZFrgr9M1OOJGPPOPIPVF15MIxFTz+OLi89rcO+t3+SRq7/MYQHkVICQrxaWumYzbDusOe88lrzlLfi2KCw0gmTED771dW76xCdYa8dZqcdIuSFFQye5+ihe/9lP4yYSTZejEWH4Ebde8SWevuUbHJ3Jkqv7yBJACl7NQByOBg3ToOIHxCNddeKZhtAdOpHvq/c52drOcZd+kO5XnkDNtFQXn3QdNoaG+Nz73kPPvhHmBpqiGszIw7JhSi4cc2xWnHEk8bxPLBfHMlNogx6P3PUIu3fsx69IWl1IamGaztXLGInqeIaoWEK0GhhegvpElS3PbCCXjtHSVmDO3D7shK3oJmGzx6aGFbWVb2lTPHVrZxckWh/sX7LqvGWzgPxHf3//tX3iLCAf5Iw8/fSdycfv+t4X69MD7zTs0JBFkYxqIkszNJNQJGGaydhkkR279lGVwkqZcKVFIuXQ39tOSz5LMhnDDxrKQaYCzCJfURNuQ/7OUFSEgKXIpywxJdR8KuNFJvdPMj08SWO6Jkt8QqktijSV7CZcsZ8KOOpVq7GycVxLNvZNw4gAsSwehZ5QmRgq8+JAINGfBshyARJiV55XBRnJ60cW2WmYemQrhalQTXNqASlcuHCpKi4jUoC84IzTWXPhRQQxKeaUZLcIx9S586abePDKL7HKSWBXhLIATxZvls3C01/HIW9/G0ZnHw2xEtcbPHDvHVz5rx9hfsPlmGyWrkaA5cvyTye2dhWv/+xnacTiKgbTkyqVSOMbn7uSDTd9nWPSGbIN/3nJn4QBCV2jwoJ0CYkIlcSsEbmE0t4tx0qzmWhrZd2lH6TrlcdTlQlZ/p3QPxPjfPad72Tu/lH6vQhf+GUtoh76TKVjHPXWV9FyaAvuxE7SCQc9svnNt37JwPo9BKHsE+LUQpdSskhmeR+9qw6j6FcI6y5hKWByqMqubbuoV4qsWn0I45UJzGSCbCZHQiq8qiUFyO29HVJ3oiq2evrnYWQLDy459LhzF8xyyH9tOPtHv59ZQD7Iodr/+OOJn9/ztS/Up/aeq0ZYkZzJEQsDddur6RKYI9OvzshEkYarUZUm6aFxJT+brkzRksuSSiWJx2xlqpA8iKS0PISiuX2hH05xxzKBqf8MVUsfeRH16Rq1yaqiM4qj0/gll6gmsXARYS7iyFNXYWYS1DSpj2rqkMVnJ4oPmehUbvpMrOWByflPmZAVIMtrzUjSmhOy+QcAWV4wYDIpE/LprFaAHFM2b6koklSIO775De679lqWhgaZ0MCzTdKL+1l0wlrmvfpkwp5uqoZNbbzEz264iftu/ibtpRKrci1k5C4hCjF8naJlkjhmFad+9jPU43F1IXKFlojgls99iS03fp3jUxlytcYMby6OSpG1CbiazaZpWSSaUNdFRyxpdnJeDKbb21l76QfpOHkdJaWymEnOm5jgc+eeS//AMHMlw1ikelZM6aWXnfZqVrzpRIanN+Pufo42y2Ro2wC//dF9WHXJMDHwA5uy5zERlCCbZsXaNXi47N+3l7GRcUbHyxSrZXoXdHPYUUuYKE+wY9delZOc0mwMLaCtt43+ZfOVYUZ2Du3dXVjpwgOLD11z3oJj/m5WZfFHQ+Bf1yfOAvJBzsfevQ/F7/r2TZ+rT+59T6RJhYcQDb5SUYjMS7SuSuglW32Ji/R1SsU627buphH6qlU4Fo8zPTVFwompiXjh/LlkUwllhbUtqWxylWVYZR5LNo8uigWt2bsXBViaieYLHWASlH1KQ0VG9o4yOTaJ59RYceJK0m1Ny3BgSj6FZP2KH+5FTr3nc4ZnjCF/EmUhnHCTb/5jJmQ5MCrrOPSZEEA+63SOvuhCvHisKUkxDHVX8J3rr+P+m25kRaGNjtYuDl23hq4jDye1aB4NW2qZNJ57bjPf+tLVbL/7PpYZNoenc2RdF1NcinICQp2yaZBevYpXXi6AHGuaaCRvOoy45Yor2XnDjRyXypJtiMBMJn25e5hxL8r5lLB702RKCwjyCbpb2yjtGyKolah1tHP8hz7EnBPWqVQ54QsM26E6OMz1H/0HjGc2MNeyqMoSsbuf1W84m96Tj8XstHjm6V9g7N9KwfPY8NDj7HxyE/PmLyQ/pxs9nmT/4DjbNuxicM8Y2UwLU+UJ6qpNpEbFDyn0trHo8AXE0joxiRX1IryGS+R6JE2D6cokrZ2t2E6Keq1GW3s7Wqrlwa5lq85befw7Zlun/7pw9o9+N7OA/AcA+RffueWyytTu90oFneQ6hF5DTcnF6SnljMvk89SDAMN01C2w6EmfeWYD6VyObEuLKjjdsnkryWSa6elptU2XRYxjG3R0FOjt6VYTqEy0ppIzCMQ3l4BqdFMWaamy14g8DTty0H2D6ckSE6UROnoL2MkkDXzE2i0GEFMBojj1ml+cAGRzgdcE5Jkooj/qm0STHrmZCVn45AMTcpND/n9SFiLXUyUlYcBE0qH/jadz9MUXUEvEm6YK5erTee6pJylt3cxhc7ppm7cQMllCCeYXO7dpqhSz//zIP/LEj3/MK7r6WKSZFCLwqiXl9GteGnXquklu9SpecdmnqCUSKh1PjoPcodx8+ZUMXH8T6zJ54q5wyKLRluPZlOc1KwJsJmWBl0txxDmnMX/xUr77n1cQK41DZwcn/v2H6F23Fte0lQ65HoFcfh//8Y/YevedFEyDpUcdyfx1x2P39FAzNJ587iH273iM5XmddHGax+66h5aWAoesOZKKGTBaK1MrBZR3VnniF09QGi3j4VOkTtkIyHW3M3fpPNUqjSVfpU7SzqgmGkvOsevx7ManlCkkFk8rbrynvw9SLb/uXnjkeStOPm/WGPJHfXf/9X3SLCAf5Jzs3HlP7J4ffvsztcndF4BnSSWQ8I0yyT6zfqPKRlh+2OFKtrRjzy7yhQL5lpYZTliChsRuKz1pIfVGg5HRUZWkNjQyguv5SnPc3d3D6Ng4nRKAE4uTTSaIIk9VK8XjJlEgvxcXm4CHKuVTk6YKAPJ9bFNyLYQ3nen2m8miUGqKFwGyALUAsUrIUKH2f9yjSVkIESLP1+xcssQd93s4ZDkmKjsuagJynwDy+99LKSntrxJqJLy7LDQjjGoRd3qSZDqD6aTwsWhoJoHwzATc/pVr+c3NN3OobtNWc7EjH9eMBKOwZJmm63iaSeuqoznu8k9RT0o6XtgE5UAm5C+y7/qbOTpbUKWllmQ5R54CZOWylJxqzaLa1sKiM17LUW85m1/deQ8//M/Pszrl4HS0csIHPkTPMWsJdQFkk7puoNk6UW0aszKlLqyNCKaLRfbv2s2dd97Jww/ewStPWM66lXNoDzyeuvs+jjx+HVpbkiF3kpJfx6sJF23wzK+eZfemAVw5Ha0JsnM7aZ/ThRk3CKMajmMqiiqlpUgbMRxRZ0Q+g+P78a0IJ5XC86v0zO1Bi2d/0zZv2buOetUHZyuc/rhv77+6z5oF5D8AyPf+6DufrIzvfL9mepZq8FBuPYs9u/YrSdKcufOYLBZ5esOzpNIpZebo7u4kcn0sua0WbWrgY1iyBBTjRsjktCgyJMtgilQyx5YtO4glkioFrK+vB69RpSWTpqtTNuiSnxES+g2l9RVAFUmd3LLL9CoNHaLRFfGzLPBEdhZKn9wBZ57SGmuqMVlmY9VsMfM4UCKqjB+/h8Z4MSA3HYpNQM5M0QyonwxUfZWum2qpJ4As07jUOY0nbfrOPp3VF7+PUjKujlsojjR0tm/dxP0/+h4Dzz3L373r3Rx+7PHUIgtdqpJ8nxg+45uf5UsXXMghjZBCqUbcFmrBJSHVz56vWqc9DLqOOYZjPv0J3HSSeuBhWYZqG7npii+y94abWZtvxfYDVf+k+b5KnZOWkIqhE+vs5tA3nMbCN55OPWFz7X9cwaYf3cG6fJJYTxenfOQfaT30MOWoMzWH0Lapeg1qlQmm9u1iYMsWtm7Ywt4NzzK+bQvBVJVCweYVp65g6eoezKlJtj3wBMvXrIbODIP+NGWvTqPqo5UMnrvvOfZvH6Zj3jzs7hxmawpXpee7hH5VLTt3btmNO+GRM2MYQaS+H2rU6VrQQ7ajDc8rM2feHLR45qlMx9zzjjntfz+pNVtvZx8vsyMwC8gHOWFbt/7MeeC/bv94dXz332N4joTjRGIE0IS6kGFZw3TilGsN7rn/PtLpjCowPeSQw0jGbBypqK9XaW3LUfeqqoW65spySfIoYjQ8cN2IzZu2MV2sqJD7SrWqtubdHZ3M6ezAtg0yqQSOLOyCpnHBb9RxYuIA0XElYU3R2IbqvjMFqA/0Wc/YpBWOymSnpuSmvVkefzQgK+71AAXyAiBL2lt+MsAJLJWf/AIgiw7ZZyxp03/2Gay5+L1Np56S3YmrzeQ73/wGt3z+MtoMOPucN3HWxRczadmYVhItEJdjiE2d6/7+g9QfeIRFmqMm3Ioh8jsfUy1UTeo+dK5ZwzrJsogJoMuiTvrtNL7yycsYuO27rIzFyIQRmudj2TEqQUQxZpFZuIhXv+sdJI86nChls3tkP5df8lGSOwdZnHZY8dpTWHneO9Hb2tRFojQ0zpYt23n88d/w6K/vYXj7FhI1jw47Q0fcoT1mUJAOQqPM4hMW0HVsH1a5yuafP0b/wmUUli5knDrFeo1qpUFYC9j4m82UR+qKzqjHIibq04raKU6PMTqyl94FPezZOYAm1WCaTdK28Ot1Ajugs7cbMxVHk5LTOW3o6fwmu2Xe+a84858enAXklxkSz7zdWUA+yHnbsGGD/ehdX/q/yhO7/0HTw5gCPjUlh5i6qTS3fgTFSo1ipYFlx3n22c309vSzf/9+4rEYjUaVxYvn0dKSIgwbODGLKAgIZIqVSS8yCPxmSL2UjA6PjTFdLJFIpymVqsSTSVzXZW5/H7YOmaQsA0UDEOIGLqbETcqoLiCkS02dqbTOKvFtBnQFeJtB9P/98VIB8oEJ2fKFChCNrQByc0Ke94YzWH3RhbixZjiQpKFpQcTtt36TO776FZZmUormOf2jf0/sqMPxAhvL03FEcRKPWP9fP+FXl3+RvokauSDEM8Vo42IIVYOuAt3bVh/NcV+4jJoUABo6oWRWaDZf//xVPHXzjRxdyBKrVTF0GyOdIdkzj76161h+ysloHe24jqHC3p959CE+f8Hfc7iZ4pD5/aw++0y2GfDcrh1s37iRsa07mNg3TDwKabE0upMxOsw4ac9BsrJD3VOa5pJZZvFrDyV9ZBepWsSm7z1CabCGnsowFbhiyqTmedSikErRpV72iWXiVKIavmRuawZ1twymyzEnrcZKONixNKZjYZsGw+JLwAAAIABJREFUNSlKmBghlopTd6UazGNO/xzMXOsmOz//PSe+4SO/ngXkWUB+eR6BPwTIv/jSR0qje/7JMInL5t42DEJfbmDl7lzHk3YN28ELNTxfY3xsmsH9I5Sr9ZkfFshkEnS2F9D1kM72VlT5hMjShNKQJZuqkBf6Qafh+UxMTWHEYgyL4aRYou55+K6vXHvdnV0qorKQz+GHddKZuNI3S8WTkrop9UezU+5A+am46OT3B4pTX5oJWUpOt6oJ+XcBsrwf0SHPf4PI3i5Usjdd+GOpoALu/Oat3PPlL7NYN0mYJoe85SwOOfetlAyHuJ1G98Xg4VMbHOAHn/wM5mPP0iuMSOARGB6hLoluEthv0bJ6FSd8/jNUHEddIJ0Zad76h37DT6/9At0OdLVk6e6fR8eS5bQuWILdPQdPLUM1Aq9BfWqE27/+NR675VsckWxhXkcXQ57HU0ODquEjb1ukpD/RsskYFrYnoB9gi6alZhAYkmPRjHBqpF0WvWY5yeV5coHD5tt/y9CGEbzQpCy5FZrFtFujJi58X8N15ULmqfMpdyKNIFTPlWqNs+YVR4AlGRgB9VKVyti06moMDJ+Fhy8jUDdKdfrm96ClspuTrQvPv+dJ/8GPfexjf/yi4P9zP7kv3y9odkI+yLmLosi66QsX/GN5fM8/a3oUl9tyWaQ1HV8Sb6YRiTLAkxQDHc2wFRjapsPYxDRDwxNqCi5LKI5hMj01SS6XVeDsNqp0tLdi2hCPOaorza+6xEUpIHWZgU+94VJtuOzcM0DdC9AtmbgDZT5JxqUQ1Gfhwl5ac1kcCT5SizdfLe3k7cmvMj2rqV4mV+nkU7z2/3vKIjvTOp2flOjMJocsE7KKwJ957TEFyM34TT/uKJ11aGjETYufXXc9D1x9DUc7SaxaA3vZAo6/9P3EVq2kEUhpqtV03LlVHrztNp758tdZ7IYkJWdaykpFlSJ1SZpG4bh1nPDZ/6CYSKALL1T3sEITK9SY2rMBx46wU2nslHy8yWOP12rs3L+fHZu2sOPJp9j71BMUt21lnmWzNJkhFUDJDWhYjgL4uFA9YUOZgjSJGfU9Alu4aA2fOJo4+aQHN/Spx8scdspSeld0Yrky5T/GwMZhosCgLqWtoWiXA5XsJmH8kmERBlW0wFepfGXJO5GexpTBqa85nmeee4bhwVF6UgXy8QyWZVPoayPWnmW8OoUZ8+nobyOKJbdY2b73/vpp8/5ZQH55gvIsIB/kvD3++OPWs7++/tLy2O5/0fHiEosZehLCbrJ/35CaODvnzMFMOLji4jMilVshAOj6cvccJ/A1pU2u1jy1vHPsuKpoKpYn6ZrTTrE0ztx5PbS05FRDh9AZAvhxxyTwXJVmJg3RlWqDqhuxZ98Y23fvp6OrW03ck1PDildctmiRiui0JGlOmqoJsCVUXSW0ySJIJGdSw/SnL/VUWNH/4JBfAGThkJu8sACyqoNS+fgho6JDfuOZHHPBhdQTooCAQDneAu64/np++5WvcVikk3U1GqbFgte/mhUfuIBGKkVoxBWAW1bE1O5t/Ow/Pk3w9DO0ex7OjNvFwmKSiHlnncYR//yPTMYkc1myNUQeKMUBPo5dw6tVqFQDxibG2PjMep579DF2bdnMvh07sSoN2iKdHidBW8wir2lIwrDu19AMS2Uzx+UKI9YNM1ASR9uKqYjUoq1hdHXTvugQCnO66e7toh402LXvKSJ7hO7eGLrnseOpHViBUE1JNfkW61VcX0KEYNIV6kKkeJ6SszXqIQ0zxXS9zuT0GKtWLGZyZJhaqURLNqeaZUR+mGtvUZVPrsS/Uqe1K0/gJLcmCvPe+4ozovs0bXZCfjlC8iwgH2xCvuce8+anf/DB0tj2jxu6F1ehOZHwtxbrn3qWesNn+eGHqWLObXt2UHerdHS3q0k1JWWecv8cikHNxJWqtEZIpeKyY+deHNuhra2VPXt3YJoh6Uya1o4unJhN4NdIJ6TVWkbKZmCPau7QHOoNGJ+sUK35jE2NU6mXFYj7DZ9ELEYsFsO2TVWoWmjJKvOJ0AeyzhPqQiR0M6EUzd68JtP8wq//bTfflNo1/0pmXxV2jC2ytylUY4ioLJzQVLkc0rAsHxdQ9DWPsWSceW88g7UXXkA1mVAuPXHIqYD6677Go1+7juWhRosn+SCozznqgncy7/WvwU3nCES9IUFBYYPtd9/JL790FYXRcQqer5LlGnInkktz4gcvZs4ZZ1CzLFWUqtVcpsanGBseYnJgOzs2bGT7ph0MDeykMTlBytNos+O0J5KkdEiHEJc7idDFCHUsTWw1wvUKNeKoc0fMwVQWeI9G4LNgzdFKn9zZN5df3/8b9u3azrxFc1n9prOpecPseOZnWPog8YSBVzfIxlpway6NRp3JepWaTN+1kLIrPXo+gVAxXoAfaFQDAzeMqNcrpB2TrOSYSF9h2MCtNShNSeN2QF648Wyahlums7sDK5bdGcv3X3D82f96tyaJQ7OPl90RmAXkg1MWxi1f+vBFxdHNn7LNICkTcVMBbFIp1SlVquTbOgg0g4cef0zJqSQ2U2IiVxy6DFv1rHkgtmahETQD20oxPVVX6opIpG9jo4yMDiEaZz80MUyDZMqiqyNHRpLC4qZyyAlFIp9vCEA0ZPFjUmm47Nq3j4mJKcSu0HADSsUyhdYCjm2RjFn09nSQTcfQ5b2EXlOHrKbkFwmVm53VTdhVGuUD3xYC5k2KQ/XhKWSWCdQkOwnFxyTtLcQJDPX+TE/+raEUHb5WZzwVZ94bTmfNRe+jHJebfnE4WqrR446v38iDX/sqK5042brwAzWMZJyJQoY1572dea99LSREnRJimRpWZYrHv/1t1n/jW3RMTZEzdMqJJD2nv4ZDzn07I/U6m7ZuZ+fGTQw8t5l9e/dQLk6Srrk4lQZZxyFpeKQtk2SUICXux3pd3TGYtlyoXIJI/hzH9QxVPOBkYiQKefLzFtA+byGpQhsbf/0AT214ipPe8VZWvOlN7Fm/ia//23+SrpcV1/uOT19GbG6arU/8EEvbRTxtYjoZNNeiXq5Sb1QoChXlBbh1FC0ldJQbiDwywpV8ZFHOSNmBWPV1Xcn44rZFOmUR+pKJbFKeGMNxNDRpYiEgl8mSsNN77UT3+/dZK/7rzW9+8wtympcdLP3/9w3PAvIfAORvXnvpe6aHtlxmmF5KZGXC1QZiX00kqUtzQ2RQrnnc9asHVSBNLtdBteqyYP48OjpzatIyqJNN2apm3nNdEsk0nictFiaBbjCwf5DNW7eTTrRRLtcUzVAsTrJs8QJaW/Pkcin2D+yhe06rmm7T6YQKOpdbVwFn206qheKOvYMUp+tqIi+VioqiqFUnKRTSLFo0n47WPJFaSP5PiaqA9O8CZOGkZ9QaL4rzdELr9wKyXKyUekMPGU85yjp91EUXUJL+QHG7hRqO63Pfjbdw79VXc4hh0hqEJHQ5jjX8XIrpdJq1f/dWFp15JqRTuJaBXympJpaHrv0KW2//L9LVKunWduafchI/3/IM9z/9JOP/dwpbxg9ZGMvSkc6QisXIGhaxuktCxY7WVTuHricUv+xIw7W0d0QBFXzMbBxDT9DS3k/rIctZuGopmY4s1XqFWt0l1zOXx2//MffdfTfHv/Es1r3tb9j4m0e4+1NfIF/3KAYh51z+aWKLcmx++sc42k4SKRMjkUXzHGqVCtVGmal6Q+0CxHMt2cd118eXc+mHeOp/Ud0IIIt7swnIMccimbKRUmrLSKL5clGvETrNrkIxjGRi+WHdKHzwFak139FmAfllieqzgHxwQNa/cfWl7y6ObLlCN7yU8Lkxxe02k8OUJRm5vdQpVQMmJ2vs2TvM5ESJ9vZ2dD0gClwatSLLl86jvTVHzDHwPVctBGUxpVv2jDLYpFr2GZIuvqkShZZW9g8MUa836O/vZeeubfTN66KvvxPdDJRhwFJRoM1YzVBCjiQ0B53R8UnKlQq1aoVRCTU3dNrb21i2aB5ipXgBkF/4nSIkoqamWT1m7nj/VECW6dgTmZ0BkzGbRWedwZEXXkQ9GVMZwyLxa7Fj3PXV63j4q9exOAzIuR4SLirmFumUK+o6tXSGztVHseDE48ktXUSuq0swHso1nrv9dh78xm2kfI3pRp2d40PY6RjpVJKcadHm6liSBSJfRiBNHQG2WNLtiIrw2JbQSb6iTuSuJ9ndzZzVEmPq8OjDv+XYV51O/9++iZE9W/nxlVew58mnsQ2TufMXkNEtdu/ew1Fnnc66d76F5x59hLv+/TKSfkCqv4fTP/5vTBoT7Nx0N5nYCIkkGE4azTepVmtU3CrFWp16IySoeHgN/0WAHOB6gdKyixpFKDJxaNoyIcccdbdk2jYNVydwa+qiF9jNRP50PEnWzEyiZf+B/uxNJ530MVkezD5eZkdgFpAPDsjardf8w7mTw5u/EEX1lLJOC20RSXiPoSRvumlTkcWMOBQMKZ/XVeLb1OQE1UqFkeFRbNsmnUmRSji0tmXJZhIqO9eyxEIsGcnCE8utfrNqqVaVGqYYQ4MTDAwMkc22UG/UqdVL2HGTVCZBa2uOfCKFo5uqiy4UWkSoB5GDCe0gVUJFqQHSKZdqTIxPsmBuD+mkKBgOwK7KhZv5UzNHWSazJqXRpDEOfIO8QFnAwSZk3zJpiNtag0nT5LA3ns3Kd7+HUFx0En4UQUrTefQHP+Snn/88CwKfjrqPLVnKygIOoWVSA+oxmwnHIOhuJ9HbR667R3USVnbvYNuv7mN5vJWUH5AUHWHkUZdjYBjEVZa+BMZLD7Su4krl43YmiV7Ik57Ti+Y32P7b3+I0oLB4CcdfeCGbNj7J7d/9Ia884w2s+8CFPPfQQ9z56cvIjJZoSaXBcSiNjimlyBFnn82K897K+kcf4q4rrqKvt4M1b3w9UUcn9z34X3S2Nujplgt4iGUn0D2DSrVG2a9SqrnUGgGNhtf83w3U95KAsUzI8t5DuagJAaQLIFskxGjkaFi2cNqi9nEJI0+FMIlyJhtLktSTJSfe+dGo69SvnnTSSbOA/DID4xf/vL0M3/qf5y3fes2H3zExvOVKXQ8yuqGr/jsJ+xEZm8ra0XUmS2WefPoZ7Hic3r5+uru6qNWqlKenmJgoMjom9IEAp8GePTvonlOgtTVNf+8cEqaNZVrNUCGrgec3cISCkAB8AfeqAJXJ5GSZesOjUmso5UWxVFRTWz6XY+myRSrPwA2qxOMWhgTpq5hQCD3JH45TLdcVPCUSMlEdOPWiTzvg6xNwFj2FKCoEjAXUhTf+0ygLxR9LPJKoCRJxVr31bSx6y1sIMklqUnevy2Qf0Rga5qFbb2H4/gfIDIyRkpsGqboyxRQhKe2RatHQMmnGCKg6cYamKyrMP4ZHFo2+WIZMEGHWajgGVCyDst2UHnqGTpBwiLW3097VxdDIfvoWLODIv30LZqHAw7d9g0du/QZzzTRRtoXXf+ASbvvOzezbO8BJp53B2gvOZ8eTT/PD//gsiVDj5FNeyejwMDsefATbDznqzW9m6dv/hpFKiR2PPc4hK5aQ6i5w1ScvZ3zPFt502hqwh2hpT6oWFCQqtFZl2q8qiqvhBVRrrjqnruvhieklEEAOiGQxqrj8JmUhgByP2+TSCfU94QcGgTSM+HVCU/YOJnEzRtpKVyIr+89pd+E1q977XqmsmX28zI7A7IT8B07Yt6659K0Tw1uujTQvI5kUAoKy5vKl+cO0VEOxH+k8/ewGSuLWs2J0d/aQzSdJZRwFpr5nMDo6pcKFJsblNtakUSuxRm6TDYuBXfspVUosXtJFKu2oKVU0zwK8SjcrIe2BXAygXG6wfv0mNbuKi2+yPM38ufOYmh7H8+osW7KAbDat1BmWBPjInCW3v2ryVe2s6itW7j31lagSvpnevRcB8ow87vcBcm5GZZGfmpG9ySTqN59T3Hp1I6La3sIx559P3+teR12KYA0BHB+vVIXpaaa3buTe664nvnmAVj0mBxJLaqbUxUDyPyKqMgmaJlVfw4gnFSWDtEnLZOhJGJpHXL5O3WQiFaNaKJBuaWHuwvn0zp9LrLcPp7WNh77/PTY8s4F3fPBDOIct5dffvoVHbriBniokevp4xdvewpe/9Dk1kZ5wltROXcK+jZvZe++vWXboclJz+/jlTTey8857SOoWh51zFivP/V9s2LWb3975C85425uUFO22K65h072/YM2ybpaubCddiKupVnNRcrdiUKNcd9VSt14X1YUAsqtSAQWUA3FxBs0pWX441VLPNok5Dqm46L0NQmmZaajeagLDVtSGVH4FDa02WHT/vXX+CZ973SWXiEd/9vEyOwKzgPwHTtit11765onBzV9B90UAii7OPE04PiU0ViHnoWaxc/cgpZJHtRoyuHeEbHuG7nmtSso0p7MXS7ebumK3RqUyzcjoIF3dPWSyrWzZspuRkTG623N0dhVIJBzVOCKb/0gTRcUMeIriITSolOtqI19q1JkoF4nZCWpVjz2799HZ1kk+n1d5y46kkoV18lkpGPWVWUSakZVJxA9ULrGCP/V3TVxu0hUzRanKaPK7J+T8tKbChXITYouwVX6zhP7IYCemh0bWpv/Uk1j2lr+hlMmydXg/A3t3MbxjN2PbdzMujRj7d5OrllkRz5MzpFnDwBbglVA5PcQ1vWaLdjOyX/XQCccsLcuq5RmpVQoVT59sa6P/zNNoP2EdmUSKB3/+U0a3bVORpUsXLmFiaJj1Dz3GujPOYPV73sbAs49z27/9G92lgN7DV5Ce38e93/++OvarzzmTFRdewti+IZ78wQ8YH9zPnI52RnbsYPyp9coxufJvz+aod72N++99kPuuuYk3v+edLD7xBAaf2cQNn/wE3uBOeubEybdnsBxHJdSJPNGNAiVpCyWH2RM1RdNBKZyxKHHkQil0RfMSKWdHw5CLjyGTshh8DMLAxPBd9MhX4Uoq+D8IGJssN4pW8nNHvuqs/zj9Yx+rvsywaPbtvoginD0Yv+cI3Hb1h984NrTlOnQ3L8sxmTRFhibMq9waixBOdKq6KXIpqJQ99u4ZYrI0TqqQoFGX2iVJZtNpKxSYO7eX0vSE6tmT9mDPC9m5ay/DQ6MkrASVUoVMNslhhy8hDFyq1WnaOwoEvnS+yfOgfq/JBC0KAddF02wG94+xZ88gXR19bNu+g2QqqZLjRkcHWXnEIVhCFwR1YqaAp6SJiS5ZuIVQTYXPR3KqyqemQlnlBf+JgOz6EpGpY85pYe5Jx/Pw/v08sWsPwyMjmLU6+cAkrznkNZOcCYmgQU6gVaIwpUpJQpckn0HuPiQiU6IyDU1VP5m5DD1LF9G/bIG6Q9nw1DbGt+wgIYYUx1Hyt8VvOYfBLZu58kMfprVaI2cmsHSB9JCo4pJcMJ/XfeJ/o9sBN3zsXzG2DXHEcceza3iIid8+STKVYOU5Z7D8kg/x3IMP8pPPfJpUsURatqhBhFP3CeMJlrzpLI48/+08cPcdPPyFr3HY4Ss5+bx3oXW38ePPXc4TP/0JcbdMMikUik88NJRhRR1rVR+lGGL1e/XfgXLYGU7/eeGhwuZm/GkkS2LVjGBiBaLeERLKUFGj4vZr6IZLW9fVS0/924+97uOXFGd/qF9+R2B2Qv4D5+y2qy49c2Jk8w2GFbQo15xMxF6geF8JWvdVjYShFmm1hqe24FJiWqlUGJ+YYNv2XUrG1NLShmk5/B/23jtczqu+Fl5vn15OrzpqlmRLtmzLNTYY25gWMBAbUwO5XxISIOTSCQQ+4EvuQ0ijmV4D2BBKQhKKMTgYm7jJvciWdFROb9P7zNvus357RhIGrrh/fVY48zzCQtI5M+ededf+7bVXKZXKkqG7bdtmxGLUCttiACjkS0AQw77HDqDZauLiiy+EaerYf2AfJsZH5Ven3RT5E3WnnNA51YozsJvVWyxVRfWx7/EDKFfrGJuYwvT0NIZHhqV1YvPUBGwT8Dot9KWTAtCc9g0RWJAmUHSGYi+ZXfzrD/V+3YTMr20z8N1xMd9q4WilDjOawlAyLXVG8TaQCAwYbfLcvHpthF5D1WFxUjSZ+OZQIYiwEyCMRlF1dGS2T+Hiqy7H3NICGpqH8699iRgu7vvCl3Hw1p/DCHWc87o/wc5XvxyH9t6DL7znXRhuN3H+7j3ILy6iOjcn8ZV5y8Tl730HJi7cje996cs4+KPbcPHvXIq9P78DQ/mKcNdnv/QabH/963H07rtw20c/jMTiMrR2B54TQSrZh+VGB2e/8uXY/ZqX4J6f3ozb//6jSHY0nHvZ07H7mufivjt/jptv/DqC1Ryy8ThM9v6JyIP1V4o14jpH/bo6VPVVAa3GAgHV8i3t3d0jVTloJb/PRm32LwYGTAZLwYfHXYluSft2JQzdzsDgl86+6gXvfuYH350/9eBo/RWvA/JJOeS3XF1YPvhFDe1+bhfp1GNi2epKHrV6A6MTE2CFSKNTRTQRRahRVqYMJKHLQ7m2cIbLuSIaLV9iNjl+Wrzxz9yBgf4YArcGyzLRagINkc+VMbZhA6qVJh5/4gBctyNKDeYsx2IR5Aur2LJpIxyTzkGmvCllBW9a3TBRqTdQqbXkdP+RR/bD83REogmZijVNdfltO20T+tIMjVdty5yUFSCr6U0OlrrMslAYT9Ih/1pA9kO4XCjiOsqeKxZoemMStgW93YBNmV6giwabVmSPXLFmwoEOJopW2AjCKE/fhM3uOcdG+vwzccH/eAl++O1v4tHb7xSp4OXXXouLXvP/oH54Gv/x4X9A6cgCLn7tn2LnS67F8vRBfO1jf4s926Zw8fOfh5s+/Xm07rwXGR8oM6vi5S/Hnj96BR5/9GHc9Jmv4uzTtuOBH9+CyVIDvqXj3Fe9DNve8DpM/+w/8aO//RAyxTI0w0By6yace9El+Oo//yue+wd/iN0veC7mn3gYN//DP8KZz8FkAP/UAHK1MnJzi+izYjB9VTjLlhlSRlxEbWYak6ogw989U1VTcncB7IpgesetanombHNCZnA95Y6udOt1mIcdkk0OUdPhNVKZb59+1fPe+sK//cDiOrydeldgHZBPNiF/6i3Pzy8d/JIWtgYkG6LN6E0HBw8ewtLSMs7ecy5028L9Dz+A8Q0TiCWiiMeiQi/IJERqwKBywEXHDZFjGtzCmmy5KV07/fRN0HSaNWiNVRwhS1N5s7Y6gdisc/kiTMrrGk3YjiVhRbt3n4nhbBxRC2i7TVimKRkZpB7UGZ0lPWyVSgONuieUCKVWgWaKoWCgP42hvjgG+lnAakikqIxnBAohlNWE3FNb/EaAzJmNjSqsYNKa0siha47QNVrYgaV7wnWSFdZ4QBczkZgYQXziNGRiMXHB+eU8Yh1qh0N4ugN3chQXvuE1iE+O4MNv/wuMFphlYcHetAkv+fu/gjUQxY8/cz0e/Pcf44rX/DHOfemr0CyVsO+WHyIFH6M7zsBNn/w0ggfuRyLw0XGiSJ17AS79y7fAi1n4wee+imitgUO334bxchVuxMKZr3gZdv3pn2F67z340fXXI02r9I7TsOMZl2Lh0CH82ze/g6df8SyEloPl6f1oPvoo4o22vN91O0Sh0ZAG8riThOGGiEkQVQDXCkVlknAD2J4Oz6CyRT1oAumy9YrC6P75idSF1KzqhhxsagFlKT7aoKqFnx6ggSAoJ1I3bbvs0j+77vrrj5x6cLT+itcB+SSfgRs+/tZnF1YPfNU2wkGPfXgEWl2Xk/FiqYJEOiPgedvtd0oyWyKdwjOe8QzJJnA7DWmY9sn3aTwxN+HSJhzaorio1uuSfRFPOwj8NixTh++6kO4+Cekx4foQnjmXp3yugHqzg3K5hkwmg7gdYs85OzAzMyNW6REWXVI7xi0uJWTdIlCCfLvVYdwQDs2soFavotNmBkYbF12wG7bd6/LrXQxOyCoaVJ0uqXChXi4RrdPZst491AsQDU05mIrRpRdocijlG22pamL5q1Qt8dnNbiO2bqLhh8hsmsTlr/9TWGeejwN33IGbrv8ostUiMh0fDkysajpGnn0ZLn/Hn+GOn/0UP/yHT+DsuomIbyGXSuLaT/8dMttHceD2W/C19/0dnv/aN+KCa16GmUcexeff9RcYaNQxMr4ZzeUVJMtriAYdBJEo2oMTuOy9b8PA+bux9NCjuPvb/4KFn92GsU4HTVvH7le9HDtf+wa45SqqDz0M0+2g2qzioYcfwv5774bRbCP0QzQbDWQMG/1eB5NDw5JpMrswg4XVPOouQ/0dxDRLZHOsAPdswDM1JFzA8UjtSIeLAmT+ToWFyHUWyqL7S/FIISyumdRWyPvaQaizYZs92Zrka7i6FlaSiVs3X3zZn1z7mY+tN0+fgvi+DsgnedO+9um3XJlbOnyj5YdDdE35LPORkHSaOXgqZsLr6Hh8/xEEmo1qo41qo45sfxaJmI2J8RHEbBMmZWg6KQZ1kk71FnlEnrrrlg7Xc+HoasJVhzhUV7CglDem2Z2aHSwtFlAut1Cv045tYdeOLXhi/wEsLi5hYmoCw0ODiMZoUWY7hjq06+UicGqmDI8wu/feu5FMJIUGSSbjUqzaCxtS22gluwh9ZnD0eE6l0LBCWwC5fNch9Bc12Bz7Ql9S2EJflwM5z6/KpFwJDcTPPR0T558Nv1jF4z++DVGG7AQt1FNJvPgd70TmaVfg0Zt+gFs+dT2GKkWkPW7OTSxGYnjmO9+MLVc/C7d88xv4r098DjsrvC4a5mMRvObT1yO9bSMO3PlzfO29H8ILX/d67LnmGszfexe+8ra3YhsrpQJLtvmWzgChQNrAi9EoLvzD38eOV1yDcn4F3/1ff4/woSeQ7bjw4hGc+9IXw9i5HbOHjmLp/kcw/fAj8Ot1pBwH2QCIcEKN2ogNZNHsNJFijdTAAKrVKg4dOYJyvY4O9ZBptxjoAAAgAElEQVSaIcYdXhcFuApkzS4373ev8/FpmHbp4x/IHp/c+xOakRR9xChQwjAnY1WZ5TKyNfTCRiJ114ZzzvvD3/vq59d79dYB+RS8AicD5OvfcmUud/gGC+5wD0wZAu/65F5NNQUGQK3hIjQccdbNL67KCbrnB0inEkglIkjFbIwN98GxSAV4ImXiVCktzWwgsVgLxSQ23q0KBAnMonZgaBxvajZbC52hS/xnIhZDXyqDg4cOY35hUSbTbF8WQ8MDGB0bQqmYQzwWEQ2rgCt/yXMChXwBcSkeDRGNRhH4CuiYCCeLAv9td1pTQgu+FokHgh3ayPwKQOahFZcTbp9NxwM9LY1YGle+440YvuoZyD86jZv/+h+hzS0gYnmoxCN4wTvficyVV+KR7/8Qd3z84xgulcV9x7LT3GA/XvoPH0R09w7c8tUbcOfHP4ezfUtUC4uJCF7y8Y9gYOdp2HvTD/Hvf/MJvPh1b8C5L70Gs3v/Cze+4+3Y2uzAshIoGSE27joNuX3T0OottG0boxddgGe8+62YPXIA3/nrD2FotYxE24ORjKGdimPZ66BRqyOlmYg5NvqyaYHDVr6IDWNjaPM9TEQkyKm4sAq3XofmBzg6O4dau41mh8/N+HoaXujs7E28xw9KZTLuHuLJRqQ7JZ/YhqcwuzdF90w9ytUotBLt3zwQ1SBTcjMRv3/43PP+6NqvfOGB/35343//n2h9Qj7Je3zjx992xVr+4A222Rxpt6qImwmEni69euQhGszNtZluxjuHLdE6VpZyOHx0Cc1WKBGblUpBaocyqbi0h0QdCxOjI5IdIaYNQp/YsHVRG/CPaQ7gjUipHdUHskulBIylpwYbJDpwzDh0LSLBN/Nzy2IUueOuu3H55ZcJ13zPPXdjaHAQk5MbELEjMJl7oDF9ThlF6DqMsO2k0xZjwbEAOE5fOvlfejU4OSv3Xg+QaZ3OVAyUOCGXNFjdCZmmDr4+dk25fgN13YGxcTue//6/RGTDONr5Em762+tR3fsA4mEd7biNF/zlXyB21RV49Hs34Z6PXI/BcgVJtmMw2H/DOK77+D8Cm8bws3+6EXd+4ovYKd5qD0upKF75xU8Kt/yFD30IC7fcg6v/9HU4+yUvxqEH7sEX3/Z2bA5ChGYEl/ze1dCyNu740g1I11yEvgZraBjbrroCdz5yH8rT0xhtBYi4HelI7NCFaRriGpwcH4OvBbCjEVSbNYlV5T6Ju4v5uTkxsgxSeTEzKyCZK5ZQadTRCUMxhIi5p0c9EFilRYByQsCU9pQTb0HVOHKMOBKlRZc14hIfqtwKmmYUaLPISxd5IEGZTr9qJPLE2Hl7Xvfir3351v/+8PXf7ydcB+STvKdf/dTbnpFfPXCjZdVHQ7cJ24/A9hmBGaDtuYhk43DNEB1uGsnbMtDcdNDpBChVm+i4HuYWlsXyTG3wkaNHMTkxhkTEwZbNk4gxrStg4gK302yWpvzJgEFJlCS9BzCogSXUMRvZDOH5bZiM6/Ro6jBhGI5QJ5Td3Xv/gzjnnHNk6n5k32OSkZHPF5GIpbBtxzYkkqa0iCRical7Cjye1utiWuDCQFOGMr6oXAtp/2DrdQ+QNcDxnS4gTyNbJh9Ktx9ddsQaX/hm12uhHk9h+GmXY/CypyGzc5tYyn/6sS/isW//GwbZH5d08LtvfxPSz7oCj37/JvzXxz+FbKWKFCuN2K4xPoZrPvJ3wNZJ3P3N7+LnH/scNjcplwtQH+vHi6//O1RbLXzkzW/DUGjjkj94Fc55yYuwfHga//rhD+O8iQlsO+tcxMZG8fD3/x0HfnAz+joqo7pjOMh7HbSsEAO2jbjvIp3NINHXD0SjGNowhv3TBySwiOl+1G532m30ZbMo5XJI8D0u1VBYXoNFOzNzOEhBsTGk4wlAMkwoHo8fq84KucLxmvM/VNpQv35sQj6eHXJsIu4dqnZNIpRcKpbZlalbQqW4Q5PfanBDFxXbPtq/Z89br73hK/+63qt36gH2OiCf5D274fq3Pn0tP31jEFTG2cyBpo+YEcXckQXMLi7j9HPOAqIOFlaXEIlG0JdKI0Iqg7XU5IdNG21Px/JqCSu5Eo7OziORSMKxTUxMDKFayaMvE0c2k0QiGVHaX6GYuz4t4Ss4LfdoXR+eRxkc9ciQ5gnRITPpjUDDAdV24AfMSmhjdTWPmZk5uJ0QqXQapmOgUi5j69atSCdiogixTXVIxINH4TqZq0GJHLfCXdceAZn1UBzZ7EBRFqW7DitA9sl9q4wKgweKvo+oZWHR1nHmq16FOxdmsf3pF+OSZ12FJ37wM9z04U9ioF6Fl4rg6ne+GdnLL8Wj3/sRfn79p5Gp1JD0KOMzUMim8KK/fi+yl56PJ358K777vr/BljaVyy6GfuccPOOt/xO33PhN3P/d76G/P4vLXvsHGL/kYrj5IqqP7UPh0CHMLaxheWYOwdoKBjsubB6aOjacZBqxDA9kQ4T1CurlAsZ3bMUMHZNTm9Bq1TDQl4bX6qBWKCEdT6CUZxJfWXKNedrKtD14Ut4Fj7sPRozqOkrlChqNBiJOFAHrnk6gKyRemr84IYdqUha64pjKoqtDPha7pywkpIr04IQJWZCZ7xZVFyF/CzfwUHas5ezu3e95yTe//qX1kPp1QD71rsDJKIvPvPPS1aUDX9fhTljcJAY8bgKKuQJm51cwtXUHdCeGO/feLw3QpzMqMhWDqXXkF11UbPqgvbrtAsVyTQorWZzpBR3MzBzG4FCfZCBTZTE40I9sOiV0BmkF0hu9tg85DCTfbFJe5jNbUkLxfaKmzuyLEJGIaiIWBKe92A1RKtVEmUHZ3dHZRclypkSOjr/R4QFEHQONZk2kcJlMSmqgxM0nW2ulR6a+mlZdPqzQUoB8NwPq9V8AZI1uNOZaBD7KQ1lsfdm1uPH7/4GLn/8sPOv3X4Hm7Bo+++b3ILuah9afxLPf+gaMCiDfjJ9/7DPoqzYQC0I0DR3N0QFseO7lePprXo7OSg5fftf7ER6chdWXwIve+EcoGhZu+tjnkCxUkRzvR/zs07FMe/KReXjLq9CbTfieiYhlw9E8bO7vg6UHWGtV4UST2DS1ETMHDyFt6lhZXcRpF5yL6bkFZDKDKCzNI84sYk1HvVJDSDt4qyMArKZUTa41H516C0hFsOfZV2D24GE88sgj6LRaslMyfAIvyYXjHHLPgNOVVQigKw5ZPdT/5yGgEPnHaYvA7GrF1W5GAbIpEzKRnTbzim0X07vO/P+u/c43PrYOyKceHK1PyCd5z77+2Xf+zsrCwW8YoT8Jn5wrA9jbwu2SuzVNVuhouPf+x0QnzCl5eHwEUxNDsA326wEdtw2L07Vs5QMJJeJk6/oajh6dxczcAkZGxnHgwEGMjgxLLGelnMPk2Bi2bpmCzYPAgM9FEO0InyzKh8CHpZO26LoOuG2VDj5KobpRmuK44xLCvAMTpXJbXIFHDh/C6OiIyOSq1RIq1SJGRoaxa9fpOHr0CMbGRxGLRJVVXOqfqJN25Rdlb/1VC/k7D6CvTEC2jk3IcvavWzDpXNw4iuQVl+IbX/9nXHDZpXjZ/3w9YoNj+MIb/gL+3kegZ2N4ztvegLGrLsfD378Ft330M+gvVuXnjYwNYGLPbvz0oQdwzetei6kLzsH0TT/CA7ffjj0Xn49mEOBbX7oBG6ohJjoBamEHeYOlpCaSmomoDkQiNpZWi9i+ezcCRp02G7jwnLPw4BOPYHFxBTs2bcfy7Cz6HBsrywuID/TD1iIoLBfQQQvgtQx1tOCjxeHUMhF0fKSSSRimjamtm4WDf+C2O6ElHTznNS/HwQcfwR3/dQcC9vmxIYZGogCweR7QA15Ow3z/unffk9UUpK9EkdGdkmUhllWAZwD8vQJkfsfjgKzUOVXLrDunbfub6179ig+uh9SvA/KpdwV+A0BeWz54owVvijcoD60CzVdTqh/A1GxJYZs+eBRrhTqqTVecZKlsUlER6QTiTOkKmY3L2UdNPdxqmlYUbTdEtd7E0blFVBtNjI+NY211VWIgR0aG0J9Jy9Y5lU7AMBlK04HjmMLR0u3FQ0GqPTyPgTvUAKsQIfK+Ujh6LNGN0xRnfEem9lK5JCqAtVweM/NzaLVoOokIX91xXZy+c6eoONKxCDSfLSS0a5O7NmEHOujUK9yhANkOuEhRDqeaR5jQ5sTiiJ1/DvITI9i39wFMbd6Eq9/4WqQnpvDYd2/CbX/zUZiZKK5555vQ/7TL8MBNP8FPvvBlZJsuhscHccnVz8Ej9z2Au2/5GbaMb8CZl56H+Gi/BP1MHzyIh+97EINGFIOehrjrIZmNIzB0tBFg2/bTkM+twmu1sJorYWLbdkQyfcjNHIHut8XAc+CxaQxmBrGyvARb99GqVcG8ykjgQPM0NKNM3NORTiThx22EmSSGNk6iVakL75vo78Nqbg1D2X7s/fFPhft/7nXX4N4778RDDz4kvHxEt+TQTyzThM/emR4H2q6+7Thl0ZuSxbR+gjVEmYt6s7M69VO7J0UwcWomwKt8lYqht8LJyU+88kMffJd23nnrEZynGCKtT8gnecO+8bm/vGhlad/XLTQ2ar4rumBVJU9wVPwgIxLrtTbKdRe1toaV1SpK9arIfn2vjaFsGlboY8fWTYjYhphLJIzdZw4FpXM8kAGaAQFfqTTm5xbgtUNEnLg0jIyPj4KxyalMDH3kNv2WVBp55EUpmfM5GTMPwpWMiFDEZ2qOIvhLzKa82uOh9FTA0VFWKFWlsHU1V5CM3ka9jWQmjXg0ikzcQcQCRkf7xGJNR1kk1JGt6L8SkDm9eUaIAkLseMm1yF54EYKlPIqlAgbP3YXJc85Be24RX3/T29H2GnjFW96IvkuuxMqRI3js9tsxmsmgLxNDrlrC7Td8C9ZSGSlfQ8vR0LaYw9FGzHSQdBwYboBEXwrpwTQa1RI65Zps9Xddcj6W5+YRFKpYWVpGZmAUVjQBt1ZFcXVJ+guDFg80NWlt5mIjbDlzhY0o2m0PiS0jstuJWjZGT9uCdsyCEYuili+JXjyWSWNmfgYTgyN47Gd3opIrYMOGDTh4aBpLq6uyY4jHYtC8QGgP7lHk6gtX3As+VVNw7xBPdiLc7Dy5YUswmC0sDCNSE7KiMjgh87NEaGZIFFA1DbfR3/edqz/wvj/tu+qq8imGR7/1L3cdkH8DQF5bfuzG0C1vikZ0CY5n8qYcnHkeDIYUUBDGG8R00HI1uB0D1WYTc6sLKBWLiNkRRKwIoqYtEy9vvFQyCsfRpSHa91qCly7VDRqnaLYn+6iWm1haXEOj7qJSqcCJREB1WjqbwsBgP9KpOBzLFJceOV/SGrr4tZkA5x9LauvJo8TnFZJ2oMTO6dIntvQC+mw7bnSk/ml5KS+ATK2y324JhXDOuWcgnbThtRuIahb6a78IyJQOcEI2tRAt3cdizMTT/uB/4LH5HGb2PiAL0+anX4zn/9nrpTH6J3/zt1iYPYhXvPnPoU9OYfYoozmPYubeB1A4OgO3UMCAryPaCuBYBiqah/RgP8ymC8OyMDI+IteEU7OZiqJeKKJ4eAb9yQyGz9iMA4/sQ8rVUC2U0GFnXWig06nDipiy+FlaRNL5nL4UMtkkgrCNfKOKS654Fg7PzkFL20jFY3j07vtx+ZVXQrMtLC0soTK3JO3akYijNNsdD/nDs7K7aQSedPbVWi3hdfl+cZqmoUgmZBV2qrTJdG6GxvEwoS5NIVzyCYCslN2q7ZtdiXTnifyQVJIc8ikihEodml8alu0XUom7rnrTG1828apXzf/WI9wpdgHWAfkkb9iNn37XxbnVJ76OsDZlMFkt1GHBQr3SkC3r6MQ4jKiNWqMOm4c8IeDYEWmB4E1ZKFZQr6tSy2ajA9OyceToYTlAO/usnUDQRiTC4HHeeDyd4+GPyih2rDgaTU8O60qVGpjmVqnUUa5U5AAxFo8glY5hZHAIyXgUbruOTJqRnnX5fgy1USdy5JQla1OyhOWm1+gOVMYUpX415WCQU7O0Ung+FhZXUMhXUCwUcO55OzFAiV+7jggMDFR1FO88gP4SKQuqLHQBZAJQwwIWR5N4xnUvx03fvRnxUhVeq47h3Ttx1VvfCloIZ777Xey/by/sVAL7c8vSnO1WqhjWbQzbMSRIt1RrGBjox+DGMTw+N4NNE1MI1ioolkvYc8n5ODI3A8NxYMejWFtZRZTqjFoTBb+JSr6EFCx0mk25Vj45WUeDy2k4EsPmyW1IpgdQCTvIpmI4Or0fS4U1XPj0p2N8y2lYzC8i6HSwcOAIpkbGRN5WL5RQXcnLpM2CWR66Be02EpaDVgi0TUNaQQosZI1G4QY+YjZjkzRY5JBlkmW6ntIfM+X5WLrbrwBk4ZG7gCy0hcY5W03I1DaTU2bYlRh6aFRCgJZthcuR6JEzXn7tCy5697v3nWJ49Fv/ctcB+TfgkFeXDtyooT1lhIFwgswUKKwW8PCjj2PnuXsQSacwsziPgcE+GKGHvlRcKATecj5VCoaJlguUay3snz6MXKGIRDKJ4YFBrK4uY2hwAFPjY3AMgjBvWR9BQApChY/LLRjyUE7DzMwSOh0f5XIVxWoF4xvGRUucjCfQadUxOT4inLV8aS8p4ZjWitwjtc6kNgjObDzp5h8HKinOp+SNUKEbsnU/dHgNC0sr2LNnJzIpyriaiMJEXyV8EiBTfaHJ66xFLUxd92xsvuBC/OjjX0Y4MwsbHrKbN8LavBX7Ds+iPb+AGCd1LhU2oSlEOhLDcLqP4R1Ip5LYf3AfsmNDyEwMQ2O+R60Dd7mIaqWEgZEBLK+sIBtJImj7yNWqAnKdRgMeZXy6KXQDZX2d0EN6tB+ldhWLuWWce/6FyC2WcPHFT8NavQLDbePB229HuVLC5tO2Q6OTb3QYc0ePIG47WJtbQqNche4xSF5SRmQqlYxlpu2RUWCYk2FipVhEw3dVE3QkIqoYRzOFveeUrIRqBGWCbXe6lbjNbii9ylTtLprHAVmGZIrCueKpnDhJFNQ4ZXctInYYomkaWDLN/MBlT3v5737mEz/+rUe4U+wCrAPybzAh51cO3hAGzU2WHoo9llpb3mhLy6tIDQwhksrg8QPTqDdasE0b27ZshW3TXdcSnpnTLnvVSAuw0JKB9ASu7MAIHnnsCamA33baNpRzK9J+kc4kMDiQQaYvKYd4KqGYExGzIljX40jQUKHWQNPzUSiUJWWNUjg68jLJOPq4FU+xSYQN1hlRh3TadZiGkq5xQlb2buqNOZGr7AyqLjglq4eBXL6GarUhVmyl9nCR0CPIlAIU7zqIbIlxkkR/LlQMktdgj43gjKuvRK5SwaGf3oUwVxAQ6hga6gFzF3Skk3EMZbKymKT602jLltvE2NAwiqtrEuT++OH9GBgeEBAcHxxGfn4VYdtFsZiXdg050OT64WvwbcZQhrCiDvpHxwDHQiKdRrVeQx+NOMN9ePDee7C4MI/nPPs52Hvbnbjq8mcKpVTLFXDgwQfh0viR6ZMsa2rJO61mt5CANMLxgzapwgpVb6FMrgxTMiMoeT5WamW0CNimjjjdkX4o7dYncsjqKI65JoRURV/8QpCQ4ii678Fx/kLBs9LBMcaUCyBfla9zMdUQYbCTYWFZC+v6WTvedO11131pXWlxaiHyOiCfbEL+zLsuzC8dugFhfYtMczR7MCSI4fSuL9OvF+goVBq4e+8DaDZ9xKNp7DxrC9JZA4lYRLJwgzabQyCOuUq1ATsSExNHudHC7Pyi6ITbzY6UljKYfml5Frt2nYGh4SxstjX7HTkM5AGi22HmMidvCy1fQ63RwvTBGaFEQk5MmoZyqYipqXEU8yu49JILhV9m2JHboaZWJR2ziki69cQQKMjWjeDkNrjrYGBSXNsVZQcDi6gsiYQW+qoaincfRF+RRhFymQzNISWgo2kZWAlbCDsdDFpxAR/NNGDGIhgdGcXQ6Ii41crFIg48sR+jGyYwODGKerOBgVQauYUl0Q7Trjx98AA6lTrCeksyOertFjwtRCwRR61aEy6fapFau4XRjVO46JlX4LHH96Hluzjvggvw6OOPY25uDpdcdhnCjot/vuFreOGzn4tavoi4YeHRBx6C7noIWkxwCyQAync92IwO7WIhTTG9R0+q1mvlVn+uoWM6yHc8LDcqaOkBDNtGTNPg+BoiXKx4NtBd8Lig85pQrdILE/rVgPyk0z1J3SP+64hyYebL0snZB1LxFPXp8LSwhsCtbhj4u1f9v+//K+3yy1unFiT9dr/adUA+yft/w6f+8oLS6v6vaWHjNGZr8SbVOYlwOjO5EdfhUnGhm3h03+NSP5Rby8GOxpBMZ4QD5fY7GVdW5Xq9KodF6qScJg+GC7nI5UooFj2k04NoNBs4cuSoTEnRaARDQwMieaNyYnR0QNERwkMKQazC3l3ajXUcPjqPQrGMbN8gxsYmcOutP8PkxKSA8IbJcSQSEZVRwR66iAO2b+q0O1Mu1+sKCUyxbxPcQ2q1mGbBk0yhMwBmWRCQC3cd+AVAVlkWQNsAGo6BVDyOZr6MRCqJTWeeATdmwow4koYnDdMdH6sz87CpHU4mUS2XkY0lUVxeRaPaEE01p3cCpGzwLRNGLAY3YqBvfFQWHi/wce55ezCztICVtVWcfe45ePChB1GtVDA2PIKz9pyH6fseguZ64rDb/9g+JCJRZONJlNZywhOT27Wp3aaNvGvgOC4140/8qwG5d/NwSm3pFnIdVwDZNTXYNKPoBGQKDWkwUcFNuq40LwRkixzwsQDO4x9EpbpQ+pjeQz0XLez8L7XfSk5H1UXHDCV3g4DM3ULV0sPZqP6Ni1770jec9fp3FX+7Ie7U+unXAfkk79c3PvsX5+eXDn0NQWUbU30Z8GKE1CBTJeXA5XZVEs7EjiXt0eVyEa5nIhYbwL7H94vJgod+TsRCobCGkcE+DPSlMDLILXsTCFRyXBDG4LqaUB+zs2yibsrBW7lckRQ3Zixv374V0ZiFVqOOgWwMcUdHq92GTtMC6QA/kMlb+tpCC/sPHJJS1OXlNSRTGcQTKZhsv0jGkM3EkExaSKcchNQaHzu9p5SK+RSsqApgWDzko5xOGRps3/zVgCxJdCwnDWEOZbBt23bsu/chgZU9l16M6aVZxJMpxOJxdBpN6G6AwuIymtWK0AWkgziMsjCVIRqGZQuAt3wfTiKB4Q0TyAz0o6VrSA324+CBAxifGIPt2NAitjx3TNfw2EMPw9GZSscsJQ+FhVWZ4mulMtwOdxomQob+EBgJlMLPqqZnUiWyAJG7P3Z3HAfk4x+X42BJ6GxqBpZbbaw2qwgsA47jwEEIuzshU5dMQw/pbdIX3E0wTlMWVdEnH78VFZ1MCZzayagZnH9EDTxBmAeprIRi80oA5i2RIom5OjTSYhELB8Pmz7c+5zl/dPlHPnJgPdPi1AHldUA+yXv1zc+9d8/a4hNf08LKdkPzqC6CrTNQntNuW6ZgWAYa7YZIknShF9oIAwfwo/j5HXfi9DN3Yt/+J9B025IjMdCXwchQHzZOjSNqaoiK9M2VindikcEDrNCQho+FxVUJDcqtFUS+RapkbGxcJtrBTBSD/QmZvDTiJ8tCbQutVhu6YUuXn8Yt7GoBc7OL8AMDgR5Bvd6UyqhyaQ1Tk8OYGB/AYH9S0nUFlKkg6PKTrAfqATInfD5MV8dAzUDh7idNyPz+8OA5Gga2bRIFysL0ERSWcpKdMT1zBMlUGsvLy0in0nItJLMj8IUi6LTaEvKezPahVKthdGwcmYFBhFEHRjKJowvzcBwbZ519jnyPwwcPYnx0FH67jccffRSnn74dQaeFZqWM1fkFePWm0CYRWAg6pCNMWJYhbS28jiajTykXZAaHYSgaynMlF0Id2/UevwqQT4BmTUMl1LDUaKDQrkNzbMkacUIaTTTY0hyt6AleQx7wcTchHHJ3kXsyIMuhYe+gT3BZ1XVJkBAt3XxfuGLogZTA8hH3VHKRa1tY0L0DkbPP/JMXff3rt61bqNcB+dS5AicD5M++/+y1pce/Ar+0y7F1zW25sDRTAuJZJrr5tNMQTyXl8Ei3TTETyM3HIc/1kMsrTe/SWh5tz0O+WEI0nkSr0USxUMSec/ZI/ZKhBYjYHmIxNozwQFC1MHNK9HwduVwRraaLI4fnsGvXbuzfdwDNZl00yLvO3IFozKGvAbaj4ikJrBKgT7DRdDSbLbTcAIfn85ifX8Xo6CiqlapEbw4NpLHrjG1kQqVzj7nPkslMOsYn2NN+rYwHnCI5IYsO+RcoC0MO9fzQhRY1kZoaR8vtwGIT92oJtmbIJN9qsVUliXqnLQuZb4QiS+s0WkJbnL5nNxYLBQG1M3acgR/efDMuvuIyDE1O4Kabb0Z/IoXJoVEMpLJ4/MGHUV7JQXNdVHM5ZpaKiYaFAKQfHFNNwgabTPjT0IXISdxQ/XWqeZuhTDSH8LV3ywNkau5lDys1xf/p4esaSn6IpXodJToobVsWvGgARDU+u2pvEUDWVCqeUlyQ71chTsJXd3MrCM6KlVdTOBUZMiXz9ZHvp75CJmxuYkLZzPDrY9xVBLqUzJYiZr46Nvzms/74D/9553XX8WR4/XEKXIH1Cfkkb9K3P/e+s9YW93/F80pn2bauMYqRtfK1Wh379h3Alm1b0Dc4hLv23gc/0LB5y2kYGhyG32nA1FyxWhMIfPLMAAqlMnzfQKlcx8OPPoHh4Qk4Tgz5/Cq2bBjC4GBK6pnYCkHgEFmVxqhNH16H3Xg5TIxP4eiRWbi+iXyhgmgsima9imQygv5sGiMj/VKiqgyBTJ2jsiKEYTloexoaTZpDNKwu5+TWLxfz2L59i1TWS16y6JX53OStaYvupZGpWE5apfsqGkp7p5HJ+7B86qgNGJJ8Bui2gZatSaUVedJYaAj14oLDIgQAACAASURBVFkazGQCJt1/8ThS/X14eP8+XHb55dh7513YdcZOmKk47npgLy646CKM9w3iP2+5BRs3b5amDw6MzVwJhZVVZJi+tpqHW63D8H2VGaGR2+drVwuHaHUl25mt4Gr7rzIkCLzdVhT+fZcnZ+40J2V+LXcIvceJGcXCHMhBaC90iROrhpzrYbFZR53lo5YlnHQ01KRdhPxxN+tJDniPATK3Nd1QehGvdZUcStKmAFnFJx+3VfP51VIpNbqKVtGUw48HfZyaeeTbcMxavj/7wfGrn/fxS9/5zuopgEXrL/GEgKn1i/FrrgABeXXxwFc9t3ymHdE1dt7x/mWge7VagR2JwHTi+NnP70Kh1JCksKGBEUxNjYKxNAFcRBiVyUMxgqLOrIgArqdhebUINzBRrjYlU2JiZBCNegXjE6NIJKOwxTBCR5Yv/HPgqUQ4brndjodQi6FQaosmuZDPSwNIMZ/H+NgIHNtAOk2OOAYnQpBR4UCqIorTmilmFd7axWIJftCR7AxGL7MvkFO+gI5omHswoCY2TsjZClC97wiSqy7swIJBC2HbgynqjAA1LkWGLn9OkLCTSYzs2CKOu7N/50I8uPdebN25E4emD+LM887HTd/+Ds7ZtVuol7mFOYwND8Ev1+HWm1hYmJd6pCgdibWm8L0hreJdZYdMi8cAVC18glNd15uaKtWDv/8la7L8wa/yK6uvIbVw4kNVcOnS0CLVg5qGlWYLS50m2iFzTiw4poUoDwupW+9KKYRD5vXrHupxoe21hMhhcZcm4Y5GwJgT/ImAzATALofMBUMpYaTGW7hpO9BUsS53I7reKWRTX+6/6LL3PP3jH1xbv8FPjSuwPiH/RhPy9Fd8v3KWYYcat8LcBjM3ggoAhpEztIJRnLlCHXnqditNjE6MwWWQzdggtm7eACPkCb4HUL5msoaIcYm6gHOt0cbSyprQEqbjoFKuyQQ+OTkJy2Yxahtnn71TLNEmJVUy/fLgiTZtYoOJQqEi9fCPPbof8XgSxVJJsg8GRwYw0N8vdmvGbNqoCzfpsR1aGknUlNbqtBCJREQ94ne5Z8KB0k2om773YekBcuXew0iteScAsmo2acNHdstGIBlFvK8P8zOz6Bsewbbdu/CDW3+Ca6+9Frd87/s4++IL8eDde3HJ+Rfjth/fAjQ7OO+cs7GyuIi1hQVUF1cRd1hbxcWH6XWe5Fgwde/YB1cKXRnUroLfFS7TMKHBYBToCdK1HjD3vvbJH35xzfWWn67ETIG3AmT5fXfnwGsviXqGJvpn8serLpOaQ8kWiegmInRthros4HJwR0CmhpjWbf7BCROycMaiTe5lYXdT9nolqMIhd0Ps+XUC2r34qKBLhXSpD3UaEOTTqVv8rRte/8JvfWv61ICj9Ve5Dsgn+Qz8y+f/167VpSe+EgSVs72gqTHukpyey0hNhvqIG4/SN/K0PpaWCpidWxCdcb3TQTRqY+vUpGRI9KViiEcsMX+YvEu51WRAECc+TUOx2kDbDVCtNHD4MOVgUZHWcWJKpRKYnBhBLGrCICib9EW0Fb3AQ0CfkipbKIw1busLbMTO4vDRowL+p+/cBccMkYh4yKYpwdMluc312pIOx0lctYQQc6hPVqoNpoiplryeDEuVmjJcSAGy3wVkA2gHYKBCUw8Q2ziGs5/5dOhpythyOHrgEM7YeQZu+clP8LIX/R72/vRnGB4Zwr33348tYxuwtrCMJt1wrocoFwkpfTXhux3hWKkFFuqHudFMTzsGtBRksDWDvXJK8SLhPdLeQlDuzvddtFWyseOPE6flnu6Yf+vrqs9Q/fMTAJlSOwKjPKealNllt1CvIcfF2tBlwY3oBiIBJW904f0iZdEDZFnwui+A/0ZBbHdS7saeCpZ3lSDUL6v/T+5ZacXpHiVQs0VFmeDVqsQ/zUdjj4dT46973g/+/XZVWbv+eKpfgXVAPhkgf+WvTl+dOfiVICjtCdGmke3YjRNwkjRNdAhkvEl0E67ro93uoNZ0ceDQjKIo2gTOEKPDyu3Wn2XxaZRQLgdxvJk4AUrmmJgATcmQqNU7kkNRqzVRLpWFbmAM57bTtqLVqiMIGhgYSKgYUNMQGoN23U4nlMlb021MH5rB4vIahobHEPgdeG4V/dkMYtEo+vqyQmNEGQ+qU8fMg0ChXbvOwN5WXRlGeKjEn14Auayjch8BORBOmTZsjVpoHVKLtAYXz/r964B4BIPxDG793k3YsXkrHrrvAWwdGcfKgWkpUW22W8rgwHZshu8LkIZigJE2P9Fq6/B9Sr4os1WOQAXIylbOxSzg9WO2RPcTLe8Tv1cXhnpo1Pv7EyjiY58ABchy2iffTxahEyZk/q1Sg/MwjbI4JgTpqLaaAshF8v2UvBmWaI9jlKYJPaRyN9mFyONFArK8/idPyN0M5Ce3iAgg80BQevVUypuq+VKAzF+ijukqNlQ3oo6cbRc6o+Nvv/o/f/DldaXFUx2K1etbB+STvE//9oW/2r6ytP/L7XbuQtP0NZ0n2Tw5120sL62ib3BAnGO8wSk567gtkWbVaw0YuoNmx8fB6aOSZWHYEenUS8RjSMYcXLDnLJgS/dhRLR08kOJ0qFE+xtLKUGqYKF/bf+CAhAxt3rQF5XIZCwtLSKVSmJgYExpjeKRPQDX022KhptaYk67rhmg2PZHBHZg+jOViUSbpeCSKWrUhXOxpp23Exg1j0MKW+h6BKxbq3qFej3j99YBsSYyozlojdrwxXzhiIr1hDG1Dg+NpWJ1dELcer5NbqWHQZAFoBx4nfK5CpgbTiQg9Q26YeOWbXWVEs4OEaQud4vE6KeJWNamoEm15qN6/7n97gNptfaaZR7LWunwyF45jj+74eAwIOXF2VQ3q36h/rFxyBGSiPSWEmnTZUaK31Kqjxl2PaSBiWMIdU2XBkHpZNkylshDKggvOkwBZnqXXLt3VIYtdu1uQSrCVxDgZCCjR4/dl0BUXMa7inigupCSXyprAQMly2vXhwU9d+Eevfs/Iq19dPzUg6bf7Va4D8skA+fPv37q0NP1F3yteomsduaNNzZC0t/vvewDbTz8dw2PjODQ/g3R/VloqeMAi6V6cAOnSsBwJri9W6piZW1Q8retK8/TqwgImxkcxkE0jHotIWwinQmYTMOhHJjGSBgLOHdhOFLm1IqanDwtfPTQ0ilQyhoGBFPr7EjA0DzHSIjQR0ArcDa93nAjK1QbqnQAH9h/ByOgkVlfyKBbLSGdSsE1gaDAj07tjM/SedAoXie5etzshE9Qs30CmrMmhXmLNEyu1yLo6nOJUJkaLz29ZimNtuIg6DjphIFMsr0vMJxXswaT7jlN14MpELMYboQVYGkpgNKRElME+lPHJ1Eww7M2y3U8wQYm/5UEbsx2IoQQ0XgNO26oUtPdmK2acIMevIoz3ftaeHI5TOr+HTN1CO+jQJFhIsekeZXKGDs8wsFouItdqoCM/iy7GEwFkHmby63g4ZyinHpUg3BGoctPuVHTsvycQJDIJE5D52qmi4CDQy+VT5Aavk9A3fEUsqe0FY/BasOnEtIOVqHPLxpe88I/Pfc97Zn67oe7U+OnXAfkk79O/fun9G5eXpj/vt8uXI+zovLF4gxEkDu47gOERZV6465GHMTJJCZst29R4hMDiSQi96djo0AkWQg4Ba7WWgKFlRJBbzsNzA8SiLBy1MDbGCidDNMYM9KHFmZZhtnhIHi61G20XS4vLqFTYhmyh0ajD89rYsmWjZFeMjQ6jvy8tUzdlb8xs9lxVO0WuOUc7czKLxeU8qvW21MQtLizANHQk4w5SCQcT4yNiYCF/rJFPlamR6MxKIgPpMlC//yhiK21ExPqgqATZ1HcnVZW/fHzClEMwSTlT7dbCmAozEMCjqcaiUoM27hChTJTkkqmm6AaTdrvpCJRtxk1aFppyuBmK5EteHrlkLmY0m4jxgwdefB7qqPnz+11wVhkeRDGCuE71Crl8SWJjv7Mui4Rr6eiQn5WIywC6z39rIZrNIj44gNCxcdudd6DONhmdwU+qh4+fD9IW/CxIupuAsSiPuwoQguYJtG5vEu5NyhLvyUWlG2av83uqWf1YYKrkOqvvL6Df+1qp9+J1MVA0jMORKy5906Wf/sT312mLpz4orwPySd6jr3/xLyeLKzOf1Tq1Z/leU++51iR8xiXHqUvC1hOzs9AjjoS6h+0ONm6aQiIVRzRiCxgoE0L3yUICLAEigpnZRSyvFRBxYjI5l0pFZDMpmbKHhvtF5kZwZUaabEc5I0rkowaX29JySxqO6b6L2FE8+sjDmJraKJK8yYlxycGgGy3CpuUIDyBd4WN1Rm8yJc1n2mWIQ4cOSVhPLBZFsViQ+MnNmzbAsRXHrfhUQTzRFqdKvwjIRA8mkBHQCJA9yRknQTrLhFLoyc56XKn6trIAMe1NJmSXTd2G1DGRoycIEuR8pf+S9DSCdZMWaNNCu2vqSOk22p2OTK22ZgqINvl3pi60DNPbmImhKq8MkaXxOhC4SBUwE8NgngVBWRLcdPgsfzUD9E+MIFcsyCHutjN2oNZso29kGKYTRa1Sx79+61/gUvnBeivhiZWTjgDMnRIVFcJm8DPT1RgLX9hVTRyb23t6Y1lAFF0hk7RYvFViHL+XpItSIS7PoaR03U3BMYqj9zOUoDcKW6c+8eK3vvED2rOfvU5bPMUxeR2QT/IGfedz75tYzU1/1muUn21Zmk5VAsNwOLlZDGbndtqJ4uDCAuaXl2Xga1eropbIDo4IEI6PDiGbjItcSxkulHHBikTha0o6xyqlUqWBA/sPYmJsHI8/9hhGhoYkiCibTmJicgRuh5I1XzTK9XpNoiZD3ZDchxptwqGGm354C0ZGRkVnHIslUCqVZLu7aeMmRBIWDNtFOpNE6LEPUFVAscyUt32t1kClXhfJHAFqZHgIfanosdCh44BsyoRcu+8IYqsdoSx+JSATKATDFe0iul2RfykHIV8vHx6ncGquLRNx3RJALtWqCLwAUWZ8tDvi6mPgO6kEXj/LYvcdYy5pOnEZ4gHPMZAc6EdlbhWjW6eAvqRI8JxAh+P6WDg6KxpuTufk2Tn1SkiUbcFj/rQTkeyOeDKJ/EoOyeEBJEYHcNbvnI9itSgLViadlYS/pZUVub73/Nc9mDs8KzkjDPjhbqQHyJyGbapZumVLyvDRVV0cO5L85Q+gGE966oruTkLoCS5I/K+uXHoqE0OZQoRbFoXMibe0hqZuBocj0bu3X/f83z/vve899BTHo9/6l7cOyL8RIB/6bNCqPFsdV6kmaY6WEcrDoKMTMn6RagsP9Vod5XwBpXIT1RZ5XDVZ0s67ZdMGpJJxibKktpa5Fy5rl2TkMdDseFhYWEEqkcHy/Ao6bR/FXAmD/QOyzedhW/9AFlObJkUdAY3wwWAidVhGgDt86Cj6+ock/a3V8rG0vIa1FU68Y+h4baQHEhga7EOGjjkEsImNPpPclKyMB4meBlQbDZkU++LRbqbCiROyAmRSFtGVNqKhJVTBL03IPe1u91BM3HLM3SCtIDZgHbptwcwmkB0dkmkWrbY0OXueh5WFJbQohQtC0feK4oKHZFTXEY44zZoGWoEnixMycey++AI8cevdGN40hdimUQH3sWQWT9x5L47sn1Yacs1Q3LrPa8jIqACRTBITWzZhYWUJW7eehvvvuAfbdp2O087dJa3TDCZqrBUQhYUj04dRaTTQcH3Mrayi0WA2CFU2PNNTjkGCsiS6dSmF442GxwG5J3mTA8MT6IueE7CniybIEsw5HcvELVO4sl9TCtdrTOz9+95NLZO/YWFON/PGGdv++Pkv+71/X89Hfmpj/jogn+T9+drn3jdRzR3+DNq153jtum5FlWOON12nRkVFTLbJHU5ycnCji5WXyoZKrYmV1RwW5xfh+T7OPPNM5NbW0Nef7brool1lBKudGEgAka5RHcFIGpG+VTvQDQdHjsyIEWVgYBAdz0U0FkGzXsLwYAaJZAzxRERmTSae8QSefHUYGJibXUa5XJf2D76eJq3flo6JkWHEHAMTo0OqFVsP4NOerGvCz+rU4/EAjgtKN+bzyRPyMUAGF6bjgKyKOLsHVgLKXZWCyMVoXQZcgqvjIJpOoX/zJPR4RAA3bLTgGKYK+mm0MbP/IBqVqtBBPKwLfR72QQpHB7L9GBwdhsUYUQJ9zMHYxARu/fp3MbFxA5JjQ6jWqpjsG8ZDd+1FLpdDJBZDLJXAwOgwVtfW4MSiiESjGBgckP8+9NBDuHDPeTj8+H6k0mkkMknkV1dRW8ujsrgK09fR8lypayr5LhZLJUW1kJ4gfywTMqkGVX7bawkhgJJmkv8v5DD5daUKEUDugXL3D8h3y1aAgEtbOumKrtKCE7K4FKWXT03KwnGL3E19gx7dQY120XS8fDr5ydNf+sIP7HzLWwpPbUj67X5164B8kvf/377wvrGFtcOfDhuV3zU1X3dDTyZkv9PBfXfuxRln7EJmaAj5ZhOaFI46QNuVUHlOTB3PgxdomF9cRf/gCO5/8GGsrPDgbRSmHmKoL4uhgT5kSSOEKoWNumI/0GFZUbYZydcTTFkZ5UTiAq48KFycm8M5Z+5ENGpicnIEoeaKi4/N0+RHTYMmFG7LdRTytEcbeOLgHEqlsgTne52m6KF3bN+MaMSEE2VsJM0XLgLJ0CBo9D4ivzghZyqaoiy6h3qEAU7I6lCPTPLxR896rCRpSj7mGkA0lZbJODYyjLVqCc1OC3rbRzJGmiaFdqWBRqGIdqONsy46D+VGHbPzc2joAbaftUtKTuku3LJ5M1YWlyTMKe5Eceu/fV+uIbv22u02BrJ9sihu33kG9JiNjadvhxmNoFQtY3BgAG6jhfzyKpKmg7tv+zm2Tm1CuVjAytKixJzaPHSFUk6Q4tATcaz5LcxXK6gFTCsJhZqQdmnqjanqoJKiW25K4FRKCTU5c7FR11Zdp2Ma6W5Vi8jW+G+EeO8BcjdHmfJKSYzr0hdysKd+f0xz3ZPLdQ1Hnh3F0QB3ZPec+eeXb9v0gPb+9/+f05J+uzHx/9effh2QT0ZZfPXdo2sLc5/0GqUXMJtMHVhRZhTgkfsfxujYBEampnDfo49htZDHju07sGF4BIHHolHSEabUNsFwJGO3UKzhwMEjMM0ICrkKOs0OxkbGhELwvTrGxweRTMYllIhJbuRHue3u+ArYO14oGuTVXBGpeBbpRBYLi3NIxKMIww7qtSp2nrEDfdmUHACKIbD7M7KTr90xsLqaQ63RkAzmcqWMRqMihpU9e86CpQeweZzP7XzIQPRur98JKgse6qXLOur3HxHK4kQO+WSATDCmvthMxDC2aaNIxRq2DSSiiCdi2DK5EQ/ccxccy4LfaKNRLKFZa+Bpz7kKy9Ui+vv64bXbSCdT8tqXFxaRiSWxNDuHtZl5aH4IP2ajf7AfpWJJuGdO0COjozjjvPOwLMWothTF8nuEzTaWj87JYlJcWEZ9rYiQPDMZka59mmBqBoDJNDserzoWcl4bK7UqmlRx6IZSUHAilkQ3ZWompKrptZu7LKCp5Gq9KZaBRvwlAULdzAtuMHoURi/Lgq+BB8mWADLldAqEqW9R9VA900gvpEgtjqJ7MWzkLHOpMTb8/u1XP/efTvvzP6dTaf3xFLwC64B8sgn5xncPL83OfdJvll9oaJ5B7pPcH6Mdq/kynEgCvmFiem4OB44chmXY2DQ2hqnJCQmSd72OHPR0T2mkP4+qBmgODh9ZRKFYR6PhIh5NIL+yKI0gsZiJ4eEs+ph1rNEXRqecyqzgnERag5RIwBjQZgeHD8/IsVFuNY+Bvj7JGh7oz0qzNbGO9U1gepxY0RiEryRe/NpqrYF8Po/FxUWcu3sXRof6oNHaTTDy+Rw0QEiE+y+oLH4dIIv2V6rq1eTHD1hvQuZBJkXHnI4jfWkMbdwALxpB1bSx8+Lzkc+tYvPYBA498pjos1OGhWaxgqPTh3Hxs65EudNCOp3G3P4DMnFWGrx2DW4hYBsG2vmKTKFnP/8KzC0twvADnHHubuQKBbSqNfRnsijlCqgWS6iXKqgXyxLI067WRRURdDyZcsWKzKNGhr9LzrTKsZAJlLnNGpBvt5BvNNDhnxtW1x6taASxQYsqQknWZHoVp53igsVKLW8o5XldVYdCaFWdKHyTmpt7whxiNU0mJIcEkIXCULVZBGnhk/l9RbmiLNQqZolZzyaKut6qZNLfGt55zlvP/dLH18OGnoJgLB+Bp+jresq8rP+48f0DC3PTn/Qbpd8zNc8gSyvZwLwRaIMIDMQyfbjnoYeEFy0WixjtH0RhrYxEph8Ry8TmLRMwtA48rykKDR5ucdqFzo44IF+s44n9h0Q1MDiYRaGwgrHhLHbt3IowaIqyggdYnMQYjG8adK0BDb+D0KQO2UOl3MKR6TkMD45hZTkvrdfZviT6s3EMDqUkWrPZrorhg2oHJ5ZAq8N9NVPfXJSLFbSbdQz39yGbiEmLCUGEaweDdE4EZOqQM5VfPSE/GZD5RhqsqlczoTjWaBrJTo0hMTKEYuDBGBrB4KZJ/PjmH+HqK54Jy/Vx5LF9yJoOaos5mX7tvgwaWgDXpYRNR6VSxpadO7Bz15nIrayg1WrhsTv2Imo5eO6bXotbf/gDbOgfwsbtW/HQgw+huLyCZqWOTrUK0wNML4RFOiDQJI+aLknlDGeRrA+TfLzG9hNpRRJAJi/MwKaa5yHXbKDaceHSwiyuyO75gTR9KLu09Oh1D916JafSUNKVAcpuQbTP3ceJ3hVFKh+bpgnMcrLQm5CP/f8TDvi6GR7HrdfKxkKZpBdxwjXTeiKyc+erL/3GV+99ytxg6y/kF67AOiCf5APxL//0rv7l5dlPBPXStZrm8s4TXCFfGaX912eylokOw889H6VCEf3JNB559ADKNdVMzKqmgX42SSfZdgqTJKAEohMPbcwtLkkTdSKRlQjM5aV5pGIONkyOiuuOhz++24apq8AfAThmPZAvNjR02gwbiqDdDERZsTC/glKlgtWVVdi0MKfjmJqaQCxhIZ20RZ6l7NAcyhgwxDojTSgS9VwdBNy2GyrERuU/HJ+Q/28BmROyQAMrmiwDLQPYeOYOOANZHCnkcfYVV8KNmKhUKxiNJfHY3ffAaHcQaQcozCxIeH3L1mGnEjKdnnfpRdj7yIPYsfMMbJqYxOr8otAT+YNHUZ5fxu4LzkOM2vC9D8ByHBSKeYQuA53MbiaE6ulj/gdBliYSOidZmCrUAV1vqt9Z7UwYstSd+Du2iTWvLVbpuihFDNia1Z1WqR3uuuqOyd16mmGlJe5J34QepgtQ5H/KMCNXuRuaf+z33QM6zrt0+B0DZNIVrHLilEw6RaRvx3XLMl1328R9mosiDoqaUWtumHrPlW9+/ae15z1vnbZ4Ci4G64B8kjfln/7pXf31pdmPBe3SdVrQMakSEMstQ9E1R7b/bmhipVzGar6AzRs3IclDlJk5FKstkb0tLi0iGnGk6JQB8jw4Gx0ZkOB4Gj94CEc1gBNLwqBhwXWxtrKCiG1ieGhI2jv4fL3UMAlQ5/ZUMnmZ7aBC2Hlzu2Q3dBNruQKWVvJwnAQajZb09LXbDfRn4opOidqIOCYpVom1VFX03P0TqEgic9usLo546/gcXWPI/y0gU2WhAtcpmdYEkMdO3wIjmxIetm9kAv1jo+gfHsR9t90Gxw8Q1XXUltdQXFrFyPAIdj/3KhxZmEGt1cSm07YKB9xsNDAQTaDMoH1NQ2lhGWvTMwhaHWko4XTa8juySzHEA64M1x4T48hR0xXTBS4BQGqcGXAk/YYqqIjrFrXPvQm/pQGr7SZWvSZavOYExa69WyzM7CCUdhB1yNeTpB2TqXVpC8nqEFJBATIvfk9pQSB9MofMv2UllPDG/MUCVXEEkrZQ2RjH4zu7iXc9fQw97WGIpm6F86n0jze8+EV/ftZ73rHetbcOyE/BK3CSl/TNz7+/L5c7+NGgVXyZFrrsWhIVAbk6nZGXBotODew/OoOF5RWcsf0MpKIJRKI23MBFuVLD2lpe7MqOHRMzQaVYRCLqYPvWjUjGyP51VIYYOWKxvdJ3QpVELyReJZ5RNysxmXI6TzbZhi49dsy8UFkG3GaTElHVSxG0WiHqdbZaV9BsuvDaLnyvLVK30G8iEbOVVXpyFB5pCoth9lRbK5Awe3SDgLFy6jFvokdZxJaVDpkQwEmN3C6vj4BZbyfeA2QaMjSgbWnITI7AGeyDlYjDrTEdrwknHoFbbyAdiwrozB86jFqxhA2bNmPLRechNpjF0uqKRHUyZ7i8lofV9iW4iNw0D1rNjgeT/XmOjQZLASi05vTbtWj32jdOnEZ7C9yxjwIXOWqlJWKTP1ogTeOEvKbbQa5ZR9F34XXjV8UqLbGsKqdDKpioupAMDQbNd00cXTCmRE4B8i/L3o7J4E7gkJUig3VQyhRC7piHeQLMXUAmv93jrEWP3OWpucgYdgCfZxlOHAehLXun73jn819+zTe09WqnpxwgrU/IvwEg5/OH/9FrFl6poW3KDc0AG7rI7Ag82oU1A0trRYm5NO0oFhaWxXq8dctG2I5q/XBdF0ePzEibNAOBKiWqIU6XA7dGo4rh0X7YHFelWaSrI+1mMPDrVaSismD3EsBEJcWbm0lmdJ0xjIgTncnfKyecJBywdI3x+IGOXL6Bo7OzGBjox9zcrKTTZbMpbN26CZZtiPxNMut5kMipmE9CqZdw2JKSKS7AbM1Abe9hpBZbiEm/spJoERRkEpaozO6EfYKLjGqRMGLByaYwvn0zPEMXFQV7+1KZDEq5PBqVMsKOh7W5RcQtB0ODg7ATMeSqZekllNxk2qolxvK43Et4Xk6pbGOmxkRC4VSEpvq7X36ICYPGmi51INeRUzJ10CTsWRAgNndeVjiIPwAAIABJREFUFB3FRg0Fr40KfHgCwuzMI/gqUkMO7rrAyVfRA0rVpKLUEIpDVgs7n1edw/Woi+PNIT1pnDoY7fLH5JA5lTPE6FjYPRUgqq+vR4nIq+HnQgIuuMPqSLdg2bLd2Vjku5te+Ly37P7AB+afcoj0W/6C1gH5JB+A793wwezC/P4Pt5v5V2phy+y5piQDQVczCZPYaJUu15uYX1rB/oNHMT42LlXwFnMZAg9DA/3IZNNIJOJYXFrC4tIyJsYnsbyyIvwnjSFn7dqBVrMusZo0aTBvwbZ5kKdKSy0JaFfcLrfWCoRVY4YE8Qi1wAhGUfweqy1SxgxCFdPSLKEv5peWpKiVFEmlVoPXaSOZTCAWj6Ivk0JfX0aC8E3Nh0letGvRdZlbHGroq5to7D3yqwGZB4GSlKa2/MciMiU3mgITCw3NR2p0CJmBfuHjdRapAug0W/DaHYnyrBVKaNcaiLA1BCHqLRaImjD9blpaN8xdhtgThM8nZh2fKLj9VYDc68bjdewthOII7FIKtKYz4J+rFF2Ma7UqylxECcCWBGHKlHqsfokuwm7AUC+draeuOA6w3Z0P36OeFrn7/FxIJFmuuyirnj0F0k5X1ywTskjfuhVRzLX4BUDuntbLxdYQ6AxFciXwqGVYWHTso8Hp29545XXX/HDduffUWgHWAfk3AOS5+f0fdhuFV2pBy6RKQgtCCZ13bHUr0vbM1pC2F6Dl+cgXK5JpvLSYQzwaRyFfRDqdge0YGBxMI5mKSTqb7Tgol6qYOTqPQqGEwcEB5PI5MTo0W03JTWZAkCSudZs72M1HFRqnYamJ7wbhMLCcgTgSFtk9hOsxwCp6knwnjdaq861J0NNsVBl+X20gt1pAvlBEKpFCm8+dTGJqwxiGBuIwdU/FO/IwU6RfhkzI9Xt+eUIW6ZUoM46bQHqArAqhQgkECiIm2gYwODYiU67b6aDeaEgkZzaRQtyOwG00UVhZU5peBgxx6j0ht+HJVmEBVAkzOv6m/iaALHxxd+chB7YsSJXMY/6v9r/ZexMgyfK7PPB7+a68j7qvvrunZ0bnSAJxyAIF6wUWbJkwIYPtJQAZxCWDBCuDWIIBFFyLLSOQZcnLYRavibFZwsZWwALWApKQ0GhmNEfP1d1VXXdV3nfmOze+3///sqpneqa6GV2BsiY6ZqY6KzPrZeb3fu/7fQcCATUTndEI9WEfA4Twebmg1RUSqi82ZiVrs0gr6LyJZGKWElMtY1N9eGpCTgA5oVCSZ66kcfpL88Ouls5R5uZOJmSqfdhkLWnPegLXx0EaSXTbSuTLJE+JZtVyhrXZ8q+e+aav/+VX/sRPNL+4IOlL+9lMAfk2KIta9dp7o1HnH6eikSUuK4KgVM77AqqilrBdafyg0iKdzUkTBhPYNta3EPgWhn1f8hnILafTJpaWK1hZnRcg4me/1ergmasbUtt099334MrTT6HfHWBlZUnS32Zmy7rHjxkVQ5gWJVGMklSt1ARjLhCV7pRLIR2lpivjZUI22OjhCb/JFmjTzPCjDIagxaGJvb0DZNM5PP74k/JBPnf+DM6cnoFtBhKmJFO3TF0vDMgJkCTJbsmELGYIad5WoBraKWRmSvAZDYoYzU4LuUwWi2zsHo7QqzYQDz2hLhijKZfgpIpk6NMrtmNT8a2m32N4JtP3C03IlJ4l4cRCdVCKJss9W5WZWib6UYjqoIeu78Pj9C8Zylo1oR14XLBJCptQGVobLDQFaQy92Ez43aSTT0/Gx08corTQgJxM/gL0+j45vbt6QmbEpwJkFb+ppvEJey9LR3LgBh2mPLWlLHQtNzrMpP+y9NqX/8iX/7t/98iXNgR+cf32U0C+DUCuHlx9bzhq/WMnFVucUKUrOI4k94AFomcvXESt3pTktmKpLHkNNGKA7RsxjRwGqgdt1KrsumtLQWmhkMYrXnUZtsnYRwWkns9YTgKqLUDe6Q1weFgXimJufhalUhGLSzSOMPeBE48nC0FSEjJxSSsGpy+lPU3WasqYoT6YccqH51HilRY+mLZq283CHzFcyJLvNRpNHOwfyHLv/Pll5DKWLJLUZE6axJAJ+VaUBYFEfhv9zkoAWaZXutoYwiQ8soXi/Kws6sa89HdtsThX8gW0D+u48ulH4HcHsrzjzwlfTMqG7kHNUd/Uh3fC66jKp279peRtiu5R3g9DTp7kjRmAFFkWmv4Ie4MeBpzumVmS5BRzSqbETZZqOvtYG0ESZQVvywWf0BDy+qiDQ446+e+bvMwJIOuTmJTRaqCVDIubAJmLPaWySFLljj7UfB+q152nENFEM5o0ZaFu2nvh+bPvecN/+/0PGMdTjr648OlL7tlMAfk2KIsbm1f+VTBo/lPHDC3F6Sle78krTwsVsbp6Ctc2NrC5vYfK7CzOX7yEdJZLIdqnVeuG1Dn1fXTbQxiGjU6LFEUJlUoGMIYC4FFswzAcDeIxur0xNjZ2UG+0ZCpl+A21swTnMPJwem0OjqXKSTnNyeJJJmNq37RMTerk1RIpWfxJcA9ldCadf+r5Ea4kFlOlUciUyOB70iLZtCuArP5GCjRR6aZuCcgJwNwKkIXa1lQGa69gWzj3sruxcOE0Duo1xEGI5mEV0diXCTlg0BDT3RhwFMXSxMFgJZlan/POfbEJmb/T7QIyqRHboYlmJKDLk09gWzgY9HDgDTAUx6QpuRZMWhPuO2VIIh3D6BOnnmQXC22RSN/U8T9+EploLGRaTggmPlnq1/XJVQ+7anehlqbSy2cYMiWzRJUrVUWbqLwL+UnZAyfgz70CHy0SIwzff13D9A7K+T/8unf9yFuNt7yl/SWHfF+kv/AUkE94Yf7gD95b3nv6kV8JR43vSBljOwnb4YELPE44VFFY2Dus4tHHrkiY0H33vRa2y8SyCKUSATeAxeWcXAY7CPwYHiVovo9SMSuN1NQimzZNCiIgQ8pII4xNjMcxRiMfzVYH19Y35GRw+Z67sbW9ibsunpUA/M0bm5ifW8Ds7AwCloY6BBLqiVne7KuFU1IbH3GaplqCIfUp5VATbbU6EBMglfogHaajZVuEtVD4TxOVron+g1zqDZGNHNUEkkiXn/OuSkBIiUWUCYKmCNZTubmMyjoee8o4wjLTQAXwk3smHytl91xiSp0Uf05N4S/0dStwPgmQj7vlMtksRuORZCYjZWMQR9jptdFChMBSnR9uSBBU6fERg/piLt0Y60lqQqsrJi0hPCnqVml9gIXWlysZnVuhLdfUlsc8Dlq3LcOtntqFtjgGyI4RIy3NJHTxJU0iyhwiiXJ64lfpckoSyROHcPamHd9wUjuVb/ifvuNV//Jf/vm0TeSLA6GngHwSIP/W/eX9veu/7Hn17zQNn/uUowS0WKksTNvB1va+yjnwQ1y9tg5vHGBudg6rq4uYWyghwghIBWLCsE064pTe2LFcmQwt1g4ZI6FCGJvJC1Dyu5yLaD4xbRuj0Ri9fld46729PSwuLokk69mnn5FYztXVVUlvG4/7QosE4RCOw4lbbbo4RQe6NYPDtE6BlMcU3bH+Or4UkymLWlYBCAbhKOMJAXnw4DoKuyNkIhVQLxs/JQ+46ahOAFl/N5kG5UQgMl8lYZM5XYP68QlbNCOaI01UEZ8rQOaxyuSyGAyHii+3bDRHIxyO+uhyCSeAy6hRTquK641MHh9mV5giDVS5EipUSHhlsU8nE/LR6UKOui5OTRx6cpUi9U1Hx0ZdvyhtMxumpYmEWdYGe/toQOF0riZoeRxOy5qCkVwLoS14EqTiJYTJvsOUhUPb9DvnTv36fd/93T8zM52SvygQeQrIJ7wMf/LAL5auXXvyl8fj6neZKc/m8uwoklIrG0Tvq2zGjWYHjVYbe7uH8IdK1jS/uADDjHDq9CKKpQzCcADXoX2XUjYLMTVikgKmqtzVnkfXzIsjz5RJ15COPH5YIzRbbfT6ITKZitQvjYZjie6cmSkhm3WxuDAjtfO2Y0mPHHlp3xuLwYQLK/6d4kmVQ40fWsX96tmMv5MoAZQW+U4B+fileXKIJ3TGROKl8VvfQCY7rZIQnljqoBQYC4+qM38V4357E3KiurjdCZkTOKmh3mAooUphysR+t4N2EGBMrJQsYs0Z64C2WAD5KMlNtXrolmlpxT4GyDLJqpJWLlkTd94klJ6/o9ZyC20hQUNqkalkdIpDpuSNMrg0AVlO3eoULjrkRDEiJYPMXWG2tXo/MQGQi2B2Q3ZMC5u2+ZnZr/2aH3zdG9/4iakE7guPyVNAvh1AXn/qF71h7btNY+wQkOUSUq7vecmvzBmKjxX6T74Y8NPrjNDrjhCnbHS6A6SzLrI5G5Yd4dSpeeRzrlziBgylJ+RJkhyvNFV4Aj+QYRwoqsPiY+lQBRlCWXZKBEvLopDSOgYbcQHI4J1iKYvlpSWsrq0K4LLyiBpm9mNI+hyXY/xgJoHp1AgL0OkFYMKUczkZh7cE5D51yHvPmZD18XzuG0voY33pLDfRwzQPVyBGlKMaIv3XE7cgdcGJUoELvltNySL+0CidPLa6mlE0jKavb/lq3wTw1PamXfQGI4S2hW4YYrfdgkcw45JP0wHiyCN3LLEkigZQizfSLNqlp2mESXWTfj5CwchzUrrsyQkrOUa650+AWVMaKkFOAzKfIxd7MISySFQWwllrA4z6vamMYYCSutISpQ0XzaBVPoJnmKjbbr+zvPQLr/4n/+h98299a/cLD0lf2s9gCsgnvP4PPPCLpcb6Mz/vD6v/LAWPg8nzvpiLMByMJTCIwT00cqTTeeGK/cBAvdnD3m4D3cFIohB7vTbyeQenTi1gbrYoWQu8X2mJkHYoRW0QOBP5GqdfT4o9HVnesdDTdNPwI0hgPY0hQRALKK+vrwswX7x4AWFgYHt7G8tLazh1ehV+2FNqCZ9NJDEi5i3rLf5kQpaTjqqFUo695wNyOVnq7Y1vpiySafc5R2lCU2jZmjjn9GX0OKXND3pCTkCUcjh25nHCJ1fCpVlCbQi/fewxEmA7Dsq3A8hJjkQyhVNhwfD/zmAI37VQHQzkD3v05KSZ0Al8zny9SVGQRiCtJBnFOm5TJHHxpM7pOCXDpy2AnIQK6f9OUuJ4BSMAnLR2T1QXCSArikIAmbRITIOIltsdA2SCL18/K3RgCL1mITRDhCmfIa5iux9YTryTzv1Z8Ste9fbXfehDT31pw+EX/refAvIJr8GHf/d9xe3dR97jDerfa8Yetfky2Uwumjlp8pLeonmBsqxAAYhMUylxwvFCcjgKcFhtYXv7EP2eh2wmi0w6jVazirvvvoBiMSNdaZksE8cIyp4Ap3JPq9GPl7phwMt3EXsgMMZIMauBF7FcGnEBxckujNFjJkSpjGazg/XrmxgNVQsIpXa0S7vSZl2m7UGChXQ2+rEUYz6iNPmpGMjncMgJIJNDzkrJKVFehffwK2FKj1MGisc8sjKLiYRXATrISGZzzSETsESJYZkSBkTu205ZSpOs3Wu3AmR57GN8tEzbLzIhJ1SBhMTLAQdMx1ZZx46JvV4XA+nzYwuI0h2rs6eSxwlvK4Cs4jZlSpUTnE5g06H0Sdt04uhLqBje10Q1PMmgUCerxPKd0DXSNi4NIWpCJiinJc/iGCAnlAWPo8m0jBBWYMOMFCAHkhDIKyUPTmAgsjPYTDnb3oUz786/+et/73Vve5v/hYelL91nMAXk2wDkrZ1Hfs7vNd+Wwtjlp51KWEMu+6U+WonBRHqmr5tpL5biUSa5UYus8hKoyCAwDgahVDN12n1cv34dq6tr6Pf7mJ+rIJ/PCg/M6ZV1TCwztWie8FhmynBeVvoQkKkpJiPIS/hEwWHLXk3lmxuwLAed7hDr61tod/uwbNqmu2IcKRULWF1dUXGUBgs7MsJrc6ISezaBk6AohjVKz9TlrxgiDBflroH+pzbEOp0RjlLmPsWvT/KPjw6u0vrq/0+oBbkM17z4c+3PBEEJ94nFeMN6J8O0xUZtkxOP2GaiTxoqB0kxrzrMJ3nk4/1+As7yF89xwVFtQnUH748qB9tEdTxEHzHqgz4C8q8E6zBZkBGMyRErgocTquq8040hAsbMm1Da5OOOQnlkDcKTUKPjrjytYRahoj7vy6QsXDqPrwJ6TscifZNJmcvDWKSJCYcsrkiDx4gabipWGDVKHpkHiyqOUAKTQjuNfQPj4cLsf1j5O3/3xy/9wrun4fVfwPPBFJBPAuQPv6+4eeWxnx23Dr8vbUauF/kCtiGRLAzhuozLHMPl96iRjUPYtgNmPshWW8daylytgSiKKEtj63EKu3tVILawu3uoMgvMlIT9DEd9nDlzSkLmmc7GyYumFDGm8MNJK3OKQMioSH7ApNVUtT87jjjxxMHHVpGRJxQHJWvXrq2j1e5K88bqyprQG9l0Bvdevkseh00Z5VIORuRJS7UkDempjDQKTzI07VV6Fgaf3kRxh5QFAUsplAXsuKQ8Mv6+4BFOQpKONy5PcFvnAvucum0LvbGHQegjk8shxysSniBkwia3ri7l1SW+Umwk0ZkEpOdSF8kJI/m+UCcS8qMkdZ6ZwoE/Rsv3MBiPJTyK3AT/XikWlCMuWdYpF51KYePEPOm7o4Vawp2OVCRKYqg+drITSHjj5FwVq0YQxeQf6ZaPW8ITHbLkIccanOVxVeKc5I5IeFFydaCOgXxfZG9q/8GFJSu0OibioWs/cvqNX/1Dq+9738e/gHj0Jf/QU0A+4S3w0Y/+RuGJT37yZ73e1vebCNxqrYvt/RbmF08jx5hIm5MxpWzcaCv9LOVlo7EnqgcC8iTJ67htlh1pLgPuQ3FsVQ9rwjWPhgHq9QZGno/Ll+/BeDTG6bVVSYJzXZZoxnBtXsZ7CHyqJ0iNKE0Cl0nM+PU54UqmsTIHmLYrQO17lNQZEoYvrSGZHK5dvY5yqYRmo6EKQ8+dkaxmUWQwfc6IJXfD5VjGgBrXhedFKNOp9+AGSrtjpCPu/Y8AWaXLnfyVABPB5/hiTS1ME70ypcA2fBg47LTgZDIoWSZs31d2aL1ok0Q6DWJH07EyhPCLcDoxk+gJXkBKRa0pbbOUBsTwTAM7oyGa4zF8uumYj6zBLXnOasl4VMukjCCUvhFQqcJQ4T9JRrGAvywGjz5yzzsRKcmF8NLHOeSEgkl+lqAvFU6aR5ZpWQOysvooQNYXA0JVJceAeRuSnUwHKX2eNnlkE10E3fjU2q/NveOHf/bSNLz+5Dfv5+gWU0A+CZD/y28Urlz9xP2jzvYPuA7SO3sNPPbEOiy3IFPG3FwFC/MlsRdn05ZcWrJmyJbk90DznSqwPElj438xCJ6jnFxqK9WbTMzd3gi1WgvpNMPqXTz46UdgpWxUKmWcPbOGtGsiR3WG3L+PiDm3QofwcjYWEKWcTQEHKRPOdcrMwc8ll3+ccvlc+qMx6rUWdvf35ASiJjYDuWweZ86cRjrjIu3ayKVTCL2B5CGwgolN1hIu9OA6SrseMjQwymX3CzhDXuAYvxAgJ1OyqFb4P44NK5PBdr0qMZ0zbhpuECqziJbpkTJKQO+4siLhZ1XskhrcJdxHUwIEVgn4IZdNnTFB2bFxvd1C2x+raExJfCPHrGqahDYQdcpRl11CWbAMRumElaNOUQiJwuSIrhAw1rrt5EpBnpM8L3oh1cSfSOD4/eTkwvvl+VEykTUoE5B5AlCtIepxky/yyOpXV2oVya3mPgLAmFcElkkHYljLuo8sffM3fvu973nPs58jvJne7QlHYArIJxygj3zkgfyzD/3ZTw87Bz9oxF6mNxzjsNFBs9VHq9VFuVRBr9uVwHmWihZLOXHMxdEIFu2qzNTVaV0q05jbed0IQZ6WACBLQAKCzi/mNjxMySR6fX0Tg6EHx2YyXEtoifn5WczOVlAuZ5DPMq+Xe5hQoj6DwIfFqZGZC+SbLUv4Tz0kKROGqdpFJBA/NiT57aBWx95eFablwHbSuHZ9A8VCAZcunMJMMSug7Dpsvx6L27DcMcQYUtr1FSDrQs+TNMK3OtyyANQZGMf/nuBHyoLhPk4+j716VQLi57I5FMjrSsiTXng+x4ySPA/dVHXkIpwkrunJWfRwKdVzKPvRFHzLxNONKgY8mQklrjh6Pp9k8pQVmdZGT3ImCMQmQVIVnFJ9wVCh4y3TKv9YpbwdB02CckJvCYCLLFAXl+qDkkzUSr1BQCbwk7LQS77nAPIRZU+5pFrOin4myadOWfDiCAGjRVMGDsxUb3Dp0o993Tvf/u+NN71pNEXPz/8RmALybQDytYf+v58adupvj4NRxkrbGPhjeFGE/b1DPP3kVaTdHMZDD+k0dcau5B/fe+9dqBTSqvWDeWaxzhWmgy4gF6x4PFnQ0ZlH2VqKgn3FiQoA2I44xsgxU9p29eo6Dg+bApiM0IyCEdbWFnDPPZdkweQxfyHFS15yneQolT2aXwL6pCmYYCapdAziZKBRgHyhLNGhRsqWRuxud4iHH34c4/EYczNFjIcdvPbV96KQdxDEPlzbQbEVo/+p6yjtBCJ7E6/axBr9YraN5x/wFwJkOUnxuRNoMlnUem10+n2UHRdFHgPaDZnJMSkDVTDM+ZJfN2l8jz2lZGGWUAFc5PkESgKTAWm3vtFvwRM7o+KME2MJAZbgybhL5cZTk3DSMk1A5t+pKVmVlCZcsFAWZH7I9etktklVk9YYT6gKbYLh60osPVaFKoAqLkDatbXaQrKRjwOycMnq8ovvPaXT1nI6ArLkeTNvhU/ElGGghgiHc3O/f+HvvflHz/3kj25OQ4emgPz5PwInAvL789c/8+RP9ht7/9w1jWyj08Zho4FMPi91TPyQ9bs9yTOuMxAnABaXluExbzgVYmlxDuViGuk0aYsAYTiCY6vaeNY0sdhdJFVUSog1malrSlwXUv/LQArDFIs0p+adnUMMxyHSdkYUFPuHVaytLCGbc2AaEVbXFiRDg49FOBM6RDrzdGq85k8FCHRFFCkW2r/53ONYLogxGnmoNVoY9vs42NvGG7/6y+DYzLLwRQddakNxyDv+ZwWQlQrj5vlA7Z5UHnHs2OiMR2j3emKGqGSzcKkN5vGSyU8hLmV1RJ+kNFSRAArUki/eNplCxVVumiKxC5kTHfrY77RQj0IEpGc0C5PEYcrEe4w/ZtaGpY0cNttDtHWaCzeRxGlgTdQVIv3TwklpY9FffMkJ6iopQ8nmeDikEkvOLlpKoid86dEjZUENsoCx4qwlk5lWdwK5zjCh21J98Tgoaoe3430q0xGN2EDPAPay2XXr8sV3vP4Hv++/G296k6qvmX593o7AdEI+4VB/5o9/J/fXT/7Vu4fN7R+x4iA78oBnr2+hWm9heWUZtpPCwtwMGFxPCqNa6yD0U6g1Ouj3B6jMFJHNmFheLCOdNjA7k1dRiAZrnZTRI1EJqLwJS8cyqllPtecp+zTVGfwYcqqhfO76+iH6AwYIeRIoxKCiTreOpaUZLC/PwXVUFCfBOAo9FTDEhZueZNXcp2zJYvDVQfZJ5RO55r39GoLAw9m1BSAaITY5f6YmlEVxm4DsyEmDdIhyn935hJxQDAmvrPBZaZRDTq4AhlGAZq8nAURs9s6YNmyxBpO6UK0jvH0ibVOBR9pZKZck6ou64YSvpVac+RRccJGqaI37OOy0MTBT8DS1pOgElSUhOREqu1532CUJbJS5mRNjiEjgJoCspH3yxfQ/wVfSGepbApAJZ6wnar1xuCkyNDGvKI5YBQoRiOXfIoOjSUXzyCKH5DTPdabikNWUf6Q6EcpEa9z5+/mmicOU2estL35g9U1v+Plz99/f+rwh0fSBJu+F6aF4kSNAQP7Ukx/78UFz8x0ZK851egF291uo1TvIF0rY29tBqZjHfa96xWTyGXs+2r0xbmzuyGXhcNCHZUQIgqEs5S5fPI+ZWaU1JtcrHXjMldDTERGFjj5ywBLozinGYZC8UhbQ2kvd8qOPrSNGToancqUoMrWHH34EK8vzWFycl94817KQTnPFZKBQzMD3hqq3QyYlfmiPGpVlspSlkKp7IsjCYAZGgLRDUKcNXGXqljSHXNym7I2ArCRnfxMO+fjhn4TqaEAONJXgGcAwJCB3hTOvFEso2K5yqHFKJldPsNMaXwXGR4CsHkOB8nFAllqrlIExg6FMA4fdNpqjAUa0tGu6J2GOJWReplYFbFRWEKQ5FduxCZmQpdlJc8g6LvN48AbPeYlLj/K2ZCJSPLRe5AndkCz4NGgnYUHariP6Zw3ISdkpDSOSi6y54uQEwH8/V9GREpu+ysoQ16S0iaTQQxzt5XMPpu951fd92e/9xsNTcPj8HoHphHwbE/KnnvjYj4+6O++I/X4uZWfg+Sm02iMcHjSEShj0e3j9616DMPbQ7rXgpE04mbzof9vNNqIgxng0ksv/Qi6DQa+Hc+dOY3aujChi47RumKaKQaroWVRqH2sJVWWdpDR4W4nqtFIYjCIMh0pFkcmRPknh2WeuCd0wGo5EpzzoD6RG6p6770Gh4MJ26dLSV6KyzVdyA+Eb9ZVxQr6KsUUymvnBZeWTMqNw6qRTr//ghtYhH6W9KYLgpX0dry8SQR85XiOFYRyg0enIYo8Lx3I6izRzOqhLlmUZn18SkH97gMw0Dy61RimgH0fYazfQp3SQZhGtGU4ql5JYS6mMZX5FEq9psLGDGckanCe0RlL6ejQhH2mDdVymNnPI5J2Asj5JTmzgSYO0zuGWRGqhJah9PpqOKYVTy0S6B3X+tbZMJpkYR6+M2jNIypws+VSu8xhA1XVruHTh3a95xw/91pS2eGnv5Tv96Skg3wYgP/jUJ/5Fv7HzTiMe5RivSbpibnEVw0GA0I/RqreQcR0sLM9ia+c6NrZuYH5pATOzCygVS2pxF0aoHRzCsR3s7+5icXFBplixxZoGut02sllbpbFxSuVExGB2zSU3aaLGAAAgAElEQVSKaEtvowIpOlU5F+SYQzquRLHGdhIqN2wcHtRBn8qVK08LwL/+y78CszM5mFZfOvo0Dt/kIksAObnoF+1yZCqJHa3cjG0UgwsrnGgMISAn4UJEYl4aK6feS/lSBIpSGahuvpQApG/EqLVb6AZsPHEwn8ujYFhiEiEICSQfA2Q60VQ4v5pKxUkoBgn1b34lgDxMAbXxEIf9rlQ0kYFXxhNOreo+FO+sgFC4Yp3oRoB2YcLhRkBTGQKMrN3TzSJy5ZA49LT7OpG3KZ5ZGU34x5HCWn12FHrk5uOpmrV15rJe5ol9WpegJoA8efMklvQkZU9+ef0ktFwwkeYFXGqapt+em/0vr3zHD/5I9i1v2Xkpr+X0Z+/sCEwB+YTj9cd//Du5nSc/+a5eZ/9H4Q9z7d4Aj195GrliCbbl4tyZM8IFDvp9zMxUsLO3i8eeuIJsriQT6ky5grm5skjiuHQL/DF2NrdQqVRkomUzNQPuH3/iCuaX5jE7M4NMxtFZBtyyKdOHksop0JUozUABpGidme8gwEwwpmY2CaRn0eo+Go0GCrm8BBkVCs4x55hiUtUEqJ3gyXJMf2aVMpkTKI0vgUjAyDETkPsP3kBhhwH1R0FEiXX6dpx6L3ToFWgqU4WYNbieJCCbBurtNloBXYcRFgtFzDgZmOTQRQVNQNYmE4JcxPSz5wMygTCZ5Dl9U00xMGJstZtoB56E0CuJcFKJpagFZfJQGcgSKiT/VilsbmwibVgqBlP4Y51lkaTpacIkWeipAPlQLf04UQu9ogCZ/LOcAI67HSWdP/m+WmSKpjjF6fwo/S2peFLTvEojmTgTk5wQ3u/xkH89JUv0K5d7cRzX8rnr2W/+uz/w8l/4hT+Zqi3uDFRfyq2ngHzC0XvwwT/MfuYv//h/6zY3fzSFsDDyYzz2+LPY3z/EK175CtzYuIZiMS0cspKTkfM1sbN9iE67i/6gj9Goj1e87DLm58tImREccsZRgGF/JNVOBwdVbO/si5Tu7NmzEvpDk4ktaW++8LxqI85HUEU+BGdLLpuBsT9GykqJpjmps+cHjppkTucEfk7V3miMXD4zcRgomkKDsuYob2pB5qUzg/PZwaeCk0WZQWNISTv18jtjZAkUOmuXY6BapN1cV3Qnb9IEkMW0cQyQuXyrkuMNfPT8MRaLJSxmcrDHPtJyAonACU/xyFQbqAmZ96e+pzhkTsiJuTtgcp5pom2EuFY9wIiLRNrFNVec0BVqUlZTseL6GRSvOWROqQLIDItP+OOj/GI+JoGXWmf1j4rsFGDXE7iEYyYh/DoJT+Vz8FFVqBBdlvJrGgRjTuoprazgdByDhafCa9PqnohWRMlxlJInZiG9yBXjjZyZNI+srd9c7u2bxnD/wtoHXvu2t90//+Y3T2M57+QN/BJuOwXk2wDkRz/+p+/stjbeFfvDAgwX+/stdNpDcHlHizElZzB8LCzMolwqw7Qtead3un006m1JX6s1GzJJO24Ky0vzyOXSyGezApi97gDNVg/rO7syFTESs1zI4/TpFbFLU7aWy6clWF4WTDIGavVASl2q80MaRlQaUJGhlzgSnK+hR6Yu1as2idiZUAtHb4Mj/ldlbygHHiTMhzxtKGJjC+U+OeR15HaGSIeW2Islr0MHqif6WQEj7VRTiyU9sR7lwWlVRrIO1GCZmGlEacHMZKURbg0GOByPMECEXNrFaq6IgheiCNrJfQQW4IvjWwHyUbAPtbbsGhSbpJgq+J+kQroWsNVvozoawRetMPOtFb9wU56EtHao74kxg7nHunFayc7I6XK5pxZ0EiykTwSKD9av1cTwoWRoSfypmsDVso1HSV459WKqqxoqWfSCLnllhaaQZhIFyJJ8LE5Cnar3Ipz+cZ22AD118RGXmTEaVhgfZN0n5t/0tf/rve9972emU/JLQNk7+NEpIJ8EyH/4wexj61d+pNO48S/sVFAc+QE6nT6KhYo46Lq9ITY3txAyr9e2UMjn4DgWzp47JcWSvh/CHxvo9T1cvXoNg2Ff2jxGow5On1rB4sK8hBERRTvDEbqdPmqHVextH+DShfPI5tLY39/B5bsvIJOlAleZAkgaM6PAspVjjf1vpCsS7lE5ihXICQhLehsn7uOOieTl1wu957wbVAsz4y4Jqqz+Ub1snNCLXWD00CZyuwOkYwfpTE4empnNPHHInzBUEyVBlQYOfeHP2yXmjUQnrKRyWvmRPHVSMJSysWzUssRJ1x2PsTccoItQ6IK1fBFzkYkCA47iAL4ZPw+QFfuiAJnSOAKy2IcNQybiJkLc6DXRjkP4ehnGq40k/jKhDiZTssnJVBlDbNZwmZaWn+kITj31TqZUOeT6hKODf5QBRGuCtbpCRZwqgD6iHDSXJKfWY9yyzqvgUk+pK2K4iWWbFzKJUkMHLb3Y2/woSzoFMzQQWkDXCFB3zG7/9Jl3rv3wD/1f03yLO0DVl3DTKSCfcPA+/vEHMs98+uNv79S23o14VOoO+nj88Sdw5swZLC6dEtccTXAEafK1rUZDxPYXLqxhbqGAg4Ma5mYZc+mKAaTdaWPYb+L69aeRy2Vw7733yNRFaVu6WEDKtBH5wOFuDcV8QXKNn3zqCrKFDErFHBbmZ2RSzWXTcNO8cFWXs6bpSGsJi1cZr0lKhE3Wwk9Ic4ReuOns5KNfO6EtNJYfe0ckgKy28DcDcqlnYPjQDeR2BnACE5aTlt+bwCvdb5J+FyImbaJ5Uk6Dz5+Qk8e9NSCrDGVKskxEpoFBGGF30EMnpsnGx0quiGUngzyXmYjgpyJlgeaESoufXg7y/wM2pBBodYcfnyO54/3xEFu9DkamCU/XH/F2PEGQ1kksziqXWNEUAsha/8upWKZjPTGrHAtlDJnoqnklo00ZyQKNXLZI3TQAK/qCtmh1CpA/+nsqQOqoPkzxzapfj9SV8MiiSaZRRbkHk3Pycxu6n/uWPw7IEu/qmOhFPjqOG9ZmK7919s3/y0+de9e79l8Czkx/9DaPwBSQbweQP/XRH2w1b/ykGXvlfj/Cpx+6gigyMTs3i5VTS+zBRL6YkemwVq3hySeexuW7LmFxfg7rGzfQ7faQdrO4dPmi1DixGbrdaaHVauHs6fPY2dpFg/VLGQfzCwuoFMvIOOzeC4Uf3t7ZQavTQafTQdpNY9jt4/Jdd4n5wzIj2JweQ+Ymp+D7qjdPObuEJVT/EnBWKV/Hv450w0eb/EnBqJ6QjwNyKK4vC+VeCr1PXUdRN4bQeswvur6UXVellnFKjoNAKQUSc4Rcvb+wEoNTovwRblpR3rQ1E18ZsEBAbsWB/M5zbganc0Vkx5y5ySFHCEkrJJSFvmRnYWmK1/b8fwmNViYNZh5v91s4GI0kZCdJZ+dkfxyQkwAgibxOzBhszdacMYGQPDsdemqxpgBZTghCBivt9ySnQqgglXWh6AkdRKSBPgHqyesnVIXSKct9yonjqEuPj0+qRCzd2sU3uUjSL/iLAXPymitViqKmurER18rlR+2Xv/wdrz2/8ufG/fcfuWtuE2CmN7uzIzAF5BOO1/pHfiv9F088/AOt+vX/3YRfGY8NNBpD7B80cXBYR6FYRK6QxsrqMmL6vQxgd3cXc5UZLC3MYndnV5Z2xIBMJovZuRlUKiVRVwiFwNqlRhMbNzbRHY2Fu8ymXZxaXUEmk5ZQeZiW0BrrG5vIZvI43K+ix0zjYga5vIuZSlkAl2oOZlmEkacCbRJ32iQwXmXlTr70Vl1AarLR16CVqK4IGHpCFhZatv0WOCFL2tueh0xsw9eZxJbjwM1k5MTBLI3xcACPDc5cLukJUT3+8aXfscfUGf9yOS8BDAqeCbI8pdAgsjPsoxaMEaUi5A0LZwplFENyxgwDUj11imbR96u58HQmLTkifC58PcZxiE4YYLPdQMeIMZ705imN8STgR7BbZVjI9yWMXgfEy4SqJlPhlBMeV46byo6Ql0LKa48ZPtT5QCZcleqmEt5EYUEjkNYek4ufmDp4sZO0UWvXHWM+k1S5RPZ2EyAfU4Uf14ffSiuuDheXtgFsy8YgilF3MrXw3Nmfj0/P/vrrPvShaZvIneHrHd96CsgnHLKPfOS30ltPPPK9zeq1+01jWGGwvB+oRNp6o49qtYG9/UMsLi+hVjvA2qkVccYtzpeRcVlg6mM08lFvtFGrNmXBx0oiprXxT9pxZGEXhBFanSG6nR46rTr6va7ww8VSBYPRGGfOnUO5Misf3VazJclvzXodrWYduVwOtp3C6TOrmJktSyobL3Flny4b9AT8jjIfJgnE2n2go9L1hbI6KCrHQTO/kvVMYOGkxwnZwPDTG8jvjCQPmXI4UgFMZ7NcV+iWYrGAfC6LdqOJ7a0tSaM7/oZLFm5qPkzkahqubyrrZM4HG6hjKRvdHvRw6A8ROQbMIMSZwizmDBu29N0lxmkuIpX2V6wzpim1WZQnimbbSjFyEtVBD9vtJsaOjRGPGXMdkiwIvdRLAoI45XNCZqgRXXbkiMkh26amLCTIXyktJHdYt65I24diQCbSNv4vT3RC78jJidMyf4YhTYrKUFkUiTJEmzg0xaGuIMjmq6Upp3K1YNS1UvLT6krjVl+3GnUl+EievwHDD2FYLhqG6TdK5T9Y+Xtf8/2n7r+/cccIM/2BOzoCU0A+4XA9++yH3U/+v3/y1lZt42eMeDTXH3p49LEncOmuu5HOFXDjxg46nR4sO4NqtSaTLP//wrkVXDi3CNexpeuOF6SD/gjr65tCYfBDyuVfLutgYXEO8/Nz8DxOJo647PZ2d9HvDdHtDdAdjjG/tIjV1WWUy1mpdjJiH8Ohj80bu+LM29s/AE0rly5eQjGfw/z8jATLV0pZsTwf2aVVw4jK01DTm7qsThpNlC6WnLaanFV+A8E9AWTu9AnIjN9MAFm4YboMmfdALjsIYDs2VpaWZerf39+DR/egKDEiWMxwFimXirWkhlqm9CTAXYwPil6Rv4+ZyECi1MLuaIDNXgehayAVhFjOFrHq5MWxpxLc1L9FEEKQIWg5FlzLRrfVhp3OYGQAY9vA9dohWp6HkXRZsRNRyQd5ChBaQFLdEoOIIS3hpBkEjHUEJmkKoQvkT6J0UAYSdYyPQDHRQPNZCnjqdnEBZ6E6uJDjMT86ecp9aKWK0sxQR62+pyI+1XPkonJyn0mt1bEMj+Nv9RcCZPLvPJHZAdU6FgYpK96xrQ3z677qO177/l/92FRtcUf4esc3ngLyCYfswx/+sFtd/9PvbNc232OEo7nhOMBnPvO41PosrqygWMyL2qFQKmLQH6PR6KDd7MMb92GnfFncra2tIpPNChAzIY7gMxyMUK/XUa9VZYq8fPcl9Hs9NOoNnDl1CmknLdGYjWYHIz/E+tY2gnCMmZk8ZmZymCnnkM2WkUIa7U4Xg4GHaq0hxaqcrunkK5eyqJQLWJgrgqFxIfMyLPZL6DB5AWFewitwJvBJXi8lblqxQYXDrQC51OWEvI4CJ2TJQ1YcsaSsmSqQ3/fYmmLLBM8lWbfTUQBMaoCPyboiyxauXOR1BEQdPSqPr2N8k3ZqnkhC00DV97E56GBokp8OsZjJYy1dRJa8bZL+JsaOWHhnqgRTFk0bKQx7faRcF2PbRN0f4kazgR6zo/l4KUutPmmJ5oNrQCZ9IIs30hNaNXIckN2J/E3RGGpKVT17YgCRT5me3Cdpa+rvBJC12lhxz0kw/VEy24Sm0EYP9Xpo3jmxXEuZquKhk4S5RGB4q7f4regLKUlIMRvEELUFf1/PMHFoGqPq3Wd/6WVv/9b/Y+nrv4NWz+nX5+gITAH5Nibkj/7RH7+1U7/xM1YqmPP9FA4P2uCk3Ol2pQMoZUU4dXoVhUIJgcfZw0av1cLB7pZ8GO99+WUJ/mGhKavgyrNzWF5YlmaR8Xgol9FLi4tiqSaQLi3MyeU9jQRqNjXR7HRRbzSB2EOzeSCKi7Nn7sL69R2UymXMzS+oclPEODysYnNzA46Vwmg4wGvveyUQBdjZ3cWZs+dEAUGVBlUKUqJK6Rw7+vS4rJQSKpRdwcrzJ+RSV8VvSsmpBmSdfKmiMI4F8bOtRMLdU4AvsaTaZCLAr4MzCYKOLaWqnkdlBrXc0ST8RgwpetnUiCJsdNsizaKahG690+kiSpYLS/KReRmvSBBOfOSfJcbUCxD5EWLLxtg1sdGuY7ffFe6Y07G0qhDsuI2kpltZKoTPTcLpmW9N0FOAbMhST03IKlNCaYJ1RGeidBBtsyaFtOmDz5GUBu8/UVlIUpu476g1J+WkVBpKcaH/WyZfnT+hXx3JR5ZJXgfQ8/GTtE7pWXzxN/kknFOoFV5dmDDlzKQckk0jjrdmS39y+Vu/5QdOv+td1z5HWDS925sIw+nhuOURIGXx5//9w2/tt9Z/Jgo7c7HhwrGyMFJp7O3WsbtfQ7PZlj46TsusWXIdSxx5ZJpVXhswGAzFjbe1uY/K7LwMTATV8xfWYFoRPG+MRrWHdquBs2dX4Y17GI+GmJtfxM5+HYXSHNx0RkBiY+OaANH50xfw2BNPIp3J4PLdd2F3dweLK4sylVLx0Wt3sLGxgTOnzsi08/GPfUwohbNnz2BhYU5S4QyDLdNjuUzmBE1ssskHJ84yvRCkDlkF46gTjgLkdZVlERKelFpAuFJO3rI4UyeUJDmCkzKlcLSP8+yhrLps1yYQUm5lCxfNOileaRPoZOrWt5XnZBpoRTFudNtopwI5ukXTwqqdw2w6B8uPFHWhWWmRwVlUWDgIBmNY1CtbFrpWhGeq+6hHAQLJhbaUqoNKBoJ/7OkJV6kmFH/MQgElgyMAq+ZnxRk7wikr27MyZygu9yhOVHPBWuLGNxvvQ6Zj+R75YPVYiYZ4Qr9IBZfikxPJXGIcUe0fKo4z6e9Ti8KjE0Dyxn4xYD5S2yhTDVUqskhNRRgwJ9nN1O37XvX2L3/rd/6naeDQ5w4spxPySRPyhz/sfvTZP/quTnP95xw7nOsPRtjY2EGlPI/5hVVp1yDPW61WcXiwj0I+C8fhUm9WjB+dXgeuq4wf19e30O0MhKccDoYCyKVyBpWZHCozJaQMG416HbmsCyPyMRyPYTsZPProszCsDC5duhulQg5R7CEKxrJcWr9+Hb1+H+cunEen2xOt7fz8vEjqFufnlVIBQL/TRbXRRLvTQ71RFzXG137NGyQLgVE6gTdG2mXbCZtNqGNWebpCWcji6NaAXNpW4UJq1lP8rVIUqKhd5nTwEbwgEOUFj0UURvBGQ6Xt0K5CcsTM4yD/TJONP1bNJAQ/MZmIg430gwLkjZ4CZFq73TDGopnGcr4MN+SiTQEy//HNSDIwmJ7nd0dysoFp4yAY4mrzED1K3URRQVWEbrETHtsXOtvUIDkBZM3X3gqQpWiUEZwJ9aBdd+otdjMgK7efahoRUNWZyMlSTrhi+b6ejIVHVsdAFoL69mo61gWvyfStVRt81OPR1CcBstyvZFgJYSPHjoDsGTHaKderzS3+m/t++Hvvn3nLW9qfO0j60r7nKSCf8Po/8cQDzif/9KPf2a1vvceANz/2Izz4qYeRyeZw+Z67hVpgdVOn20a/18ewP4bnhbBNC6dPreHqtaclVnh+YR6VmRkMhx6qjZbUI1Elsba6KEu6xeV5dLtdtNstzM9VkHEzAtCeDzz22FUc1tooFIqoVIpYWZ0XBYdjRUJ5NBpt4bRp1XbSWeRzBezs7qGYK2B1ZQmZDGuiPF6LY++gJbI8oTJe82q4roVup4nD/T1xBhIgCfQETU5lAiNyKc1r2CR8/mhCfj4gK+2z+jFl8J2YoiM2bTvIpDOIwkAiSckLS8UQWQICiElwN+CxCYAVRRaXorwz5fQj19wiZdHroGUGMJjh4QWYMxycLs0gGxmwQxW+w2leOfcUP+11R3C4YHUcbHSa2By0MbBTYjxRaWu8MtAaalMnw2lwnYQASeSm4opVKDy1yCoH2WEuMidkbSaRCXnCHuss5mOVTgkgCwhrB59a7B2Xxx1bDvKyQabq5A+jNtV0zSOdWNTV4u9IyHgcmF8IlEWqzvulMcQgl87A+giRGYIp3P3YwX6h+Of2G//O2776V3/5GR1c96WNnp+D334KyLcByH/9Zx//p53W7s9H4+4iY8kfeugzaHc6whnnC3ksLs3LRExg8dlrZ6QwGIyQTufxxJUrYu7IZtM4deo0SqWSXHqGYYDRsI9Op47xsI8LFy9i/7CHw4OaFKUyL5kVT1Ro9Htj7O/V5D6HwxF6vZ5Ed166eBq2E8OiMsPj3w2QL+TQqHewtXmIOHRhWSbWTi2gPGPBtDi5WhiPfAR+iJTBglRawTuSm0zp3MxMWQLzS+WSoltCX/jltMUlWyBqB16cV3SWRZETcmgJqFH2JrphacDWl836k87JllrlIAoly9hJOTDCSGJHDXLYEutJesKAk05jHEVotNrIFfKwuPnyGSBkycTcNCJsDftoxr5wxFEYomK6WM7mMZOykOZxk8B6gL3RMUHbttBrDWC5WfRTKTzbrKLqj4XOUDnEivdlgBF/Q3Em0jUnsjS1zJMlZCJxk6OQgLKWnGlAJmCTD5aFXnJqkgUhwe547jHpCfW4YgyRE59KkROVhc65SJQZwmNrxYX8nU50E4DWofmi757Y0IVjkmdw9EyO3vCKm775S3JRkrwUdo2YMTwT6Ecp1HO5Hf/s6X/+xte86r8a998/rXeaAvLn4AiccJcPPvig/cgnfvfbhs2dX4r93jLH3Va7jyg2sbWzi1aro0BveQmOk8LiwhwMlovaKsKxIU3RJjZvbIsagnTC8vKS0BJumtKHMQbDrkyNtcYA164zFyNEpVKG66Zl2ZfN5SRHud8fikV7c3NbKIELF0+hXMnC90JsbW8hn0+jMlOA47i4fm0HcZgWfrvbaaNUyWBxsSJqD4JKNpsR5xdbSTY2NtHvj8Rl1+l2UJoti8mkVMkj41jy+xi+Jws4fpGGqFBlIeFCWmUhhgaFEEfGDAVCogWWVm3qgS05YXHgzjlpST3rjfpyghLzhQSlpxDZFuqdDrwoQCGXRYb2ZF5OR0DXTmF72EHD96XG3g9D5G0Lq+k8FmwXOZ5suD01IVZohhQzZpOvm1Uooe4HuNaqoRkGiE3ajulwU2BHPpnPlVpggir1xgkgS9qbZEco6zQDihjow8lY+F9TFY9KJKeWtSV670RJIdbohAYSV5563KTlg7K3RLIniXA620LRFIpLlklYLkFosz4qF5iw9ROeQkHucdri+Nv9uYAs1zY8mRKSeaURqY6EoWWILPAwZQ7906sfOPMtX/ueMz/wE83P/6fxb/8jTifkEwH5g/ajn3zyWzvVa7/ipMYrnh+h3R2hWJrF2IsxGIxFB9xuNNAjmJUKqJRKKFcysFx14WhZWdSqLWxvHYjLbTAYSAjRwuKstDq7LlWvnD590RLXa21cfXYTmUxeFnQE5yIlbJWyTC9bWzvY2dnF0nIFC0sV+B6ws70P13F4zYnVtUUxp3BIbLUGaDUHsFIZ3LhxQ3Iu5hfKGPtdZFyGIHHhx0kZ8riNZhvrG+s4e/40+sMOLl86g/mZMvggDps1xmNYpi2NIaNP3wzIYkLRzcrKKacAmYs+gjGzjZdW1kQOx0JYlpSSGw4pvWMQEX87Zj1HEexcFrBt3NjZlt8lZ6XhCrJHGKVt7Aw6qI3HGFO5EcVIw8Cym8FyOoNCCAmtJypKigdBltGdrQ4yM7PY7vRwo9NEVzegCCCrHD11WwHhpCtP5xtzOuUijss7rTlmQ4gkrGmQlnB6Trw6xlJnsyneV5qitWlDMQ9qOtYUhsjktNEjqW9Si7rE7ZfID9VEn1ASfJ7J7Sfk0DFAlj7GW3tDJnkZxz8CsrQVqeMRII9NQ1LxaikrbMyW/mj+q1//9lf9yq+s/+2Hx8//bzgF5BOO+Uc+8hFr/cof/sPO4dV/RUAeeqEs9bK5ImbmOBVn5PKfy7CtzRuijGCHHls2yC2XK3TkKYUEaQGStPVaHQf7B3J5vjQ/L0u58xfPS1hQb9CF47oYDPro9wbY2z0QwOdUOjc3h3Q6g+XlRdUwkueyityqg/Xre9jbrSKfL4q2uFzJY21tQazXtpXBcEC3YBObW1vI5bM4PDzETLmMlZVlacHmFM6lWxCG6PZ6wjPXalXcfc95FPMOvH4P5WIRKdOEadgodmIMP82A+oHSIWvuNQFkTrKJUyzpuaMeOJ3NiVuRWdE5qkZSWvfMgU8n1lHuZ2UymFtZxjMb1zAaDuGaNoouI0hjjB0Te4MuaqMRxiwo5TQbRFiw01jL5lEi/RB4KmlTtLUGQsfCfrOF9Owcrtdq2GNOtQRTcLqlbkTpf6VxRNQUiQPuCJClMkk0yqpQlFP1BJAlcOgIZCWvWINhkmdNYJbOuwkIa22zBlgBZA3aioJQNU9yVaLvKwFwZRzRucrJ4wjdcKSXIN9+p4BMeiTJyKZBRJQW0hwD9NJuvJ12rhTe8JU//OXvf9+fff7h6m//I04B+bYA+b/9g051/V+nwuEqr8qfeuaaqCss28XcwqKUiTKngpeYBNLAG2H9+hbGo1BRAwixsrYkbjyaO8QIEQGNWgvrV6/DdTN4+SteJfzrZx5/GLOzZdz7srswHPbR6w3QbvWxvb0nlUz8sNCxx2m5VGaQDzlrG6NRiOoBjRcODvYPkc3baLb2cenSOSwuLSIK1YcziLkIDHD92gZ67YHojb3xWGzc5y+ckZMI+Vw37aLVasJNc7z1Mep2kM9m5GRhphwNyBsCyG4kF9rKpq15U2WLVgFHCUTQaUfIyOXzokyJghDZTEaVhKZM0ShTeiddfikDxbkZtPtd1BoNAbdCNicLR07FB4MequOhhMsz2Mj0Q8yYFtZyRcxaNixfqSSCKEJgp+CnXWzX6kiVirhWrQrd4fvyYmYAACAASURBVFk6l0IC3dXkmQCySNJkqj0CZAFLAfCjHAupbpIJWeVcHJk7FCDLKyYCbTXJJvcn07JwxnpKTmzQOl71SGWh85GTBi+dtSyLvGPgrd7GCpATu3R0h4Cs4kYVIKuSWF07JbEoBrqWg0071bC+/LU//Ybf+Y1f/9sPj5//33AKyCcc8zh+wPzN9//V3+/WN3/Vif1TzJzY3NrF/mFV6AUCFyMyz58/j3w+J0u1NHXAY1+s0s1mE+sb17G6topLly6gVquh22tjeWlRXHxs9RgPh6LaYHDRE088CduxpA5qZqYk9mNy1JwqyUNTUcEoTy7mUqkAa6fmsLg0K5fFvsfkt4IsATlBN9sHWFqew+zsLD76l5/EmbPnsXJqTR7TddJoNxs42K/CiE2xYVO7XKazb3EGtmvAdgy4aVsmV1Y48Q+1xaQ4mPZGHXICyARRpS3WICSDXZI4p5hUmZQ5SRPQMlRahALAipfl0jBG4JH7VVZp2BaypSJ2D/dFlULQzmaziCwTtUEfh8MBhuSQCWJhhCJSWM3mseCmYUuLN+8yRmCbGGdcbNRr8KiwaDbRixnTqXIj7MlkqquNtAVaUQYKkKVJWhZ8TFhT4Mvp+AiQeRstkxMwvxmQhaKY/Dly0ynNcLLoSxZ7icFDJYkkUjeyCSKX0wlyigY5SpBLci8ScBZ41sB6q7f5cznkBJBlshYwV8lv8l8xG6kN7DmO1zh36ve/4Z0/9D3G13/91LX3WcbsKSCfcEAfeOABc1D7xDe1Dq/+moXRaX4kPC8SOzM52tHYx/bOHvr9AVIpE4V8QRZxhUIW2YwtlfVclJmmhVKljK2tLem4y2UzmJuroFAoCL3BQBuG3tRrLZGvkcfr9frIZXMolgpYXFiAaZkYjz2xYNfrLYykHqqHe19+SaawjfVNzM2uYXlpDX4wRrtzCMs2hFJ55OEnUSzPIVsoIpt1pU7KiD3hnam0aDcHsnzcuHEDvV5b8jWotjh34TTSjimWZIKQqCGiFCoMF3qQ4UJ9pKlDloWcOpjJZDUJMJL9k05hMy34YSS2c9If1FG7ti3TY9p2BJBpzBCbtAFU5ubQGnRxWK0JqIsN23HQ9z1stRuSYTwMQ1m0ZaMYy9kcFt0s3DiUsCFSHKHrYJxL42q1inrgYX84FHeecMWU4ml6QRLydP4EwZ/NzknHHc0rCXesQoBoDKFxnd9PQoUSDvkIkOUDJpVLpCe0ikJUHEdgLxZqbe5QhhKaipQGWSZlfZKTwtSJbVpbrLVZRM59Wm6oXgVy96ok9k44ZJVZzQUsf1aJ9tSCk2FMJg5tO94o5x+997v+yTdd/v7vnxagTgH5s3wEbhOQ29Vnfi0Vd08nYYdczsnHxbAwHAWo1ThtHqLF8BrbwcJcBYsLs8gVc8jlsjJ98hNJydr+3iFGoh+u45Uvf5VQHgcHdPCVtVWWPXgWnn7qqgAvwZzUB7njWZalWilRJVAhoXjpMdx0Go8/9iRKxXksLa5JRVQYDWA7yuRBudvm1gGq9Y40mRwebuH02jzuvvsuBD679ziJU5XRQa1ax3jsC2LcdfmsLP9ifwzXpp2bYTa2AHL/r68jv60BWWRhLwzI6tLdEAohZStHnmnbcnIi2BGwMo4rEjtZdlE3HPjIl0sSTL+9uw+fphXXQTqbASUN16uH6AEYRupn7CDEgqtqnbKUpdEOTnOIbQkgP3lwgP3xCPUwQChlrVQ3ROKwE9IlCRHiNKyVEFQ/cDKWIHhThQgJl8ymaXLIMj0bYJ6FCgbSWRZaV5w0tyR8MlURfK6iHxYFRWKz5hWIluBJ2ttRSWkSLpQ8J2XUUQ4/grBoX54HyOqK5E4BWd2VAmOeEEWqp0ObWAZbMy1cT6frZ/7BN33rq3/up//CMLQn/PP7sfxb+2jTCfk2AHnY+tQ3tvef/XUj7J5h3gE/yBKiQ2cXe85SKpSd6olOpyv8MPneG9e3JffYcS2UZ4soV4rI5rIYjhg+5Mu0vDC/iNWVNXziE5/A/OK8RFbydrRSc+Jmd9+NjW30ukO5dJVl3aklKSt17LQAKa3XpEE2b+zgYL+JVCotMjpy1+curGJ2tiDmCmqYW+0RarU6/MCX4Pi7L1/AU09fwYULFySe0nHSclHebvVkEl9cmcGg18Cw08bcTBluxmVaPGb6KZG9ZXf6yOoJOZmOj0/IdO0lQC2OO06HlorrdPM5VOs1+EGAXDYr0x9Bh8BMPpkxpdl8Hm4+j+3DfXRGPPmQg87BzWVxo3qImufBk4xiio7HKKdMnCpXUOHU7QdwDQOeaaLn2Hj8YA8H/hhtAhWzK8iKcPIXWkLRA2JjPg7IoqxQgEw5WwK6vF8CMo0hYpvWeRa3AmSyOYmUjRRDAsgTu7Nwwep5yDGYtFsnU7L6mE4AWdSFquopCRo6Stl8Pk10JxOy4vvV+5sabwXI1GQDI5qPTAs3TNN3XvPqd9/1Q9/0/lNf9RZaLqdfn6UjMAXkEznkOPV//5/v/ob67jPvN8LB2aNsgiS/i5fjavHClDBlbojBgbhe7cuES62y7bINZB4Li+zQY9gOEIQj2I4pl+yPPvooRuMAtu0ik8nIdeb5c+eVXTiO0G51ZPrO5fLodXsyyZZKs8jli8hkUygUHaEpSKPs71UxGNDQYcLzx9qeXZCFXSFflmjNTrfF+DdRbaxf35CkOt43szN838Pcwpx8NE07hmMCwXAEl3pemQItVHpA/1PXkdvpi3VaLH6arjhaBumPt9bNCmcZpxDI5XQKDvXFhRzagz5azaaAmpsy4aQsoQt4HBl4X5ipoNZp47DdlCk5l8nATrvYatZlOTdiQBG52DBALoqwVipjLp2B5QXIUIXBVumUiUf3trEX++hJUyn11TEcSuw0wKmpVIFvYrqQZZ3+3vMAmRyylJqq3A3ptpOJ98jaLL9zSrc6axeeMqIo2oMMckJPcBpPln0yPesloBxXnSCn8i00UCexnM+xSCddilJne4eUhaz0dDGAVGExI1ocgjGoW+mbLrZjI26vLD7wZd//1nee/vZv3/0sYdH0bqbhQie/B+I4Tv3H3/6p/7m++fT7EQzOHy8PVdeJKmchyVrgPao4SwdmKotWq49+f4xOd4Refyi8cKHADIsc5hcqyOZoIPEQ+gE83xBHXrVal0/SmbOnJTN5br4C11WBQYiZd9HB4WFT7rvZakkwPTMxlldmkGJMlyz4gFZjgJ3tqizxPH8gz/HiufMoV0rI5izYUvVk4Po1TuBj7OwcYnllFe1eC/mCK/poWQqWi4g9X3LneIaQpV43Rv/B68htPx+Qk6M6KS5NwuZDxU8yBJ5OvFTawau/7LXYb7fw+GOPyWU/9cCGTLZUH1BOZ6BQqWCECDu1Q4xCZlxYIufb7SpzyJB9e+Q5CYx+gOVcFou5PNJBjAy5UNtBPYrx8P4ODo0APSa/8f6jGC5BXxQLmjIQtQRdh4p+EN0x6RUda8nHoNqCz1WWehqQVYWSVmQcszbz/aLaT450yJzEk+xjdQJQRpSk6UOC7eUkpnTLCoAT/bG8wyb3pxZxz3fc8Re4U0BO1DDHw4WULoZ8PjMtDAwNB7XYwnY+/cjFt7z5ra9997sfnmYkn4wjt3uL6YR8GxPyf/rtn/66g63H/w2C7kUVh3iktOeSi8saRWWo+EvmITAjmZ8UFo9GQuS5aLV72NzckYk5n89jdXVVjBqtFjMtlqVpw5OlXV+aQ0gxeOMA9913n+iGb9zYwPkL50R9Qenc3sEBOp0BxkNgNKL2uIBc3sDCUkms2mGQQhAYaDZ6uPrsNdEbs2lkaXEO9933ShxW9yQL49y5c+ICHA1D7O4d4plnr8vkTZAzjAHuuXwGK/MLSNsmBqOh0CSzg9SJgMyGD7UU0hOjaJNTSopGN55poLK0gE7gY2dnR6bMnO0gZ9kwxP6sjnS6WIRbzGN9bwcDnmlCD9l8TuiK/V4fY8uCz0t+8r2+j1nblik5R9MGE+zcDKp+gIcPd1FjczVRlUBKQwmBV35PlV1Bxx0pigSQpZ4p4ZAT2Zt06RlIG6bKsZD+GB29mUzIWm+s9nE3A7L06Ak1QddjQlGo/5cITk2fTMKFJhPysaItDfDH6QgJ5NdTsXpbq+yR26UskhhOyfWgi1PHcfIEwK5CmkMGcQpdOLjhWtv5N77+n33DBz7wJ1Me+Xbh9uTbTQH5NgD5P//7n37T4eYTH4j83iW684KQl9K2WJ9VTKN+008aK7hMieVNLKHvIr9ScSyW7UiVEzlh7t7z+TKeefoZzM4vYHZhFplsWlLXqKDgos8bjXHpwl0YDAd46KFHsLK2gkqZGuSCcNPD0Qj9Dk0fHbFTP3nlEbzmy14lC8BGoynUxczMIjLprKg9Dvd24Tgm7rnnLly9dk1keZTklaj2cFhfFGE8isRk0mx1MB53MDtXgOukcGplCY7FyntV4dT9NCmLATIBKQu1kVfK3kmEwgSMxPor5zEFsqKR5cnNteGWCtjdP0Dkh8i6LixOrlrlQN7ZzmRQXpzHVvUQrV4XY2+ETDEnC73tVguhzRxlxsuFwhvnUwZOlWcwY9lwxiFS6Qy2hkM81jhEPRXJRM2TJhs2SFdwsZcyVI6y2JjFlaedecIhMzxITbLUEROgjyZk5fKTxaCmNySPYmJ11gaZYxOyChOixfq46kL/vJ6uk+OllBZJY4gaBBT1o5akKvf56Hs3hwclg8OtrHrJK3XzB4C3TJx/pJX0nC39g1zq9ZBC27Cw71jNzD0X3/XN3/aW3zHe8hbvZKiZ3uJ2jsAUkE8E5PtTD/ym8TX7Nz7zb51UdFet6SE20hj5PgwzQKnswDZ82UTLBl7XI7GbzNMEHj94qtktVnVEIZd+sagzzFQau3tVbO8diDaXzRrz8xXkcxmk7ZTEbfJFGg6HouTgApEdfssryxIG5NgpVCqsa2IQUQrr19dFXlcpV/DU01dl2i6WZyTfYmV5idYQcQQyCH//oIqtrT24blbojEuXzsJifrBUSXF5Z0mk52A8xH59B6+4+xIKaRdOCBR7BjoPrSO3O0QmIMTwWR6ZCpLD+oLTmcYIuvecfA4DL0C/35cGEV7OM8yIWRFB4AmAz68sozXi82hg4I0QkNdOO9httxHbNny6/JIAnzDAcj6P5UweJYqU3TSe7rbxVLeBOs0iJqdaCymG2YvRQ03XpA1kASch9JZ21SlJWwLISZYFAZl5FknrNP9bAXHCOSdUQpJ5p2uWRNFxxDPLVCwArd8/cl5LTB+qPfuojkpNvAlAqxxlNdm/8Af5hYqiFef/3C/F/6vHSSwmfEQWBwxgoJcyUTcMNOzUKHtq9b1f8Y/+4S/Mv/Wt3dsBm+ltTj4CU0C+DUD+vd8233i49ei/jcaDy/2Ri0uXXweYLp585jH0uofI52xU8jmkwjFSsQ8jRU+aL7rhkFs2Lqg4ycj0xWxkZRMYeZ5woX4Q4eCwhmev74r1mWFAVEAsLDDR7YLQDwykZ9YFYz7H45GkzbVaPXgjH/e+7B6UillZwHBJyMmJsrVHPvO4cMmZXEl4Z4bol4sZLCwWsLK2IE7Ag8MWej0PzUYHd126iOGgg0b9ACvLK5itLMC2M+gMeqi1D7A6PyOaXTdKodADug9vvGRAlonOdlBZmEe92USbNVeSgxwjLzK4AKPxCLOLS5LLe1hvousN0Q3GCBwL9eEQPuuiBFxVqA8lLrPptHLtwURgWHiq18Ez/SaatFFz4o11magYXdSULMGfspylokJP0DqwfzIh6xD6mwFZLfWOA7JUM2m3orJYHANkg5y0onIS27bKzkjMJAkgKzCWMCHtmhP+WC/zpLPvRQH5yEZ99Da/NRAfP4ESjHmFl8zeCpAN9GGga6TQMMETW2gvzf3uK/7+N//Y5R/7sdrJUDO9xe0cgSkgn3CU7r///tQ9Z603bG889MFU5N/dG2SxduaVWFg+j3FAR1wD1f1NNKp7sM0AaYf4EsLlci0aqiJK05JreGKzupwXPZGUf8oloYw4VESkxDHXanZkscfs5Gw2J1K5WTr3ZsnrMp3WR28wQL3aQhQYqNUPZVJeXl4Qpx3VHjSU0ElI/vjgsIkgUMYLbzxAJmvi4uXTcjvy21FkSjHr7EwZ9fohrl+9JuaPXKaIUnEGpdkiMiUHaX5QvRGysJDvxgLI+b0RsqH6/f4mE7L8mGWjPD+HZruDequFfC6HyPeRYdQlnXh0EM7OwrQd7Nca6AUjtL0RBimgHfgYRQwoOrosZ5g+W0ROFSuYN130/ADP9ju4OuyiY1Jfy/nXhCVB9oqzFbdeEijPJDdx8Ska4W8yIR8B8lHehEqAoxvvyIItS0LdLpIAcpLaKWaSWwCyTMiJbvolAvJzyQw+noDxMUCOYlVx24+BNuNPLVXrhNnK/zj9tW/4vq/6xV+8ejtgM73NyUdgCsi3Acgvu+B89eb1T33QiMN7Wu00Vk7fh6XVy8rNFPpCAwReF7XqNmrVTYy9NjKmjyLBWXfJMfBdJmSLdUWhLP2Y8KbWgBEsy0LAckmD7r4Y/cEYw3GI/f2aTM/MPF47tSpTbblckv9myDuVF/v7+zJV04pMXplNG+fOnZcUtV63LzkbYz+Q1pBa9UCojrsuX4LluGjUW5Icd/nyRaQzFkbjAbxxhN3tBna3a8iy4cMKcPrCKlbmKqJJzcSmTMikLBQg21oDeOeUhQS4UQKXzcrR2K/WRPZHBQhpIJfnrjBEJkODTQH1dgddb4yWP0Q/xaktlv9nQlwy0/HEkImBtUIJq5kSOp6HK+06Nr2BNIREBOSY5gwNyOB0rDTJylmnQFi1etxMWai0N80hS1C9bpzWsjTSD/z7RPqmPmB8nOdQFgkQ62wMUhbHAVkA93MMyDfPz4r4IGucfF/WHjHDhWhlJ2UBNKMYHctE1zTicTH/8NLrv+J7vu79//qhk6FmeovbOQJTQL4NQH7lXdZXrV99+IMGgnv3DzgtzKOycAFnL9yFTNoFjECC3IOwh5ThodM5QG1nHf3agUyu+azLq3Jp7YjYX2eyR46TqS+ONE5EdMvR4SeNz6aDgKlmQYSxx6D2LkbjUJpIvIEP23JQnpnB4lKFclqZlyino0459DzJfbh48Tw838Mn//qvcP78WSytLsvUx2mzVjsUKuXs2QvY36tjc/MAa6tryOQskbtx80+eu15tY9gf4bErj2FhdRavvPsS8q4DJwCKfcUhJ4As2hMqS7Sp4HY5ZLkdO/UsW+RtGzu74Kkq7drKtBGFcC1Oq6YsM7uDMdqjIXqRh34KsthrDQfwqNxg1oZWFrhBiKVsEaeKMwLITzSr2AmHGNIlGCt5HadiIg7bUPjfVF2QqhDKQoOhagJRsjdpChHFhZa9kUcWAFZh9WIaOQbIqh5WK030zws1oSkLmYylFFXnLycJcZOappsnZHVMNWWhJ+SEQ7712ziB1iOa4lYgfPPPHnHOcrKUiZmJejSGpNAMQwHkDo1GmcxT8697zfd8429+6KO3AzbT25x8BKaAfBuA/IqL2a9cv/pXH3Ls1L21uo3K4suwudfD2I9x+uwplUmR4/IthJHyAcNDKvAwajPN7Rl0u1Vk0qQRuITjG96DLRol5mHQBUXHn5Jckcrw2XhssUaHGcKcWUyEgSF0xvbmPna3D1AslhEaAWbmKliYn5cJ0jJNKRCVXjxO3GGAj330LzC/MIsz585KrRSroagv7nSbyGYLqNe6ePbZLYxGPrIZF2unF0QOd+bsWTGRuFYGn37407CzKVw8tYpCxoU5DieAXNhTJacvBZDFqmumsLB2ClvVKnrDvrjiBOTCAMW0i8gLJS50MByjzdaUOEA7DOTfrfEIASMiGRhEULNSsMIYM04aq/kKup6HJzt17EUexkyRJxizmURrxpVLLkI6MuQYcjkqumENssdlbxK/KbVNCpSfC8jJhKwCg9SXtIFMeF8VUE/eWtqp/4aArGqc1ET7wl/PB+Sbb32rdeDzAZkBr1ytjkwLLcazplLoMtnQtdcLr3j593zL7/2H/zFpqjoZc6a3eJEjMAXkE94ecRwb//n3fukrN5/+a1IWL+8Ns5hdehk+/uAVFEozSOcykvJGh125WBIelpf+UeArgI189AdNHOzfQK9zgDgcwDJ85LOOLADpzaBjTgJm2IgsE57SMLPNQggNhtzY1DMD3ijEaDBEs9nFQbWLgJXtloGZSlHKSnlyyGTSQltQ71uvN4W7Jm+9ubGJhblFLCyUkCs4MqWTHmnU2xh7ARpNZliMcGNrG3fd9TKcWjmDPGNFrRipNCfIAOF4KBxyqZ9C5+GXrrIQhkByi1NIl0pYPHMaW3u7qNdqymjBCVn32uVzeXhegFEQYBCFaPpj9BChE4wx8AMBdTLs5BmMIELJtHG6NIvm2MPTnTqqcQDPUoVJdmggzQVfHEhdEydkBuDzNUvs088FZAXMyvxBQE569TghKx2y5ps1fSFhRSKJ1OltWomhT18TLvloQlbxnEn1k5w6OEUn5g+5P2aJHIXOvzggv9Dsq04TyZcY2icpfccgO8W4Vr6rVEB9L47Ri2K0EWGYSmGYdrbNCxe+79v+6//z4WnH3mfnPDMF5NsA5D/4j7/yFdtXP/XBKPJecVCLYdjzcAsL2NjZFitvsViSSTKXLSIOIyyvMiN5RhQU1Mw67HRDAG/QxbDfwvb60xgPWsjnTeSztPD+/+y9B5hk910lem6s3NXVOU5PzjOaqDCSJQewyRhsTDIGjAO2F+Ow4F0WDLvvLcECvODvwWLz8RYWg7GxLUu2ZIGlURyNpAmanGPn3F25bnzv/P73do9k2Wp59PZ9y9elb77WVFdXd9fcOvfc8zu/cxjuE6jqJ9HtlB4qiZaB8GRVTR81jop1zvNRdy1UagHGxkaRsE1MTIxIzgNXs3u6e5HJ5QQaKH/U6w2cOX0elmHD92qy2Uf3Rl9ff8SmXcnYYPjRmTNXkEq2Ip1kG0kZTc1JtHY3oy2XEUCmhtxcNTB/5PJNuywEkMlsqcfbCWzeuQPFWg1HXziCtJ2A7jpICFs2kbQT4h+mO6UWKIZcCj1UQx+NMESNxamULVhq6vnIaBZ6cwXMNRq4VCtiKvTgGmpZmdY95hgHIP/zxfYmDFnkBMoW386QlwTIrHKK3B4EVDV8u6GUNLa9xRGdkZYsiWqRZEHro0BmxNJjQFZRnIsuCwWrCkAXXRjf+YCOHikPkCyWKIVPPsqTKMa9kD1C7VhOlhrqGod6IUphgGIQoKYBjWRi3Fi/+t/9zH33fXl5W28ZkF+bV2AJgPzAP/3pbVfPH/xstVLa5gR5GKlO1FxTijPNpI25uRKmJ2YkKH6gfxVOnjqO7t4udDEDec1apQuTfRmGdOgREEcGL2J0+CJ8r4KUDTQ3p4GAl+qLb15FiOKcDFrnuKJNLzPvprRhIJ3No15zUJyfx9gYK6I0jE9OoKXQKt5jlopu3rZVhn+sXirPMzRoBpOTY7Ltl83mUWhukYqodCYhBaVcz56brePc2WvC8EuVaWQKKezZvgUZy4RW91Com6+JD5krcdRVGfbTgI6Wnh5oto3TZ87KQJE5xwRO6rjsGLRtG7VSFTWXGnKIUuBKawgD7WdrVVR9byEUh0y+M90kgHylXsEMy2WlCUT184lkwd9XUwxZAFngmoFRyoKmgoeUTMEKq5cy5AUfcvw4/jtHTFiY7EsBWaNkwZOCen4JrOdCigCykjleDpDjAR9fr9j2FgPyIoB+94NZAbJixmpgd+PGqQJlOk4WAV4BcoPBQhyghiGKYYBKEKCqAXUrMWGsX/Phn3/gvi8uA/JrA0fLDHkJgPy1L/zxrQRkDf72mXkTK1bvQqrQg/kSZYMJuA6lBxtXrlxHNpvD+Piw5FCwMZlDsc7OHrS2tksCm2WaGBm+hgNP78eWTWvQ3dWCqelRzEyNIJthq7GPpM3lCF4rUmtW9EWYkDA6SatRa816GJWDWtLoEDBMqOFjfGJSuvG4TTg0OoTVa1fJ5l4ymZYiU4QNVKtFTEg4fRLlkifpdMyt6O1rw3x5WvKVk1wY8QxMTE+h3JhHf2cbmiiH+NqChnyziyExILP1wzNtWLkcOnp7BZC9Rh1J05SlCTaFZHM5ZDNNKE1NSRpeRQPm/QbqegiHliynjnrgS9YxwS6jW2hLZTFTr+NqrYp5Lr1wYBfoamWaI0AxC7PPTwEya5m+EyCTId+oIceLIZJjETsyopLTuEFaVFqpdlIyw4LN7YZGkliykMUiBZcCuosMWfmr5UeNgooW8iuk4VsdxDdu6S0WMS0e4DcCsvJSqNsic6bWrQadMhPgMA+hvJ6MdCuzkDYMUQkD1BCgYScm7Q0bP/Iz9335H5cBeRmQX5tXYAmA/PUvfXrvlYsHP1srF29x/AI6ereipWuNJIY5noeZ6WlhntRrJYglbKA4Pwe34WHHzt2SZ1Esl2EzyS2tmjKef/5ZTE5O4E1vugfF+Vl0tBdQnBuD75Xg1UviY85nmXlQhx54cqka73yFjPyUty7FYW77ceWZzJlga8iiCbVWWsgGh4fV8onvobW1A025HAoFlqeG8LltCAtDg2NI2km0tbcgl0/j0uWLkhjX1taFjpYOmEkTgekiqYei6aZgvqaArAUeYJpo6AZ83ULvqpUYGhmVNe8cNWyyT0MXZ8mK/hUYvnAJtUoJJZCpBagSIPwA1cBDhYM+34FtWsgYCbRaaUzVKrjWqKFk6NKxFwMyteMYkLkUkuCgj5q8RKp+O0NeAGREA71oUy/WkGmdk4ZqufRXwzvhpAtXPYoBq/6+qEHkRT7keBD4HQD5hiFeDMg3htK/MiAvDvFiQCZLjnf9eBImY5egLFlE0eFSmtAgSyHU6yv8E4aoc8hn2TOJDRs/9rNf+8rfLQPyawNHr206VQAAIABJREFUywx5CYB8/5c/vfvCiSc+Z5rYMTVjYGDNXuTbVsHlpSctWYzd9ALJ8J2cGsPw0BVhtU3ZPPpWDKCpqUnsWFPT07JhNz5Ol0ReAu25Ei1tI5qGnq52ZNM62tuyqJXHMDl2CW3NCTRlLWga09bUXD2Udx51C65LhwhcxnaacBwXViIJGvld15cThhdAgoOmZudx4cIlmEYCbe3NcBplmGaI/t4+dHV1ig2Ozgbp9XvhJBp1DblsqzA6X68j39aEjkIOuucizZLT2PYWrU4rtTRYyKgQIs+fMpoRffsKdRR8ExV58tKYOiWT2dp7emDZCRw/dhypBPuk1WAs35zHtu1bce3UGVToR/YdNHQNJc9F0XMkZpPDvlKjBtu0kbGSyFkJqXsabDRQMRcB2ZaFC6bykSkqhixDvYghU12SXIsIQFWN0+Lg7sZNPQXIauDHBmsJDxJJYlFDfjmGzO+tlkJ4klBpdaIX32B7k1Ov/Kx83kVWq7IsFtnxSxnyyx3Wqv9kUa6IJYso4l75pZktzQhZCakHeMp2BJChToAEZDZ/BwGchD2b3LDpN37m/q/+zTIgLwPya/MKLAGQv3Hfn++6ePzxzwV+Y+d8OY2+lTtR6FiJwLDEM8tBkx7yraveTI16CZNTU5iYmEIum0VrW5t8tCxLfMfT09MYGh6SaiVWMtHZIEO6Wh3Tk+PYuWsbBlZ0A0Edg4Pn4TYYel9DczYBi3on36G0xmkuNHp/BfS47mvKhp303hkEY48Z+rKM0vBczM9XMDVZFL/z4PCgvAGZOlcql7B+/XpplebnSnNF0aPJuhlKNF+ZR6GQQ29nG1Jcaw6AppqG4uGLyA3VkPUIZ6xE0qVlgjptzODIRvl4br0JHMReYW7MifWPFjRDLrcbmg/PCGBnc9i8fSfOXbiEa1eG5HVD6CKZMnDH7bsxNTSGyaFxeC4dFy5qWogZ34GbtEXvLJdrCLwAWYbe6zrGyxWwAIpxThzhMfKSg0RTIjcDWXbhb6CKTqNgIRavRuH0Knw+sqiJnqw2+ej+UO4KFVQfF5wq6YHWNnVNI6vTBN8oQlMANioolUB7eqFjYI5qnlRKnvqZJPUtGvDJ0C1e5fsOlrdF3F5kxMpTLOPhKFVlMc9bHbjKz66qtqJCXISyrNPQdFS0AHXKFYEvryOljLppzSc3bPqPZ/fu+Kvf+73f+27+u/8l79V/C99kmSEvBZC/9Ce7Lp5++q8D39kxX0mhb2AnCp0rEeiW5MRKawijIvmmkmr5QNwRdDbMz8+Lc4Hsmf15HR0dsonGQR/vn5thrvEc6vW6WOcI1Kxn8v0Gero7sWplLzkKysVJVItT8J0SsikbaQYEaQ60oK5OCNSVuQ3IN7d4l6ObKmVbSJzjUgQljbn5kjRZs0+vVm8g35RHS0sz+vp6YFuM86ygVq1ivlSX5pBU0kJPG50XrPXU0VTjpt5l5K/XkGG4kKbD4yq2aoFT7Dgk/EWNy0rlVGDAxpU4VD7UYPsGXLhwEgFqpg/X1LF63SYUiw2cPHYGmUQGlsktR2Dnzq3iMb58+ixChxnSSjOe9huomhqqgSuaPrNAkumk+LnHazVMuGR1ZIekvgRkXp5zmKeWTzjUU4xY2d74GjJJTdamdbWRp2xtyvZGQCZ3VznINwJynImsZAuyYJVlEUkgEfBKv55IG3yOONdCgbhi04uArMKFlK6rnk+9vhzAMrtYNhRfJohePUr926vrAMlyUx+jY4LHi+LdMftWV0lkx7S8uRJMzz69EDUO9HxfJCKRMkyzmN60+Xf1X/i5z7zjHe+IggH+LcDi/3+/wzIgLwGQv/L5P9xz7cKzn0Pg3EJA7h3YiZaOlaJ3cu+fm13cJGMztDAbUiCBRC58aMJ+K2VqzNMCvoVCAd3d3eIY4OWt53koFou4fPWaOB8IyNSXlW7MFAEfK/u70N5CW10dxZkp1GslpBMBMil1Egh8RxwaZjToE0DUWUdkSnmqZBuRwQaeRIByPdp1IcM/rmaTGfEyfcMmVjlxfbuqAMNMS7ZGvVZGa1NO4jG5vpWVcKEbAdkQdwM1bLJi5b2lbOKJk4F/hEUTJFh9RSgjexZAo42qgVLSQTUB2C15bNi0DVOj8zj27AlkjQznbjLs3LBxrTD1k88fRlBz4VMv13RMezXUjAB1JiOHnqTEaUp3wETDxaQHNHjSlMR4flcCJNtCFgFZqpM0Q5WRCiCTRat8ZEoSsWQhm3rMQgadGqqNWj4fBcoLiMvyh/IfS26JdBGSDSuGLdc0ciKNnBxRS7XouEqYWggfim1vlCzi2M1vP2xfjqAqcI2PxihvMAJkhcGifkU53uo51TiQ8ahkx8zVZDB9XVanfQHkWhjCYWOWaZSzm7b8fvdHf/3eN7zhDXz48u0mX4FlQF4CIH/pHz61d+jcwc+GQf2W+QrDhV7MkHkAM65GmLKEsviRRU1Zi9irR38yrWcE3JGREQmcb29vFw1XLsn55k4lMTk1ievXr6NUKiGXa8LU1CQunD+HbVs3C+AmTA3r167GyOB1NGozqJankclYkuJmaASiMjTNE08zhzOMs2RtEkOEKJfw56EVLpXOCkOnNY6+3lKxiNm5WXT3dCKbTcP3Hdns8z0DJpdSQg8W+a3LmEsgVzVQWmDI1LjJkMnkDBjULYTBcWgWA7IKIOVzaqEBjdM1nzkJIapmBX6zgdRAC7q2rkX7ij5k080YOjOCh7/4TRgVoMnKwXd9dHW2Y9vWjbhw8iScuTJCzxe2NucxbMhFA548p+f7MpSih3bKcTHpBmjIOZKgrACZv4+AbsSQY0Cmlq6aoF8CyBFbpk5sGwRh1Tyt2DP/xIPAKIozZroiB9Dep8pReYUh56W4py8KFyLwKhCPh36LzJntJqJPRznIi4ftyyW6xZ9VJ6D4EXz9JXSeg7yoXVq1NcX/Xrx68aO26hiQo+om+rwjy5uSLDQ4llnJbdp078998rd/X9uzh0Gny7ebfAWWAXkJgHzfP3xq75XzBz+LoHHLXDklGnLMkKnRykVkwMvJFwOySAnREgcZF/+fbJgfKVFMTU1hdHgEbW1taG5uRiaXEUcE/5SKFVwfGpIA+nqthuZ8HnMz0xgeGkIum4JlGNi9cxu00MHExBCqlRnYFtPmqDF7MA0GrnvRGCfK2GXkpEZw5UUrbXPM0/AXYkJ9P5CTA7vs5FJXJF9NtVxzeYVODgEqXQC5ePgSmgZryLqLgBy3YyhAjg8vBQnxLNIlg+W6csKGlrOQXdeOzi39KKzohJc2peLJcE34Uy6effAZXDt2CbbDfDZdhny7du3A3OQU5kZGpQ2b0aQVVjOFnuicjIp0fBYEcOU3wJTTwDSXR/h7UbKIsyQIfj7lCrUYIhovGfKNgCwMmIzYjJpDlEuCKXRkxQRk1bvHqxEVp6n04WhAt+BDjsA6aqUWC9tC4zS9yBEzXigvjZqw4xYRCdLn5uIigL740F0sN43vj4t4VXOLkixiQBat+MbckUhu5mtJdhwz5EZIDVkTVkwgrtKDTA+8ATiGWc1u3vQn73znz/2fyyH1N4nE0ZcvA/ISAPkr//SHewbPPvfZwG/seDmGLNrxQr4X3zHUlSOtNAobf6nLQKQMJvgEoUgZp06dkmUSFo12dnZJNgXbmMu1moQGsdGaRaD04xLchwYHBTia803o7mxFPm/Dc4qYnR5CvTqDdIIuD/qZPSBwopopTS79xVlAjdD3YJpqyEP92WAbdCC7KNJ4LUMgsja2U/H3ECeGgcANka9bKB++rADZU0YuMuSArDjSNsmWyc75RzRM3UfdcFC3XSTasuha34/2db1IrGgBMiZCU4cjfXo2kq6NnJfC6adO4Imv74flEgQtCc/fu+d2aH6AiSuXAKcC363BtXQUPQ6eDDR8XVwALgNwQheTThU0JDoEZMoVBF0B4BCmTzBWW3KLgEwpQVU7UVOONWMVLKQ2+CTLIu7UizYp+TrRP66cEQRpVbkkndgRe1ae48i3HLkn5DnZ7Sd9hUr1le2+CITV8yn5Q40EFt+2i8eVcq0sgnGk5IvGvKgh86Sodj8VkSBA3yhZcNi5AMgBpxehuF8a0MRhUaW9MAxEsnAMo5bduOnT7/zFn//Py4C8DMivzSuwBEC+70t/suvamQOfdRvVXcVqCp0929C7cpMMOyQ7NgJkBWSaaMhknoplqpYQic0SXZe2NRVYL2+sKLz+8OHDuGXHNly5ckVqlbo6e9A/sELcEgRFyg10bly6eFHcD/l8Ey5dvCy6MPVd0wixd/ct6OosoDgzhiuXTqFRnUVPdx62yUthSg11mJJM58MwePHMQaAa9HCL0BFfMmDa6mfk4JFDOmG2BAj+gtLKYaCpZqJy+Apy16svAmTJ3+Awz+clNuUJ1V/naD6qtodK0kf71n6s2bcF6d5mNHRPhmxk3Zanw/Z1aNUQ7qyD4ug8qrMVPPbwo3BrDjKZDGrlCrZu2Y1VPQO4evIonOKU/G41rofDQtk3UGV7SMpAXa9hpjGBsm5homrBiRwojDKlsE6WK4AcuSzU5hwZMq8kFENV23oq0U0yLIwIoDWIjqy0Y75+SiuOgZWPl+WOQA32JMqTm36hGtjx1ZdVaSbMRcNBAVzBWjUaVV5lfn8+Th07AtbcTOTvSNlF5xUPNzjVTC22tfH/X26ox+OV/+Sarpwt8jXRYE9960WnhQoVAuqyradJ0WzZ92X9vOp51JBrqY3r/+xd/+6Dv6f90A/R4LJ8u8lXYJkhLwGQ7//Cn+64euHAX/lufe9M0Ybj55FvX4H2nj7YqYRkFVs6Yx15MAfRUE9d9hNIyYTjYQwlCyaxxYBMbZm3o0ePYvvWzfJmq1RrGB+fRK1WRb5A90Mrsk0ZGFKYGmBkZFhYNTVIslj27o0MDaFRr4mmuqKvC+tW98PUPUxODMJtFEVfTqdDpMyGAAKxlW9YU1egKT8Pt8AiX26coSFbgaJ5cqKvWjRp8cvVDJQOX0VusIoml/BCG1ucU+/DpgXP95kUDSRNlAwPqb5mDOzdgq7NAwiyXJV2oXGtvBIgLDooT8xh7voU5odnUJquoFKqoX/VGgyNjuLa0HWkMyl5LQe612L31h0YPPUCGvNTYv0rNhzUNAuVAGA8czmcQVOvja61eZT8DL752FVUaoLDCnTJSGltYz8iJYtokUPAeAGQlRRBQBadOPIhU5JQW3oGbJalivVNtVeLVY0bfZGDQq4wIhki9hQL8xX9mLqyqnCKA4fE4haz5OhzkvcnujVT/1wZBItXOSqPjR0SEdkVoF3Y3ovKShXMh2JL5BFHUFb5FUrOkobqiL3zZ/YI3AwVEo8P5IRHn3cp8FB2HdHt/WSikVy3/jN3v+Mnf2fVL/8ycXv5dpOvwDIgLwWQv/zH266ceuYvA6++b66cRFffdpRqGmoeg4Z0pNNZtLd0SNbCyzFkYUpx+ecN+QG8/0ZANg1NNOZt27fBTiQEkDlom52bE6Dv7e2RJRPa5qhBl6pFjE+Oy3p2veaiUqpiZHgcmVQKmWQCvd3t6OwoiEVubnYKkxNXkDBrSCdN0aANXV0ah56jtsmkLkK9NVVwvjqpyGUtC1vFwcbfxVBDPQLy9QpyLDkVH7JiWFJQpHlwdBd1y4XemkTPLWvRt20d0u3N8Dk4cgLU58qYujqK4tVx1CaKaMxWYXCc76sRmG+ZSBSa4Vk6jp09LUNPAk0+XcCPvektmLh0ETMj1+HUa6j4riS5WYU02lbkoTdX0bYmgRVbW3BlWMOf3PsEZmaVg4ASykKPneQgkwsqbVjp/oaAtWKn/G0X7W8sPJX8CbLlCKj5dYmFpRDVmRe3DAogR5o05QDlKolcHpE3WUA/Xgjh1UWUEidgHfuT+TOQXTO0n3kivOLy6VlRMCxvZPEQLx7QKq9CnMtyfzzUUxY4dd/ickhUlcA5Bw+DyIPMpDeupVNHLnkOHFNHg0W4CKghO/a6NX/15k/+zif69+3jdvXy7SZfgWVAXgIg/8tX/3zLmeOP/aWuB3eNTQIDq/fg+NlrCM0EVq5ZKW/iWrkuMkBnZzuaC00vkixEtrgBkBeiDl8CyJ2dHXj2uefElbFl62a0t7UhySzgECiV53H58mV58/X29qG9vU3CgAhus9PzUsE0M1NEab4ieRXVchXzczMoFmdxz913iTPDcyoYHb6MmekxNGrzSCVDZFI6EhaT5lzotKZRRJZtNS2axHPqrgZGZH/KsmYgVzFROkJALkWSRQTIkQ/ZsXxUEw4yK1qxed8taFvdLdplo1JDZXwWY+cGMX1lDF6xDtQ96L5ayuA5gA3HgWWIzSpZaEZ7Xz+OHD2BRsODoZmwDRM//9a3oz41jStnTqNRLSLVlkGmO4e21QXYBR/ZHsDPlRBkqzh1ysdff+YUZmbUFQvdHeKoILgJM46YKgEvBmTJMFbyhAqVV23UlB3i0CGJ36QtTkCWFjjFptVie/TWEpdDpP8SyAn2hFGRTGiPi0pOo9498S5H7mE1QFXaNuWTpKFLe4qUuQahrIfzBMqTumLVi25iJV0oPzozotWKtGLIHPZJ67e0oSspTYZ9/DwztUXWUEvZzBhp8H7dQNFtwNU1VClbMD/ENJ30xvV//UPv+9Xf6PnRH2WhyPLtJl+BZUBeAiA/9LXPbLp4/Im/qFbm73GCFnT2bMXV4RlcHhxBuV5Bf/8A1q1eJ4sdlBM0PcCaNaslaIjyhCStkVlRp3UcBQrRcOZGhrxh00bRjy9duiS2t2q1jDWrV+O22+9AvU4ZYxzpdFosc/QzswR19ZrV8j3oaW04jviKBwcHUSlX0d7eganJCaxYsQIrB1YIo2LkJj3M0xODGLx+FvXKFLJpNQCU4R932aIgHHnLypCHUoaKyYw9xDnmIR+5iqaXALJHz7HN7rUGenesxS1vug1IGSJfTF68jitHz2Dq8ij0BhPcEqKBcm07MKTkGkjpMHNJWPkU2nt70dLaBngmvvn1/ZgYmkYh2wLHq+Mtb3g9OpI5TA0NSodhU3cKyW4TdrsPZKtoWZlBCbOYbkzj0LNV/NNfX0e1bEdblQRjpYmztJVe5JiNEpDF/cD7KD3EIfJSfErmrOQCAWNZGDFU3ZNIPnHZqboiik+8KjdCPZ+cCIT1Uq9mcJIaHqq/R69zpCQshNcT8HlOZJ8h27gZS+orkOfzyTEkdVTxAE9d2bBijGFKnDmwc5B2QGHHAr4RIMc6svhuuCpN+BY3vVzxuAGDmxQoN7QAJdcRt4qetLm152Q2rP/sj/zir/xm/zvescyQbxKMYwXpNXiaf7tPwffZv3z9MxvOvfD4f3cb1XtmSzZ6VuzAdNHD9dEJmWzPzRehhzrWr9+AlpYCZmbZgWeKtMDw+ny+WdhMPOCLLxNfJFkcewHNhVYZ6q1cSdatYWJiDAnbRrFYkq9ds2aN2OP4pzhfwujImAz8EgkbTfks8s052EkbnudidHxU3Bm0sCUTKXS0d6I5X5BLWBkGGR68Rhmz08OYHr+GWnUaelhDOqXDtkMEXkOyLXRZplCTfV4u80ZYoWQxf/gq8tfLsqnHm28AruUhyOlYvWcbVu/ciqrmYfT6EEZOXUD5yjgwX0NCtxHYFpyECT2bQjafQroli2R7FomOLDKdOaSaUkhYCViBCWfaxSNffQwnDp5Fc6JZlk12bN+Mnes3YXZiBHbKRbIDSHR5mPKuoWd9K5JtaQmunyoX8di3JvDAPwzBr6flEt82LDV0FKeEYshKwlAgyv+kFTpiuhIUFC1xiPwQfV5WqIXFRlcH1KTp4hBEUxuKZJ5y1SHt1ZwB+KLbp7IZGLlstGWpFkYUO+YMQl1PSVCRfK9AmDQrCOozs9AcT5i56OA3/Iw3iBXyTMygEAUoYseq3ioC5MiQEQ/04m09zWOQlbpS4ImYDJnuFOZM+6aOuiyGMFcayLYVnM6duz478GM//Yk9ywz5NQHBZYa8BIb81IN/t+6Fow/9ZeBV3zgxG2LFql2YKga4cn0Uc8USLNuEW3fQ19cn2i4HbNt33oKOjk5hxFy6yDXl0NXVjWQyqexu0TYYMxf4Bjh85LAA+tDQEIaHhzE+MY61a9Zi1aqVsrrsuq64DAj4zc0FYT18z1crVWHVg0PXkUhY6O7uAqUPK2GhUW+gUq2iVCwLoya7HRhYLVKI49bAlDXDCOC7VdSqc5idHsHE2HWUyzNoa2lCKsHcYM5qPIn8DL0aDJN6q4Gmso3SoWE0X69LSpqre6jbPrRCElvu2In1W7aINe/0iVMYuzoktU+Gy4GmgUQ+g6aVXWge6EKiLY9sPgszbUNLGHCtAJ7pC5vj5bjlWcj6WZw5cAbf+vK/Io0U1q/oQkuOyzA5JDIuCn0WEl2GSBQlfQLdazth2Bk4TgJTU1V84/4L+No/X4PmppA0TLXMIQWqhmr+kMwKFU4vSxnSqRfFXSqHYDTsVA4JxWTU1pxaFI/X08k7lcWPyzcNNqxEK8/8x+JVDOUAblDcctc+3PWjPwbPTiCkRUOyKlRTDBksR4XM+DDp0mB5ge4hqWn4yp/8OUqXr6PJ4M+uI814UjouxCyjilTJ1kkU+C8373ENX+3oSfSq+mWE6YtWHS2IqNkeX3NXThxsnOFcocEiXV/9PnbClkUbZk7XrTpWbF/hrLv7dZ9r3nf3b/bsWZYsXgtEXgbkJbyKjzz4P9acPPTwXzZqs99fdVNo796EC1em4QaWbLxNTI3JBJ5gyLzjyYlZjIyOoKW1gK6uLgHqyekpVCoV2c7jfdSJCczx6vSzzz4rwLxq1Sph1pQtzp49K0x73bp18odeZH4dAYOhQCJV6AYqlTJGR0eFOZ87d04e09/fj9ZW+pPz8n0J6JOTk7h69Tpy2SasXrNKsjXEeRcQIhjjGSDw6xgfuY4zp04iYYXobKIrwZH0NUOvA2EFWuihaT6J8rMjaBpy5bI/yIQoJRzc+YPfh47ebpw6fhInD70Av9qQlhIul7T2dqBnwwp0bVwBsy2DuuWhxs06JozJco26WHYNapZKAzUdDcm6BUzU8eQDj8JuhGixAiQND+19LWhfnYPdESBoDuE3sX3VQ7qFK+lZeJUkJoeK+MY3LuK+r1yF7iaQJjv1AiT8ECldR9JQkgOHnLL6LDkWUTjQoq134Si5MdT9xkNHrnYEfKnHaqgxhMd3JeCdw1AZBLD3z9RRgY+73/rj+NmP/nsU2SoT6bk6T3xM76PLI7Bg+RZsyg2mi9Bykfc8/NH7fw2VF84hrwEpLUTOSiIRBQ+FtOSJn1q5ZZhdPO06YpHjjVdbcdJIXDclrplYPpMtThe2ZiKTSMrJutFw4Yrw7CPJqy8/QJmNIYkKene2uevfeM/fhpt2fGzjXb9SWsJbafkhr/AKLAPyEg6R/Q/948pjzz/wF6Fb/MG5ioHOvq0YnWxgaqaChushk0uhpbmAa9euYGpyEmtWb4DBN4fUKk0IS+7o6hRg5o0ry9SCRX5oyst9BGS2RVP/3bx5s4AlrW10XcS+5dWrV0v+xSOPPCIhRVu3bpVcDN74fZiP8fnPfx47duyQjTuCBMG9p6dHAJzPxT987MzMnHTvpVJpdHS0Snt2SMbMBg3qiIGP0eGrmJm4jFp5TgA1m/Rh6VXYRoDWagpzz1xDbriBJJPb0gFuecNtSDWlcfb4CZy/eAm6baOlqwNdA31oG+hFrrMALWfDtRlyXofLJRJbJcSZzKrw1OCQl8N15nPoGlK+iWbHRHK6josHj8CZnkU+bSCZ8ZHpTsHuTMDLGzDb80i0Z4Es6a6DMPRQmi3i+qVxPL1/Cg9+ZRyGk0KK235+gFSoIUWnBHVigzkVatgmeRMRIH97ZOh3P1gWAVlHPVSA7EUbeALIug7X0ASQ7/yJH8fbPvpxlAwLjiz78CTAdXdPUvO00ILpW6I3B6YHWC7awhD3vucDKB05g2ZNQ9oAcmZCQFuGsMLylb+ZKnFV0zATresvArLyZUguM7cWo4WT+IQS+Iohp+0kTN1HzVGATOsem8AZTMX4zZpdRu/uDm/dG+76e337Hb++7vZ3FpfwVlp+yDIg3/wxcHD/l/sOPvml/8utz/1YxUmhrXMjpkvA1HQZmmFhbGIECctCoZCHTcZT9zE1PYVUOilslQc7A+K3bNki4EjgpcxAYGzK5oTFnjx5EnfccYekw/FGNnvhwgX5Wn4dAVX8zMxm4Mr16Kh4kgnIBGbeR1Z8//33Cxsm+PPvMzMz8jgy86amLHJNKgbUdXzMzxcxNTUj7RsthRa0FJqRSacki0OVbYZo1GdQr5cxeP0aSlOX0d3G+M0Kmqsm5p+/jtRQBS25NLbesQ1aSxIHnnkKlVIZTW2t6N+4Fm0re5FqL8BPGwK0kjVB4IkyJQkiXDSwvRApl3JIIKDFWibqmKm6hvR0DdPHz6J8dRCZpIlMq4VUl4VMXxJaaxpeLgUjn4POtWubSXt1+I0yJsemMHK1iOOHPdz/5aswvCRSoY40Y0VDDWndgM1154ghi5tBXBbKbvZqbt+JIXNERlCNfejMb65qPva97a1460c+hpJpw9dNYdHCkAWQuZhiwwht0ZF9wwMMBx2Bj0+9+1dROnoaBcNA1tSQNSyYnhoKkiGrAHyycYbJ40WAnOTVVWSUkyGmlDaqdLn4xtVpSzORsm2YXLhxKXkoqSaZtOAHoUp8S1TQs6vNXXXPnX9v77jzI8uA/GqOlu/82Fd31L023/N/u2fZv/+LXS888eU/18PaT82UNLR2bkI634dvPfIUEqkMMtkkQi446IytrCPwdWzeshmXr1ySoCCyWjLkjRs3Couly4IgSeCsVaoCzGfOnMGuXbsESPnmFi16ZETup+RANt3Z2Sk+ZGrMfBzBmzIG5Qyy7oGBATz22GMLcghBmyeETZs2iXa5dRUTAAAgAElEQVTNYaNtm+K6oAPD9yCh9p4bYnx8DFNT08ik01i9eqXkN7tuA47fQCJpwmvU8MIzD6ElW4et1dBUDlA/NQZrqITdu7YjSANPnXgOVi6JdZs3YM3mjUDGVkBsG6j4ddFPRZ+VYSExg+0qoeiozCRO8AdiwjTZsWYg6dswp6oYfe4EypevoT1tI9lkIbcyi+SADb0NCJoyMAst0FN0azTEKaIxjH6uiNHr05geMXH6tI9vPHQBRpCQmiYy5AwM0WTFKUH3Q8yQRVtV7oVXc/uOgBxZHkWO4QpyBMh3vu2t+PGPfAxlMwFVPUCZPoBhhGiIlJWAqfF10REYnDM46Aw9fOq9H0D56Gm0GAZSeoiMYcHmcguHcJGGHLnCpd2DkgXX4sneCcgEbpGRxU6nhoc3Shbc+CNzZu61qQeoOx488cT5SKUSYlNXgFxG1842b83d+z6fuHXnr6/Z837FJJZvN/UKvLqj7qa+1f++X3zo0ANtBx76hz+vlqZ+th5kkSusRrlho1L1MTNfxPz8DFoKBbS2FnDlMn2+Rbzt7W+TzTI2gly9ehXHT54QIH7d614nw5W2tla1secH8nH//v0C1ozhZFg8B3hx3gXvO3HihDBpMl1KFmTG27ZtE8YdyxAE6a9//esC9tSP+VgO88is+bGvvwe9vd04cuQIOjs6sXnzdpEsGMfJfAeeIEaGR3Dh/Hn09vYKwDPwqObUkTI1HDnwIPKpEnJmDdmah+GDZ7Ax1y3VT0cvHUehvwsb79iFpr4OpnCiETbg6T5cps4lbZWLwctlqTJWSWaMB1Ur6AFCzZV0OFrBUp6JuTNDGH72DJJzNXTkMjASPrLdWWTWpKC1h7DbbFgtTTCyabihA7daRH1+joiBuckaRgermJlK4djpCg4eGYEFWxiySBaULuiyEDBWEZvKc6xCghZ8xK/isH2Rhhz6qPue/O4Sei9ONLY3Qxjy697+E/iJX/84yoYNj+vxzBbRHPk9zAQT+kwYgQ3T51fTEeKhJfTwR+97PyovnEGzToYPYcgWc0gk+dQUtstsZ0oW7BycYfhSBMipZHJBQ+bJ8GUli4AODkoWtqykN1xfAJmWR5bOer7q1CMg9+xs81bdfec/dN2648Mty4D8Ko6UZYZ8Uy/Ws9/6SuvTT33hvwVO6Z1VL41s80qk8/04cPAosrkm5AtN8qYeHx/F5MQEUskcdu3aif6BfuVFpcwwPYVr166JNkxwJehSaiAzIxBydXr37t3iP6b8QFAluyUIU67gjcyY/0/GzecgUBPMCZyUJgi61Iz5dWTPwor4JtR1YdBbt25GR2e76NyZTBOmp2dEbaSvtUA9u1CQkwadHnz+1tYWpHN5iQFtaUrj/AuPIZ8qIqWXkHF8+CPz6LXymCnOomNNr0gUWiGNquUL82Vwo2FyddyN8jyUC4Gr2rQJ8qP8kWCiAI7pwwtd5EIT6TkPFx5+FtroLJoMDeXGLAorCyisbUFqIAU/F4hbw0gnJbWuViph+tow6pNFpMMsKvMhKhUDlbqFQ2dn8OQLYzA1GykYiiHrpgqYFztaBMpROP33CsjxQcbRXjX0UPOioZ54jxcBuab5uOttP4Gf/MjHUDMSqGsG6maIkfkxnL16Bhs2rkd7Sycsz4btGrAlxN9Fix5EgHwWzToEkHNmLFkQkLlFGHmWtVAkiymnJoDM41AN9VS0p+RpyMag+v/YM81/K669kyFTQml4PnzJrSbDpqWSGrJiyL27OryBu/d9Ib3p1l9b9YZfnrupN9nyF8srsMyQl3AgHDjwxZbD++/7dKU4+a5GkEO2eRUKHatx6PAp1B0Xc8UZ9HR1oymXEeB59iCDgm7Brt07FQuO07U4sHJdPPnkk+K0oITBfGDeDh06hL179y6sstJhwTcJB4L8yIEeAZfSBUGdrJeyBkGeMgY1aWrDdGdw4Ecpg4+jZEIGzee45557kMmkxZ9MrzN/FgI3gZ5MPpvLoK+/DzMzs9i//xE5aXR198H3QkyND6M0cQ5b1jRBD6aR4Zt8tgZvtoode3ci29UKLWWjrgVwTdUNwmD9uCVZsjDkzR8HXnCgpBYqzMCDa2po0GwbaijUDNROXMPIU0fANkI76WHCG8XGOzfA6klALxgwcxkUiwHSqRQa1Qqun7qE4dOjKJgZdGa7EHgphGYGgR3iuYuTeODAdS44I62ZSHp+BMjK7ibZE1HwD61gNwPIscuChatkyBzqCQjeyJDh4663K0CuGgnUDBP1tInHjj+N//nVvxNP+b5b78Tt227D6tZ+mBUXTQGQh4s/eu+vonz0LApkyEaIrGnB8vxFDVkAWTWLkCFPNRQg87gkIKusDOUpp7vkRpcFj8OXAnLd9RAEMjKUthha6CqeAuTu3e3eqnv2fSmzdfuHBl73wdklvJWWH/IKr8AyIC/hEHnyyc8Xjj7+wJ/6TuWXynUb2cIqXB6cw9DIDHp6+5DOJOUgP3nyODo7OtDW2oVcLovVa1cLW5VNPVu5HshaCYS88XOBx8l6uADIvJ9/f+6552RV+vu///uFtVL2IGhyUEdrHJ8j7ugjqBKQ+XUcDhJIyXI5FOTjKYXwMRs2bEChtRVjo+PYsH49GmxiLhXx+OOPYdPmTZidnZZ+v0QyhVq9Kuz8/LnzaGvpkMCikQuH0ZZz0d4WApUyUPGwe9MtyLXlEWRMVGoNYe8+FyG4iBtFcUYRZooBCDvm/7H2ilDF3GYHHjea6Qt2E0iMVXH1WwdQaNTRlAG0FgeNQgXJXgPZjqQsdsxPeTjw+EWsXbkWTckU5kanEVZcpPQMSvMeSnUdl4Yn0LexExNeEl/+1gVoYQIZzUQiAmRKFlJM+r8AkG/UkGtagDvf/pP48Y98FHU7gxnXxRMXT+C+Zx7EldnrMOwQcxPT2LJiI37hh38at67agmzdRff/KyV86n0fQOVYzJBjQPZeIlmoBRf24H13QF5kyHEKoRvZ3tLUkDnUc9xvA+RSpCH37mr3Vt6z7ytNt+z5QP++98ws4a20/JBlQL75Y2D//q82v/D4F+71neJ7ql5KGLKnNeH02atoOC7mS3NYuWKFRCCODA/DdUJs2LgBrW0twlbJYKkRSgxnFMFJSUL+P4ropK7LoR4fw8+R2VI2oIxBNs37CNCUKShD8D4yYEoUBGoO8Ajczz//vHykBs3g+7GxMXlz0tmxnoBcaBV2vW7tWpw+fRKDg9dle4yPL1dKyGUzaoGAAW90QNQbqFXrWL1qJWaHzyCfLMM255E2gf62LvR39MKz2EbswrbYjBJlXhCS6WuO206jy7EYkPWA7Jhyjo+Q230c8rkmco0ERp89ibmTZ9Fq+ch3WbB7NQRtLrRmD7l8Atl0CybOzeLK6SLasl0wvAB+tQa/3kDghfA9C6PTdQyOz2Hr3q04NV7GfU9fgB7YSFGqICAbkWTB7Tr6ncmQpS1apa19LxpyfMlJH/KLGHKcHR8N9QjIdxCQP/obeOLYaXzm//5bPDdyHpkNbXCzLnbs3oLxwWFMXR3Hxo61+N0PfAybmjvQ0QjwR+/51ZcAsikMmb5iujOUZKFksqoWYNpRBbo3MmQZ5EkqndoqlLqtKBbWpWRhLEoWjuOJZEEdm0M9MuRyxJB7d3X4A3fvu6959+3v77vtF6dv/p22/AzLDHkJx8ChQ1/MH3joq/d6jeJ7CcjJbD+a21dj/2MH0dHNoVoD83NzUn00MT6O/r5VKLQUcO36VZEVXv/616O5pSBMWVwGBiMeFfCqhbRANOQ9e/YsWNuoCR8/fhz79u0T0KXswPt4I/iKJphIyB+CKSUKPoY+ZgI0wZrM+JlnnpHhHh/H1LjOzm7RnNeuXYuzZ07hwNMHZHuuo70dmWwWY2OjqJKJr+iXdDnfc0TXbsplMXb5OLrbQiSsonhg1w6sQkdzAXXdhcfkOGlTVpfBapfthtB02SBb3H6L/z9gByClCldDLkyjfnkCF598FqlaCe0FE6lOHXa3hSCvId2aEq2+MV+B7iTgzFgoTzbglRwEjYoEJNHGpekpVKsa6o6BTL4Zx8bL+Mqhi2IIS7MLz/eR1S1JaOPqc6whL6xHM9f4Vdre4sPo5SSLuDVaXBaGhhoIyG/DPb/yAfzuvZ/B/fv3o9GeQtOmDiR7kti4eRWK09OYHppCMOvgN3/5Q/jh7beiuxHi3vd9ENVjZ5HXudgSIGvEgEyXRRx8pJwUVZ22t7pqqdE0OZHL6xMBMotaxSEXAzKzLFjdRR+yyagkV4Z6AZtmbpAsXgTIr9/3NWvPjvdv2PP+qSW8lZYfssyQb/4YOHjwwabn/vV/fsp3S+8vNxLI5FfCSLTj1JnLmJ0vwUro6GhrE2bF4dmVy4MCaHoUp0lnRVNzXlgqh3K0sS2w5UjGf+GFF8RvTPAl2JIJnz59WpwUXCLhm4rDPn48ePCgvLlog6PbIm6tJgBT2uDXUs4gQyYQM5SI35u3rdtvQTqdQU93N86cPo3hwSEB7+Hrg+jt70O+uVlOHOOTE9iwYT1WrupFveHIc5w78gQ2rMwhmSgiZYXo7ehEW1MTtKQOV/elBdo2Eyqz40U5kCqQJ6JjUSO22iajwsq4R9u1EIyXcPJbTyFTqyKr15HNBehY2wq7NY0510Gp7qI4X4XWqGLL2lUoT5XhzoVIIgW4dbiNBpLJLELfxsTEDBJ2Ar4DHB6r4v7TwwhfMtRbAORoMUQcFrGG/D2W2r8SIDuGat644+1vx753vh8f/+Tv4+kjR1FvTaJpYyvsLhO37NyArZs34fzJ8zj06HP45If+PX5g21701AOxvVWPn4029bwFDVnZ3iJAjnr3qnqIGafxbYAszeQc5r4EkCUnmVVdtByyRosRqo6HIKRBblFDjgG5Z3eHv+ruO+8vbLzlfT1vWAbkm0ea5aHekl5DAvLR/V/8g/m5kQ96yCCR7QcXRC5dHkZXb69c6nM4xxXm9tY21Gp1nD13Fu0dHWI/o2zR1dMtwCqtD5ERnx+pIROTjx45iltvvXWBRVPzpWRBhhyzavqVOSTk/bFPmWD6xje+UfzKBPuYLVPeIPATpMmQY3a+du16lCsVYcgnT5wQixu9x7TPVas1TEyMY3BwGG3tbdi1ezda2vKiCycsHYefeggZswibDNnWsWZFPzpbC3DCBtgUQheDHw0QlTgjGZDKSRHFUMpqsLpblkOk1y00kHMTOPbw0xh6/hhWtzUjkwjQ1GOjdUUbRuZmcfj4OawY6EZppoGugo0Nq7pRnq+hUeSWn4WW5pxchnt1Dw1mVVfq4g0PXB3PDRdx/6kRQLeRDnUkgxCZOMeCDPlFgKw68ZTO/epvi6vTHmrRUI/6MRdNQl2Doyttlwz5Bz70cfztP9+Pz/395zHilmB355DrzcGwPOzevQNJM4G5kWl84v0fxupsiwDyve/9EGrHz6GAEGndl2xktp5INZQsmCh2zBCkKkLMOfSSqx7HdEL55eNlEBnq3eCykAWmwAHbC1NcWNHoUfeBCJBTSVua1Sueh2qiiu497f6qu2//emLFbe9d90Pvnnz1r9byV7z0FViWLJZwTJw6tT/72Ff/x38tF8c+7DOXIdmHpua1eOb5Y7J1lkzZyGVaZF26WJxHc3OTOBlaWlpEPqCOS/ZLV4XKsVQyxY3gTO137+49cj+ZMHVeyg/UlQmIvJ+r1LFEQUDm4I6P5eIHJQsCLx8j4fWlkjAjAjQfx5MCwZsf+Tkmx5Fpk9GTlfP7EfD5GKbL8fsw8rOrpwe3bN2KXNrE8we+gWyygoxdR0IHVvb3oaO1AF9zlME4FHtFVCWvXlg5wCJwU7k26pBbqA+KHmSXNJzffxTVS9eQ4+ZeWofZAdQtHScvXkNbRxK379wAo0G5oo7ACVGumnj+0CW0t7Zi26a10Bo1aK6PpJFD4JqYn69haraEZ69O4olrc9B1G8lQQxIQ6YJZFlyiePFQTwGy/Kwvc2x8N5wmu+a/E3M4mOlccVzJHmayHL3VtG9QP67oIe58x0/hRz76MYzVGnj2hWN48ugRzDSqaO/vQq6Qhduool4u4badO/D62+5AygW6XQ2fevcH0Th+Dm1BgIytQTOYFOdL80lSIyxTu2d1IK13wHzDheM7Ev2ZtBOLkkW0Jk6Apgwki02GDsdriO0tbSWl0cVly3hAj7Yv6/W8mqk6Hip2FV23dvor7trzUOeWO97dffcyIC8BSl7xIcuA/IovEXDs2MOZpx/4x/9SK49/jJ5Rw+6FG7bg4tVRrF67EpNT45ieKKNcLmFgZT/a2goygGMwC0GSoEfQpDuCgMTkLDLd+EbHBId6BGRe7lNPjv3DBHWy1xioCc4xC+bXk3XzRtDnBh5vZMP8O4GZ8gXdEnFHHpdHqEVTwqC8QT2aA0LKH3wsv46AHUslTU3N6OvtRsLwcfiZB5FJEZBVfsVAX+8CIIt0HKqI0cVazRe/uKpp+WUOOYLVTANn9z8PZ2QSOduAazYw5k5Ab2rBmfMj+IE334Id6zvhF6fgFkuSkVypWbg2PI/W1g405dLwyiWxs+UTzQg8E5OTRVwdHsf+09dwpswNQQKyHgGyrpLeJNM4GupJBCZD5BUgv9ztuwGyXPGQlXNjM/RRZkeh9OoxMTRASP3bBCo68Lqfejt++Nc/jOtzRVwZGYfLbkQNcPUAiWQCjUYZAfOPLQv5dAb9La3Y0tKJT73nA6gfO4dWeqnZlWgzgyOE7YZIU4jgyV4AGahCw3x9EZCZ4Ea2ztQ5NbzUBIhvBGSPGjIZsq0A2XF92Ra0tEDChRy2TrvsR6yj67YOf+CuPQ9lVu36lbVv+cDEEt5Kyw95hVdgGZCXcIgce/jhzIEjX/rPxZnrH3cNE3ZqAC0dm/DEgSPwQkd2/FcPbBIL2ZmzJ9HW1iLsOJlMCyiSoRI46f1dvWaNLEsIS4yiHGN3xO6duwSomWMRBw0RzO+66y75egIpH0uA5Y0MmH8nCye7pVeZN34NQZ2eZYI0QZcgy+cg+JJN0+fMn4snCWrN1KupR/NEwOfnz82fb3RsHPvuuA0DPW147ulvIJeqIKFXkbL0FzHk7xWQOfCyAh1zV0dw9uBhGCVHwvLDpIuq7WKqouHKpUn8/E+/Hn15DyjPAo6HerkBhFmERhZekJA2Eoa42x4Hdkm4tQATk0UMT87j8XNDODpZg6EnZEMvEYZIM1hoYXVaBc9LXRLT3qL2jVcDyKoIlmHDiiHX4aPiqmAo5jVxuUMYsh6grIe46+1vx1t//eN45NARPHfkBaxYsx5nL19CPXDQ2tGKyXEustAJAfzgm74f29avR69l4vff96uoHz8POg8FkMmQ2R7i8Xdio3acbg/UCMgNLncw25rNMLbkY0vI/g0ZFvydCcx8LtreEuEiIJMhGyG7A7moZKk8ZDdAPVFH560d/sCde76ZXrPr3cuAvAQgWcJDlgF5CS/SoUOH0kf+9a8+WSmPfqLqh0hkVsIJCjh/eQSt7c24eOk8bCOH5gJXm1uRzaZkC+769UHx/sYDOerC9AjXGnVJdKPmGw/3mPZGhkyAJasigBIkCaoEWg7pCNRkyLyPz8X/5/1kZRy60XMcl6dyQYTASymC8gO/L9kvwZmgT5bNrAxKHLTlkcnzJMCvI0gTlHkCqDdc7LxlG3o7C3juqQfQlKkhYVSRtozXhCEzZN1qhLh28hSGzp1DGgnkm1PItCfhZ2089cxpjA2V8IY7VuENt66CWS1jZmQcXiOAEaQAIwfYTTBSOQE+rdZAWCyhUayjXPEwVweeHZzG45dG/z8HZMoTBDZqxfXQU4AsjgZVYsrtRUmBE4b8Dvz4Rz+BZ06cwcOPPIZcvgWz5QrmKyVs2rIRk+Oj2LRhPY4eOoQf/aEfwZq+HqwuJPEH73sPyifPoQM6cpYhTNjgMclwJuY5fwdAFtsb7Ywc6NHuRmCOrlYI0EpCY0OIC5uAbCWEIXMzj4Cc0EPJ/WbORj0C5I69Hf7A63Y/nF239d2rv+8j40t4Ky0/ZJkh3/wxMHjgQOrBJ/7mt2enrv1WYCWgWd3I5Nfg0Atn4PoNmUyv7N+AmdkZlMvzSKVsYaLMh+AbgUM4AjPzIQiQLxw/JgyUoEzg4+Dv2LFjIEMmIPMPFz0OHz4sQz0yW4I0WTABmABK4CQgU4KgREGwpp0tZt6UIzjUowxBlkyw5puOjgwyY35fMul4RZssmzILf744AImPy2SbcNutu9HbUcAzj9+HlmYPFkpSJTTQf3OSBU8eJsNqxqZw9fRxzE+MImOl0dScQ6G7IBaxRx87CKcS4vYdfbh71zrUJidRny3CLTVgeAY0IwstWUCQzGNoaByJIECew70S3QU6yr6NQ+Pz2H9hSCSLxA0aclLkisVNPUMaqW+SIQfMMwYagY+y5yr5PFQlphJcT/asA3f85Nvwox/7D3jy6AmcOXeRDX6oNRzRnAl8DIHq7urExfPnkM/lsW39Orx++1r86Qfeh/kz59EaABlGvIqGzCsDasg3ALIJ1ELFkGllI06ztYZXJFIhFm/qiUSzCMjMQ7aY9xFpyJ7HgaQOOwJkDggbLlBL1NC2py0YeN3ef+naddsvdd7+3mVAvnmoWV6dXspreODAgdSJx//mP9bKY79TJdtJ9sNOr8DR4+eQzacxPTOJuekaVgysQFdXG0qleWGsuVxe2CyBlLIAB3QEVjJkeozJVLm2HGca337rbWp7LwiEVTNsnoNAPo5fRzbLARyB+NFHHxXAfctb3iKgz+EegZSf443smmDM52E+MqUIfi0BOQZpsux4A5A/J0GZ231k1tSted/lK9ewd/dOrF/di+ee+rowZEsrI5ewsaKv51VryPzZFgZ7Asghxi5eweiVs3DKc0gnEsjlmpFv68DU/CwuXbmMnds3oyNnoskEnJkyUG3AnSsCNW45JqClWjBWDvCtR4+jqzmJPWv6EJQjQA4TODlXw+PXxmBolgAya5uoNb90qHezgCwh+1FtUwzIku0eMM5TLQbx7/NOHTt/8Afxc//pt+HoCbhOIMMyQ7dUjr3UONGZImgu/55NiSRScxP4g1/7EGrXB9Gi6cjSR83GEMK5F0oDioQMUXIxAR6r80xr8xx5jpghmwwzirRj6voxIFNY5rHHxRIB5NCF5/swqSHrAZKs3QrIkAnIFbTuaQlW3HXrt+w1235p8w98dHQp76Xlx3z3V2BZsljCEUJAfuHRz/1WrTz22zUWGNk96Fu5Fw88+AhS2YSknXkNA/Pzc8hkU9D1UEB2fHxSLvsJhpQByIjlgE8o1wSZLZkxt/IoX3zfG9+0sDRCsORSB5dKyIpjbZmATScE2SsBlPY1sm0CMr8Hn5OgzPu4Rk0QZoiRLAfoukghsR0u3s4iG4+XTfg5Pi9/bn4vO5HC1i0b0ZyxcPbEk8iKhlwRyWJFbw862goqpY0WtpCeBbUSsth/vPgCx1ayF7VuMIlu+DquXTwjiWa14jw6W/vheRauXLmK9q4U1q1vg+mHqM5UkQpTaDFthLPzcIsVeK4BI9OGqzNVnD53FYVUBr3pJAz2DmkJ+FYOR2fKeOL6mAAe884IyGnoSErpaIgElyviLAsudX8PGnJ8ZcLYTurZ9cCTVDRmWfD3ZZAP5RmKGCwedVM2Nt15G5pbO6BpLJjVpCSXLdCUHcQcKN12at0ero/Jyxdw/fhxpHwXBSayaZChH9mutFDr9A6rtUCm7dXosqi7CEK1np/kUC86MSwA8kKhrao24XGSYN6HmUAjcOATuDkIZUa0qcNlbCytb3YVrbtbgv7X3fZI87atv7jy7mVAXgKUvOJDlgH5FV8igIB86F/+4rd9Z/a3KgEwW0zIUC+ZbcX45CiuXruMpMVUtgxMS8PcHEPfHWQyOWzfvn1hwEafsWjGIvTxAKd3uSLMlwBLyYJgyseQyZ4/f17ANHZckHUTJClZxO0f/BylB4IqpQlejvI5CcgEdG7/0eoWgy8/R1CmhBGDND/HkCI+P08M1JIJBDwRjIyMId+URXshjenRM8hlakhbjOPUvydAXgAY2rOkwt7D6LWLmJ0chUYAqFdQmnbgVAwkDBuFVg9r1+UQNnQ8+vBxdLW047Z1a6DPl+GV63DqIQIzg6pmY2quCs0NYNVqsHw6HnQ0kMCZcgNPDk9AjwE5Guq91oCsFi7IbyNAJngRHKNGD7otmK3kaVykCeFoHgyL3m2yaFZHGcJcubKuVuhU5R1fM/b9Se6x20BTwkY6CNBkmLICThDnw7lhJ7qwplq8WQNdrLnwQ3qJlwbILFJIgIBMR4UrgfQCyAZgEZB9H04A1KwaWncXgv679z5qbr3tXZvvfv8yQ14ClrzSQ5YB+ZVeIShAPvbI5/5TqTj8nxpsDtba0dKxGRMzVWhGiJbWPGrlQFalqSFv3rxRiklnZ+dw5513CsARfAikBFza3sSvSkO/paxip06dwqqBlQs5yARk+oTvvvtu+Rr+ofQR+5DjdDcycQIyGXJse+NzkeUSlHfu3CmMmt+HJwnKEXxuOj7EokUGZJry/SlXEJDj2ic+Lyt7UgkLKSsQQC7kXRjBPLIJC/093a+aId8IyPz9fTZkj1yF26hjbnoSml/HzGgJSS2P8tQc8tkqbr9jJWpFDSePDaG3oxsrmwrwpmbhlGpwG+w3MeEZCSnjhB/CL9Xh1V1YRgouDJycq+CpEQIy4zdf4rLgCrqpGDIlC8lrvkmG/CJAZiaIplwNZMj8z5dG54DdKJLhoWum/JGCVAlm4vq3AlkGNXEWQUCmi8QIAiQtHU2miSylBcokmiGgzGwKDg81zZeG6FoYCEMmIPMYk/jNaL39RoZMnUQKT6PFkBiQG74jEspLAZm7IvVkFa27WoOeO3c/ltx067s2vOkDw0t4Ky0/5BVegWVAXsIhcuDAF1Mnn/jX/3vEsowAACAASURBVDA/O/hJ2t4Mu08Y8qGjZ9Dd14VKtQhTy2Bg5QpUKkVUq2VpkObGHhks3wxkrmSkAoC2JX8nIMWuCMoLG9atFzAkY6XOSw2ZCyUE41hvJrBS26UGTbZ72223yXNQi6Ybg8/L4dzFixfFVcGTAJdA6IPmjSBNOYQDwLirjz9HnINx5coVOYEwZY4/x+xcESNstDZ8jA+dwMq+pGjIKUNXGvKrlCxiQOb35vd1mZVRnMf1wUEYrG6qV5HQLNTnGyiNzWJlVwadLRqcsgnfMyUuM8VikNkKnDIXRFQZKuuLNFYY6UkEjRCV+bqAnOO5ODtXxVMj09ANWySL5Etsb7FkcSMgC0DdYE2MD5Pv5EOmbktQJKzyd4sliwZUK4pIFpIbr/RiagdsKmF7OKWUkN15zJng88gJIVALKtE2ndp4ZNwoH+uB7vOCkUBKRGcCOXM5FCDrXFcydVnRXiog898l3tQjIPPqxAkIyLQT8u+hMGTHZaQo0EjVBZC779z1ZGbr635h7T3vHlzCW2n5IcuAfPPHAAH5+W/e/wnfnflkleTF6sGqdfvwL488hVD3sWbtKhig57iGZMpCPp8TpptKZQToJBM5ro/nm1BYzw36YDSEW9HXL+4HgjbBltt7BFyCNIGWkgLBmQNCfo6A/eY3v1m+V7wYIvGXvi+sme4OasF0aTBPg5+jXMHPxY6P2HYXL47Ewfb0UUsAkiCNh7mpERw5+BBWDWSQNKqLm3rfIyDHVwiexzaTeVwdGkLdc1Fv1JFi5dPUNNoSLShw8cEpoTrrwBAWWUeWjcwNE17Nh9/wRLNmnohkVwQ6atUQM1NcZ2cTSoBLVQdPDU2J7W1xU2/Rh/zdAPmloPxygCw4K4sxKpSILHgBkLVQAJnsmD5npvsxDY6PkqRsAWdDPoo8QblCNpoZPKX0Z8Iz188pR/gEagtoSSTRFBpIC6vn14dIUNagl5qPMnWUtQCzDbLwFzNkWQjxA9lQlH9/aftWMXd0DNmULAwbda7Ei4eafw9hWbqkG3qhBjftoG1nS9B5x86ns7vu/IXVd77n2s2/05afYZkhL+EYuLJ/f/Kbz33+N4ozw7/n67YeGB1oad+I/U88i3xLE7jdZCCBTDaD/v4eyRHg+jFDfOKOPNnY4pTd96Gb6g0U/52f46JGX0/vguOCLJUaMod2lCn4+HgxhGBJcOYwkM4NyhD8HHXhWAKhZEENmV9PwKa1jiDI+wm6lDfiCND4JeDJgwyaEgdv8rNKLRA75hwcfPJ+tDQx66CEjGWiv/fVSRa8bH8pQ5YGiqqDwbExHDp+ApPTM1i1sguGU0PBaIZWqqKN5ZxOCLdegW35MBo6NK68edwgM2R12LZCJFNJ0Y3HJ8u4fHkYLa3tyOcyOF+s4NmhWbWpBw2pkKvTWrQYostQj0E7qmg0kiwoNcSpddHJlBrCQmbSDeFJHGjSPUGxQcpGwwAOM4M5uLUNGOk0LMtGNpEUwC5VKpgvzyF0maxGL7EFXzMlMS9gwSzBWGTkUDzGjEO1E2mkk0lYlgk/dBGwudwNkNcssakxcJ4t2uwM1MMAgWWgjACzDBcisAehuCSY98FEPobWE5BJwKlty03TRd7gaY+AzKEesVoWRQwNtqWj7nLQB3gZDy07CwTkA9befe/aeNt7ryzhrbT8kGWGfPPHwP79+5MXD3/xY+Ojl/8PzWrWPa0Zq9btwbcefVouk9euXY3JiVFhqa7nYdOWzejp6cPM1LQM7CgZkPnG8gW/hnoumSuBlyBKCYLgHQMnNWLeR4ZMQI2bquMUN+q9pWIRWzZvkbB6AjRlCLLxWBtmMwn9z/EAj58jQyYg83vFrF38wDd8HX82snIZupF/aWRzDp5/Wtne7Je6LHR6B1ik+d1dFje6K2LJgmE1XOC4PjqGg88fwaWr16SDbvPqNWhLZDFy/gJ2rF2NDJctKrOwDQ2VOR+Xzgyhu70d3a2tYslKGECKZamWjfliFVPFCgw7hUQ6jZOjc3j+2rSAroAxAmQ0XdgkteMEi0Kp8/J1YAFrGCA0Q2GlRkB4IqtlaoknbhLVIk1Pr4aQWrDmwddFZIAW+tBlWBmi3ggRdrbjrR98H1Zt24or5y7g3JFj6F83gHxbCx782v24/MIpbNm0HT/F4PkUcGnkIuxaTZL05qZn8d//4F7se/0b8RM//y6xtz3xyMPIN6WwpqcHx548gIuHT8CsN2DWa+i0LVh1VZnqJlKoBA2UnBpKqtUPGYOpep6cBOr0XFsGLI22Ng8ILAS6LUFRlFKYicz6Jp6TTD9APkn9OYAbQGQm5H20bG8NWm+/5Znklt2/uO5NH7508++05WdYZshLOAYuXHgw8fA/f+Ej1fLMf3X8jKGZrehdtRWnz1xBqVKD41Cv5KaTWomuVGuivXV3dS1owgQ8AjD133RWVT2RLZKF8iMBlsskHKoRdAmcEji0d68AMm8c3PF5qAuTUVfKZezds1fAmicDash8vtj2xtYR+pgpccS3G10WAriRlksNms/Ln4UMPJYweDmtALmB57k6zU297xGQb7z8j5+fgOw4IYqVBq4Oj+Lq4ChGh8dFH17b04dUGKAtYSFDQKyV4DcaqJc1zIyX0NacRyGbli0ypuYRTGEYqNYd+LTGsR7JD3BmZBYnhuaQoMsiDJBjMA+rm8DFEFMWJgjIUicl+q3PX1uWNXT6xwR4KRYoeURqBULKUHww7WkELslYg6/zNfXBaGb+Xo3mZvzYRz6EW9/yZnzmjz+Npx54CNn2PD7xX34HbZ3t+Ny9f6YS3e79NK7MjuFP/9vvA5MT6OvoxtbNW3HwXx9B68BK/Man/wyHHnsUf/mHf4iCZeD13/d6/MLHP4rz+5/GI3//jwiGR9GpA0mH7SE6HD2JmuFh1imjxBOlpuH/Ye89wOSq6/Xx97Q5Z/rMzvZestmQSkkgIB1URAGvXa8NFEUQ+8Vy9YoiVRHxckVERUHQCyrSCSYEQhIS0gvpbbO97/SZM6f87vs9OxEVZP9//T3P/3/dyZMnye7sZnZmzns+5/28JSi70O0SNFmDyfoslcoOB5qQeYiYJVGyKvI9jgEyjScOojple0J9B4bYSxEL8UUJp2LpwnWBBad8ZNY5VzFweub2dz4DM4A8jSdw/5NP6s/v/u+rhweO3CRpCUXyVaGqvgvLV7wIVQ94vG5FXEyemUxWJKQx9c22LeGg44RKsCtzyeFoRABz+WMEUQIs7cuUqBEoyfNSo0zZGr8/gZKAXJa90cU30N+PM884U0zetEGTnijrkDk1P//882KZx2lY0A9TZadlY8grAXn58uUCiHkyIJ3Bid7rAyxPyP8YQC4/3WVApsrAtclN2kgXS5jM5DAwOIaj3X2YGBxGfaICNYEA3GQSfteCbFqQLIInpVkqFPLxVK2U2GxBvpayMgm2omEiV0Qyk8PRiQIGM2yYVqcFyJwESTs5XJaJ6hTP3cHpV6SpEZbF57x/KaQBuIkDRC8gpW4mNccFB4VoFBdd9UmcduEF+OEt38fGZ1ZCUiVc8eXPYfH5p+O/brgF3bsO4T++90P0DPTgju/diEi+gPpENcZGxzE2MojmExbhMzfeiA2rXsB9t9yKRsWHQEMVPnPztQjW12PZrXeg55nnUW1bCDi2mNwd6MirDsZKBGRV/Ay6CgG+THMj187HISsOZMeC7IjTE2ynAEO4FxWY5CYwBciGKs49JcsF3XwI24gvqnASpy5aH1ty6keall6xfxqH0sxdZiiLv/898PLLD/rWP/XUVeOjR27JlQIqm6dPXHIekjkHPb1D6OntQzaTFH161dU1sEoWduzciYWLFgpA5lRKUCVgk/NVNPWY8aKcl8wFHSVsBGQCIQF59erVWLp06bEJmTQGbwRuYebo70dbq5cgR0AmZVG2XnNqJodMQOb9eSMAk28mIL8y94IfJx9NOzZzlQnsnZ2dgmrhUu8fNSG/UvJWfjyCV3ZlUS9vOjKSeRND40kcPNyDvXv3ITsxibnNrUgwfyFNYwgVC0xpE7YyMDrdMkswC0WYTFSjBEzTUIKEiUJBmBiGUxb6xkowaHiYxoRMQNagipAgWp1FLhAv8cVjlWDTQCHynL0GFNq/NUruJCCnAUWF1mkXxaIDMxLBv1z9KZz+1gvxw+/fjgPrN6OtoxUf++ynsPPgbtz3ox/D0IL43E03oWDmsfbpx1En+9Acq8av7/0VJiZG0bhoPj59881Y89xKPHDr7Wh2ffAF/Xj/l67C3EsuxHN334PNv/g16nIF+DUvaU5XgiiaJjKlPHK2AkehrpxBRLZQY5D0JiC7CgGcoKxCdX0ouQUxIROQSVlQ5aG5LqICkF2YJQeWY0GKEpDFhPxScN4pH20/98q9f/+RNvMdZibkabwHNm7cqG179q4rUuM9txYcQxtOMq8ggqb2uYgnqsUbf3hwQJg7/IaB3r5eHHfcXBEYXgZkAmDZEecPBkRXHkG6nATHCZaUBekFkXexZSsy2YyYkCPhsLCwUj9MsBaB8boOu2SJ6bhcckrlBCdcAh8BmfZqUhakMriw4+cIxq8E5LJhhEBOsKZkrrzYIyD/35qQy/SFKP/kKt9V4MoaUrkSRiYzODIwjP2Hj2D/3n1QTRtdNfWo0gLgulGVLPgIeoUisqkMJsYmoesBBMNhqFRa0Nno9wO6D5Km4mh/Gtu2HoV/moBMra+P06LsoqSQjpA9jTI3d1PB+iY/MFXa6rM9uoO/TBUoKAwXclAo2DAjYbz96itwylvfghdXr0GF6kfnnNm4/zf3Y+XTT8FNplFZU4drfnQH+vp7cPctNyOcN9EWr0XfoW7k7Tyq5s7G1TffhJfWrsUvbroVzY4Pwf+pC7vyum+g7vzTsfzue7Dhl79GcyYn1BAmJXWKXygiaNPP24BDnbXGRDsbuiQLqzVUtox4P4dik5pSBYdMaSH59lcCcoxIbzsCkG1yzjOAPA3k+H9+lxlAnsZzRkDesvynH0+O9f3AhN/nqFE0zZqPwz3DKBQtROMVCAb8CAb9GBzoB7W8xJiqqloBruXAeREOn0mjUCwKwGT2BKdagjIB0a8bApBJHXBapTaZORQExjJlQTDmNF1OfePXE0hpGnnlUo8A/EoOubxQKwcOlZd6r1Q98D78fFlmJ8D6H0xZHJP/TVmCPY22K5ZgcFQUTWA0mUX/WBJHhobQ3dOL0b5BRCSfUBTURaIIGjJ8xIeSjWw6h4mxJKKRKIxAUEjKbE7QIb+YcEuOjb6+NPa/PIKAND0O2QNkDa7swBJFrZyQJa8lm3SA+Lg9NSFLUG15qgGFE7oknHgFloGWbBSjIVx01eV4w9vfhlu++12EZB8+cdWVePR3v8djd/8CIdNCVUMDPvPD23C0+zDuvP46YDyFgKOK/9M2XFTN78LnbroBa1e9gHtvuQ1NsoFwIo4v3vwdaLPb8dDNt6J/5Wq0FE0ErJLQc9uOApZ2Jc086C51VAkaDTBM/2OvI8toFT5uT3rHRDdOw6Zb8tQnkoyi7ZlSfK6LWECDa9l/AuSYg/jCCie+dOFL+vzFl3adc/WeaRxKM3eZoSz+/veAu3Kl+ovNf7h0pP/Qf5owdEcN4bhFJ6N/KIntL/MSf84xZxwDhjTVJyiEoam4S4Itp1cu7Bj64zN0EQhflqixGYTUQm11jeCAy2FEBF1+DZeB/B7lCic6+AjonGQJ1szIIOiXKQv+xPw+zz33nKAfyhNyOVyIE3WZsig/O+XSVcri+P+VZXnCScakL5jHwoUYv0nZG40hVYkY3GmqLF7tlRDONdlbRMklGY4lI5u3MZbJoWdsHINj4xgfnUBhIo3iRFpIu8JhHcGALk5gGiVjJQf5QtG7UpichKKrYmEWioYRioQw0JPBhuf3ISCxwslByLE92ZvMnF9VLLCE/EwYO6gXdkXLB+WJ3iqPIe5eIA9BmXoLV6OpwxZ2ZU6OFoFNdqGSy+CkyTCobB52dRSXXPVxvOGit+CGG27E3i0v48OXXYrTTjsDP/7Gt7Fv/QbUtrfgE9+7CQND/fjR9dfDTmYQlDR0dsyGFlQwaOXxxRtuwJZNG/Gj625AoxbAqWefgfd/9cvYtGYN/vCDH6NmIoO6Ugm6ZXqZE7aEgixj3C4gT8MNLdGqD7plIyBciQwwos6cJ0LqkRVIzNhwmObHE5IsaB+egHxwEaUhxbZRLLlCq4yYg9iCuBM/ZdFLxoIZQP77Ucb7DjMT8jSeSdd1lft+8JkPDQ4cvLNQUoy8LaNt9kKGjmHjxh2wXQUnHH8yRscnRClkKBJDdU0CVRVxHD58SOREEHypluCybGRsVAA2uVsCI28M9ynk8kKmRmCljI2gSv63nOJG+oM3TtFsGCkns5111lkCsAnyZYkcqQ1O2eUTAb+OYMvvWdYhlxUe4o0gSeJz/M2FI2/CWUgOmUDj/kn29g8FZMmFpVD7KkMtyYCtoFRykMqbmMwXMUJKIpVGNplFPpmGU2QCGWc/Vg4p8CkM1FG8Lj/qiBUgGAkiHo8JMA6E/di3YwBPPbgWAUlHAC5CXH5NATKVFyqBuQzILh1ynIgZ0KMIORuBSuR+wBbGDio5oGqwSpSYSQBlYKok6BGl4IjHb0oK0o4NuzKMt3zk/ehacjx+95vfYcOKF5CoqMQ73/lu+FUND//qV4hUVeDiz14lsoi3vrAKKJior6rF3K55+M8f3QYjHsYHP3UlCjzJPvkkGowgFi06Hpu3bcPyx5ehWQ6gtmQjahfJfHsUhOpHGjbGrSImrQJU3SfkfVrRQohPUrEgEuX0QBD5ggVFVsXVBM8vPteBz5VREsFDHiDHDE2ckIqCQ/YAObIg7iROWbjeWLDkspkJeRpAMo27zADyNJ4k13Xl+++4+t1HD+/4ueoPBvImkMqU4PPHEQgkoGkRDA5NiMvtcKwKqs+AJJJkTAG4r+RnKU+LVfDrvIxjGjoocWO2RGoyKTTFnH4JpARY3kgjkDMmyHIJSFBftWqV4KdJafBj5JepjihrikljMPSeHyvL4fg9CMavBsickPl/E7Q5lZdBugzIYkIWOmT26f1F2tvfMyETkGVHuNA4ITM3wWUoUMlG3vKUFxlSPAUTBU6cJRsWU9RsaypCUoFKYP6fNg3x26chFPRDUWX4mMFh+LBp7QE8+PPlIvz+NQF5qtaIEi8CMmVuluqDpfkFDQKrCJXAJpOSUGBKhCkZPp4YilkoqiRyP1io5Kgasq6LPKM4gwackA8lBbDSeUgTBfhIRwT9MOorkR0bE/rnfDQsJlvdYh6xBEXxIV8sIjM+LAxHkh6EZHBvUEBc1eCmsyLYP66G4CfF4piQ3bxoGVEUDTly8j4fsmYRGTMDiZVhlLrlS4gpdPjZYqnHE4el6l6yHOVsNgPqHRFTygmZmmtdlsRSj+6+vwTkylMWrguduPSy9tNnlnrTgJLXvcsMIL/uUyQssdL9t3/6rQMDu35tQwpxjGBQTTbvwCzK0I0YVF8Eqi+MvqFxHDraj1mdswTgEtxIPZAuIDdMcD1w6KAAYt44AfPzlMBt2bRZADH/TYDl1zOXmM45AmyZTuCETBUGnXxMkONir2wM4dTLGwGWHDKnbX6PcmYGv+61JmR+7Sudep4xxAts/0fpkF/t6aY7jRdrQslA15lwjAGWA+F4M21XLDVZJ0SHGddQzH2gBZh8qVAM08ygaVC4kPJ59AJLOwnSL72wD/fd9TSCkvFXgEzKgnSFmJC5MBSSNxcuJWEVlTj1wrfDlmWseuoxlEb7obg2Eg0tWHjmG4VJYu0fl8Ed7YdPuBAVOLqBSVkSRhBO75Q/RqsTGC+ksWPzVgSLKsKyjsVnnoFsZRDFFEOSssgbBoygge2bNqCmohItnbORyuawe81qIJNHVaIWC888A0NjwxjtP4o3nLoUEZ8fh9dtQ31dDYKVIehRHzY+uxJRPYx5550PyWfg0K49KKWTiFcmkDZN7Ny8A3IyhZhZAOPzq+d04fjzzsOh/Qew88W1CGRzCNoeIDNFmc+KociI6MoxQOYkL01NyARk3/yll82ZUVlMA0le/y4zgPz6z5G4x723ffrcwf5dv1dUKSqWIbSncmtEMX1J5TGDEjSEYlWQdT/ypoTdew4jEo4KCVk5i4JgWtfgASQDgMotHSwV5eUvp2UCI6df0hcE0PISj9MwgZ2ASoDm9E1lBkGeFAj/TfDm5TWn7JUrVwpumqBcNqHw614NkPn4+DX8XuVqKX7sdWVviThcZXpOvVd7qkXxqQg24y8OcX/K+BBRlqQOROqZ93cvSMcLfpB46U3w5NafJw3Fs6TzT1HkKcBdwroX9uIXP34SAXiAHP4LDlmkpE2FuwtAZrec4qBxyVL8y9e/hWAshts//2kMbn0JOhzUds7FR7/9XWTyBVx39ZWIjA8jJhLXVIzrCt7w7rfjhDPPwM9u/U8MHjiEE05YhPd/5pN4duWzePyhPyBQUvHv37kO2pxm/Paen2PXiy8hXteIRYsXYePG9cJVd/XXvoYjA3245bNfQJWroTpejc9cfwPuu/+XOHJkHz5/4zdRt3A+fvOZf8f4wAAC8QBOOf8N2PHCiyhlTHzoxu9g1HLws//4NkZ378HpZ52Ft1x1JXr37MW919+MRC6LkiLh4quuQNeHPoCD69bjV9/8Fiomkogx7B4STGEllxGQZUQMRZwMi6aDkutRFtEFcafi5IXrjAUzgDxNGHndu80A8us+Rd4dHvyvL5/ee2THY5BKMdtlnCbjHRWRjyDTEWYCtmpgYHQCqj+IusYulEoRbNu2E+FwRGiMg6Ew8jlGdsqorqk55ohj9OXRo93waT40TVUy7d9/QHC5BFxOu3TS8Uaqg4s6gjanaE7dBGlyv1ROlG+8P9tASFcQqMu5Ga8FyGWKwstx9kKRRNYFnXqCQ/5zY0g5D7mG4UKkLKYRUP9qTzXVY8xi4CwushwokfXsGF5kpbhsJuh6HjnxOMuNyVPWZUqSvf/fFdkLChsxbGblUDmgYt2qPfjFT55CUFAW+KulHvMwfARxMSG7wqWXlUqY/9aL0XXBRZh37rn4450/xLM//TE0q4RgYws+9cO7MJbK4torLkdrNoUKx7Mjy50t+Pj3rseRwUF85/LPoEYxILsWrr7x62g4+Xj84MabsW31Jnzjuu+gYl47fvSd69G7YRsCUkBQLaS6suksPvCFz2DOqSfjhs9/DhMHj6KrZTaWnH427vv1A0jUxXH1rd9Ey/y5uOXDV0LtGUWlogJ+FhCkEKytw2X/dRt6szn8+GvXIr/vIKKVcVx24/VobmjA96/+PJx9BxCsSWDpv74HocUnoK4igZ99+Wuwd+xCpeUIaRyVceSQXwnIpukIJUYZkDkhB084+dKOMz69bzqH0saNG6PZbDZy5pln9klMfpq5/dkzMAPI03xD/Pq/vnBa9+Gdj2sq4pLX++CFcjHDVuiiVJGCxcVOtliEWWIGQhy5vI1QJIGh4XGxoZ7VdRxS1Iv6AwJZyHWyGJXc5+TEGEZHxzAwMIz62kYxEeo+Pw4dOohQOCiCZbJT1IWu+4QRhZQHQZSTLWV1BHBOtmydJqifeuqpAsTjcc+FxwO2nPZGwC3L3shPkxLhb3LUZX2ymJGmrNMb1z6JUIBJb9ljAfV/LyBzQtbITwi5GCVlXuMGbWFeOgRBmROxt2DiRbSYjoV9eSoBSIzZlqA5RDIaeV4WhlBBIQexZtXL+OVdjyLMCdmREHQdUd9E0OFk7JdVYfrgZC3iLzkh+3Uc/7a3YV82i09f+030btuKn37t32GPJxFtbcGn7vgBxkbGcevVX0BjMouQaSMrOZj9rrfgvV//Nzz19DL85GvXo0Zi+l4Jb7rsvXjbxz+Ihx97DL+759e45t++gpqFc/D4A79B6mA3lhy3ELs2b8b2jRvEY1p8/tl411Wfwh/uvw8rH30a8zu6xHtl65bNqGtqxidv+RZaTjkJD339BmS278J5Cxdi176dOLj/MKINrfjIj29HTyqNO7/xLWR6etG1eCE+8LUvYOTAIfzsK99AZbqI1qUnwG5rRCEQxIcvvwKP3HkXdj3wIGpMG0HS5rYt6CoG+Ydp87MoNSSNVATiNkLHVziJUxasC885+dKO86cHyGtXrTp5cnIs0dIxe8W8efO8bqmZ27FnYAaQp/lmeOBnXzr1yN7NT6iKHOcShiHgYsMuLLNT2bkCDzia8dpbBeBHruBgImUiGK5CoqYZJUfF82vWIxiOiWXc7OO6MNDfB8Ovo7GxFrrux/DQqAivWbVqNdpbO1BfX4dUagIHDh0QOld+HUF3cmICsWhELP8IojSekAMmSHNq7u7uERQIgXrOnLmCm06lJo+F2ROEeSvbmD1NsCIAvhyERMqC86smmdj04lMIGhnROv2PmpBFwtrUJMblmUj7nFqqSZL3PPP55qWzxEUVgVk4mQnQrCTifUoCkAnmjni0HgEigfxwDGuf24577/4DovAjaLkIsOhUlsUVDhsIdchC8SAyq10HRVlGNS3nC+fj0RdW4EvXfQv1HbPxk2u+jqNbXkaitQmfvP07KExM4saPXY2mtIuQC6RlCydd/l689bOfxLLHnsRd//YtNBhh5M0CTv/gJXjv567AH59diZ/efDtuuv5mBNtb8dtf/QqZnj7MbWtH3/592LFuvaifquH/8fWvIvM/DSHfv/n7mNPYgoFDLyM7MYFwpBZX/uBWNJ68GD/9/BcwsWUL3nTSIgwM9OLw3m5UNM3CB+64DUlJwcbHnkA0EkTt3HZsObQTq375awT6RhGDipM/cAkeWvcCKsM1uPrb30FuYhy3X/pJNJUchKkccZk858Lv04TMUXAYpoRSqQC3wkbwxAonsWTBuvDc6QEydzEvPffcWycmJpTK5uYnFy9eXJrm4fdPSHFfLwAAIABJREFUc7cZQJ7mS/2bu69Zemjf1icVxY17KQZcJBEYvOnNuzGekZf5nDzJdTIzQILiCyGZLiKVs6HpEYSitcjkSjiwvxtnn/tGZNJ5DI2OiK+NVVSgubkF0VBE8MLbtm3C2Jhn+mhvb8PRo33oPtKDE044Cd3dRxCNRkSiHKdgqih4P4IyJ2YCNT9G+oHcdTl+k7QF6Q1yxuXg/HKRKlUg5YZqfp3EBSZ1uDBFHvI/GpDFBO4QFul+tCi2E8+DyO2ZWvB5kzFT1rxgd4+e4Nfpgn+mHgBTRg0vbcIDZIK4LoexeuXLuPfuRwQgB2xXTMlcVBGQ6UoLKLQNS8JxqRo+5DUF7/jUp5BTFWzZvRNnXPhmnHj2OXjizp/j6Xt+g+qWRlx+27XITk7ilis+j8Y0BNBnNRudbz8f7//q57HqhTW446qvoho6SrBx6kfegXdccSmeXbYcv/r+nfiPa7+N6NxO3HbtdTi6YRtCGh8rHXOWAGQ1FMAln7gU5/zruwS9EYGK7uefgy9nIlTViE/cciPql5yIb178TsTGx1FVKsIyizAdCeHOLrz3P2/BmOPgwR/dhY9d/nHkQj7c9u9fRWnDLtSVJCSa6/CWqy/Dg88tR320Dme+/72o6mjDf37oMuS270Sl7SIolBfUWksI+3XYpgO3RAlgEW60JCbkylMWvRReMD3rNOWjzz300LsKtj10wfvet2qGsvhr8JkB5OkC8k++suTgvm1Pa4pTIVrTGHTDCW7qlzcll1dTBGUv8Fv8RVLFxXfJlmHaCvIFCYoaRiLRhHCkGr19wxidSKG+uQnhWEwkt/HyuaamSpSmJpNjOHL4sPhNsG6ob0I+W8TBQweF/KupqVlMzQwoonStsfFPucrlCZkTNBd+pCuo8ChXOJUpCwIzv7bcCC2q4j0Y/CtANtQ8DEUSnXp/L2XhdWMQkHllwYGJoOxRQZKIvuTnvEB3cR8SGlN2X8kxPBpDTMge8+yFAXmBQ1wK+uQQVj9HQH4MkSlA9hOQVY+u8KkyFGb+ch9A3bEiIVRTg3ddeSX+++GHUTCLqJ7dhsuu+jQO7tmPn37jBoRiYXzmR7dgbGwEN3z6i6hM2jComGlrhJ0I4/3/9hlMpLO45VNfhJopUlqNj37jC5iz+HjcceP3sXvjNnzzxhsRnN2Gn1x/C/rWbYXBWE8ViIVCKAyNwlQktJx8PL54+81Yt2MHXlqxEnsefRwB04ZR3Ygrv3cTGk84Ht96778iNDCEmpIJP9vJw2FMhEP4yI9vw0gmg9u++g3M6ezEh666AhtWrsSLd94HJZ3GnNNOQqyjCes3bUZYCWLh296MJe/9F2z95a/w1B13os4C1GxBdPb5NVXUeJXYYG2z6caEG7YQmhtxK049fnNi0Wkfbjn/il2vdygN7dhRs2n1uo8bVfE/nPPOd+6SeAk0c/uzZ2AGkKf5hvjNz6898fCu9c8okpsQl8eu6R3+zNGdil4s17YLFYDYSpXZDC+M3gMLDWZJERxzLi9BNxIwjBgkVUcoUYmq2joUixYmkilBN5RsUzSQhEIBHD1yBA6DzzM5JMeTiFUmYJolZDI5QVkQaKmQCAYDyGTSYjrmYpAfK4fRk4og6BKQyxK5MlXBP5lzQeAmOPHf/7cBmdMuuWMCKkFXBN1wMqaVlwlk3LCJJ9MWmcQiBp7ALaY3b0KmQ44fZ1ymtwYkzUH3nwtDDmD1c7vxy7ufQFgAMuB3cAyQBUfK7AuPfoas6zjtTeeh/aTF+P73boNbsqBXx/Glb38TRjCEe264FY7k4mPXfQVF2Hjop79EcDyP2rpqdMztwv2//BWa58/DWW+5AKuefAY7N29FY0sjLnjP27F+zVo8/9gzbAvFV757E2Kz2/DsfQ+hZ90WRIMBzOrqQDGfwzMP/NZ7LFVxXHXDN5FobcGdN34XwxteglwsIdbajk/efANq58/FE9+9DWpvP5yeXhTSKVQ0N+OIY+GDN30L46k0fn7djRjq7sEFb78ES844DS/e/zvsf3kHzn/PxThy4CDWLVspDDNz33o+3viJDyG1/wAe+cEdQPcA4tCg2w4M1mb5fShaFkyLE3IJbrgEvc1wa848aUvs5NM+3Hnup1/+W4fSypUr1erJ4jt2bdu+oOPk+T888cILPZfTzG0GkP/fvAd+/7NvL9q7e/1yGXalJLNa3QPk8kTJGp3y31m76TBHFwo0jV16hakuYppFJKise3c0uJIBG34Mj06iYLpo6zwOHbPnwnJUuBIFVhrSmRwOHTmC8YlRHNc1G431dRgfH0H34SPY+fJuFIs2zj77bAGglNFRIkc6grwx+WK6BKnKWLJksTiQ9u8/KCZhSugI1qQtyrQGlRnldhGCtQitn+KQX0lZ/CMnZBowaJ0WazpXFWAsO157B/lhwclz+hU0hhDGTS38CMiGF4HJ4DfxGcIqn3dGZbLFxYWh+LF65W784u4npyZkSfTQlSdklRnCVCjYDvx+AyZ76yriUKMRDPUNQrVdFDUFFU118EfCSA+OomiVEGlvQFFxYOXyiNgyfEGfMPYMbz0In88Pf101Gjvb4LLbrpBD3+EjGD3Ug4CrwairROXCOTANDRXQII9Owgj6oeoqdm7diuzRAS+RzdDRunA+ahsb8eLylTAyKbikn2Z1onZOF6Br0M0SAtk09EwWh3fvga2qUKurEOmajYlsCv179sKXs4R0sLqjBXNmd+LFjesRqIlBzhRg949BLwBSRRj5iA/5QgFaMoWKvIWwo0DKFxEPsvHE04UXqCayLcgRwK2DW3PWSVurTj/jQ68HyN3bt8e3Przs+kwqu7Xr/W+7Z4Y/fnUUmpmQp4nOv/3lNxfu27FhuSI5VbLMCbngLfUEn8keM8VjJ6bkV5yEqVHm1GeVitCZtKVIcFw6zAgihAvSGOSYDeRNG6l0AbIvhJq6dsQrm+DTo1B9IUiqD8OjtFv3ipbmpoYGsbQjFzw2NiGWeWy4LrdOE5jJKbe2tiCZnBQAHAoFhbRu1qzZgmPmxMxJmLZsfi8qMCi/42/29HExWG4M8TjkIjavexpBf1Z06v2jKAuCrCPRgsyJmGoHgrLHCwtuWCrClUrCVixrKqySI7hfbv7YY8glJ6kh8Vhl7yTmLfSogmHPnI41z+/FPXc/jqgbQFBMyARkrzCVQTt8pZiVTCNJkVRHQEeRo7PtIO4PQVIU5GGLzj8Wj/LKgcs2UhG0Twc1HSabnS0L1ZYPAV8Qo4UckpKFFBdgkgvdAWKiZFVDCg7GXBMlaq6LJYQ1HdliFrS8BHQdFbpfJMFTZ023IuUjQVmFatJFGUSWP6vmg6xpzKSD37VR5ffDzuUFaCqBICZyeaghA6nMJCKOBp+mI2WVRLWTZCjImzmhNa5QdFRIfuEKlEJ+pB0TUiaPsEDfEkKaDwEabFRPUlg0GVzkQIvIcOskN37qvG3VZ7/pg53nfuI1J2Q6XXc98uSSZx957MuLl55289JPfOilGbpiBpCnCb2vfrfH7712/vatLy5XNNSImnWrIKZf3oRhQdS5e1wnjQVCdiWT4yRme/ItcUlOHQDlXd4neHFNR6s4+BjhUzBlFIoSSq6BcLQWtY3tCMUqhXqAeeH5XBGjoxPI5fIwdB/q62sEMFNRwcJQ0hPlxRz54oGBfgQCfoTDIagqzR8lkX3M6ZjaaDoECWb8OydiGlVoZOFCUBSRUiesUK9gYuPaJ47J3gjILY0NHocsIipfv8LptV4AtkPTlstMCtYfSRJzKUyUSmnkCykomoRkJg0jGBQ/fzQcQTFdQDxWI4LkJZXOPk7QBmxXhyvoIapgqODQ8NLag7jnx48iStmbDVEM6qfCgoDMTAuqLlRN7AQYJJSor0XznNnYtHEDFnQdx5EQqqaKE0ImnxfLs9TIhHiORkbHUFVTjSTbTGwLwwd70d7SgSJ79VQZA+MjImmN+F4RisKQfaJTb3hkFJFwROQtB+Nh9PT3isRAjctgxxEUFHXmlRUJZCbT8DkSkuMjaO9oQ8GyEQ9HUBGLY7i/D/FwADWxGLZt2iSWyU3NrShmiwglohhKjWFseBR11fU40t2Dts5OyIqLyZEhQJPR1TUHo0d6Mdo7iCWnnIwde/ciPTomUuHMkg2/piGkyAj4PGOOWZJglVyoIQlGW8D1LWrb3vrmCz/YfM7Hd77W6zu4bVtwz7MvfnLnzh3Hv+s9F3+q9s1vzv5dB+P/4i+emZCn+eI+fu91x+3YuXqFBLeOphDSBpVVlZ4MS9iLqcViu68lJi0G0vByn0snD3slD7DF9Ffmlz1VBico3p+gXCy6UH1BMe1NJHMoWDKilTWob+hAJFYFh4ADA/mcicGhXiRTnsKitqYefn8Ak5MpsEuPU9y5554rFBbbtm3BwYMHhPOvtrZOcNM0jRDIZ8+eLT7OtDhO0jSacDrm9Cx0ygydKeahKxa2rF+GgJ5GmbL4RwAyp2G3xAJNytlKcN0i8vmUkLYJDp0h6cJ8Y4ggnEw6DVAHWzIRCcYgyTbiFWFQ8lKyWQBqwKExhA0fdIzYPrz04gGhQ47AEGqIoCPBz6lPlkQ7huHKMCQZKuklOvniUdQ21aOnrweNtXUYPNoj5IVUwCRLBQp0kekbQV11DYqOBSMSQSqXAnOuBwaHhNwuGAxDM3Qc7u+FZGgiRa22rlbEjKZHJ1GcyKC5th6j+TS0ihD6+/pQFYki7A9geGIM/khI6IDDRkCk3QX9fgwND4iTZb6QQ0DV0FHXgGIyLcL6K+NxvLzrZYyOj6GjfRZiwRAmk5NwdRV7urtRW1WLyaExdHTNhpnPwsnkULRNNLU1IzM+gZ6+fixccDz6Dx1FamxCtKOICZ4nBwZjaSwfZ9qbBMeSIAcBtVF3jZPad8664IIPNZ57xbbXOpRGnl5Vt3LZM9f5YqENl/zHl38yMx2/NujMAPI0Afmx394wZ/vaFSsUTak3S0XRd9dQ34jamjpxua9rGhz2lWnUaebFlOy1r3n2EdFHPCWPI3h7i0BhR/MUBMzxdTiJGWATM5uCFf7dlZDJmchbMiKxejQ0diEcrgXgg2IoSKUnRY5Figemz4/Oztni68klk45IJCoEd5zJpMQSb8OGTQJoyTFTb0wg5qKPcjkCMjnkspaZwKz5DKGyCPggSk51LYmAVvhzyuLvmJAJyFwaFUVAD3Mr8hgeHhJXCxrzQZQQzJKMsfEMIrEKzJkzG7n0MDITw8ikktA1G4bBebiEWEU9SrYPkNl8wamdoet+bFx3CD//0e/FhPyXgKxLQFDWoFjsIlSFxsOm4kF4fbymcKnkGSQUn4acwsWji3CREacl6NEwMsW8eE51fr5YhEwKg9xz0YTEqxLXQsbMwc/QI2qjuVuwWR7qImUXUdIVoZDIT6YQC4SQL5licpZpVBEJdooIOOKCkY8rEgmIFg+lUEJLogomjUaGIVpMJlNJMRgwD2N8YhJ5x0KGJ3wHCLk+RBJxjEyMIuL3wyoWBPAG/WHkSGeQujFd+JiDzLB9ifVNQESTBSCTqigUGTsqQQ0okGoU+E9q393+trd9qOXcyze91qG09ze/W7Jz/eZrm+Z1fv/kj390xTQPuX/Ku80A8jRf9uW/v3X2+hefXCHLSqNlO1j74nqoiobqyhpRo2QWCwgGWDLPgHBHSIN4OV2WKPNSsnwjGBOomaTFm/iT7jJK6TjVeaurKZUG4VASi75M3kXJ1hGraERVVRN84TBC0biYgvN5E8NDIxgbm0Q0SjoiIcCVB6rjeFM783snJpIiEJ8LPE7DzFgmUFOnzImUC0FOxwRnTtnBUATxaBixkIatLz2DgJERHPKfGUP+HkCGDdUtwDTzGJuYgCuTVycfH4SsRrFmzRZUVNTDpwfROacLs7s6seyJh2AVJ7FgTidscxxWaRTRaACGPwxJZvaTH6YIRlKgahFsWX8IP/nBf3uAPKVD9iZkiOmSGcuasFwzYBNiQqYkjo6/bD6DUDAoQooKtoWsxHokFRhNI+86yDm252x0bBSzvG8EpgMkC4y35M9CEsSB7FNRzLMg1odssSAyOwLkfSUXuZIplB5MKyJlYZsl8fyLogBNQ94qwgiQIzYhUfXh49LTQiXjXGUdKncS5MQjQfT398HK5xDWDYTicfROTmKyVEB1NIGo5IMS8iOForA/B2wJdjILwwhAC4VEQ7c9mURmeFgE2NND7nOAuKFBk0souXyssuhA1AMKnIQE/+KO/e1vu+jDbW+8fN2rHUo0g2y75/739Bw4/IHahZ3/vuR973tNamOah+L/6rvNAPI0X94nfnPD7K2bn1/huG4jaYqBgREkkxnBaTY3NuHo4cNoa29CdXVM8J8EY29E9pQCxNxj+lkxL/Og8igNJpyJNZQi/L7iMpH5tAQF9vMxKJ2Fk5waHUlHruh4XKkeRbSqCY2NzeIymRKxkmkLUM5mve682toa1NRUi8fjgT0n+JIAcYIxE+PK6gomzXFq5sTN6Zjh94rqg1nIQbLzGOrZjsZ6H1Q39aqA7FA3PMWjT51SXvfZlWEhmxoU6pOCyep5P7a/fAT1TV3w+aOYTGdRzwQ8w4vWTKeTOHrkIEq5LHSlhKAvi+pKFZpqIhyMijhUWQ0Ibt6RVEhyGFvWHcRPf/jgnwDZntIhK+znU6DDU1oIy7XkorK+Fueedz5Gx8cxMTGGUDiEfCELVdcxNDmG005YjMFdB/HykUMoSEBXWwd27d6JWV3tCMgBjOdzkKNhDPT2C/69taUF23bvRH1lDUKageFsGql8DtUVcWSSKRi6LuiNyVQa8WgUvQePwM4X0NrcgmQ2i4q6Kii6hoPb98LO53HaqUuEK6+9qRFa0RY0iEOtcFUcz/1xOTL9Q6iLRnDCkqVYv2s3elITOPOsMxFRdBgBA2pYR5HXAiMp7N64BU3HzWFICppaWtC9cxv2b9oMH3liR4FhAXGfCt3noCi5SHN0t2Ro7NirkKAvaT3UdtHbP9Lxxo+tfrUXu2ftWn/vph3X9Pb21bUtmvP1xR/4wOjrvin+ie8wA8jTfPEfu/+Wzu3bVz4LWI3MSKBhIZ+z0NPTN9Xk4YXwJOJhAYJBvy5aGISRQQAtjQ+ejpYYzbhIKgvEMlBMymxKJqfsRVDyIBMFmlOTLTf9nB7p/GMbsuWyoieII31JhEJxzJ+3CPF4tdA5M+yIecJc8m3ZuoUBaZgzbw5Cfr/4fipBtkh7dEBcVg8NDWP9+hcFfUE5HJ16mzZtRDqdESWrszo6MD7UhxdXPYLZ7VEYGo0h7tRSr+JY2psj9MNMWPuT3v/YFYL4kBca5N3KEjYLR3u6ofujWLjobPT257Fj5xHIehh1zS2Y1dUJf0CDYciwS3lYpSz279mL/bv2YNfWDXBLwzhhYSPqa0KIRiJC0w0lKNQWjkwaScPGtftw748fOaZDDjjuFIdMAsEVdAGderSWW44tLv3f9cEPoLKmGlu3boFu+DA2Pgbdr4vl2/ve/k7senEL9vcehRoOoMofFku9N5x1OnZu2ylAurazHc+teA7RgB+LT1qMZc/+EfO7joOZyiJSlYClyijkchg62oOxkTGcfe656BseRqKyUlAX3QcOoaayCkPjw1h44gkolIp4aeWLKKZzOOmE+Vi69EShENm7YyeCgRAsWUZNWzMefui3yA6OICSrOOfc87Fpzz7sH+zFWeefg0Imh0QkgvkL52Lvvj2IOAoO7NqDQEMdSqqCjrY27NmyEYe274DfUaGbQFz1ISzokxJMWUbaYu6zC8NQIMUlGEs6D3e966KPNJ99+QuvdihNrFnTsnXt+u/tO3xo64Kzz/z+ae95T36ah9w/5d1mAHmaL/uKh3/Y8dLap1baSDepXNjZzD4IwiyVMDo+CrNkIjmZgSobSKeSqKqsQiQcQqwiBN0nGDn2IwuwEmYGJpkpighm9wwYxGTP2OAVzXvt84L8OwZhU5kZYgolQPvEIotlmkWTucxxVNW0IJaog2qEIfsMlFwHA8ODGB4fFY0XNZEIqiqrBd/MZRkXj7wViwWxNFr9wvNYctJi0XSSISCfdioa6xvFEmn9mqcQDeahYQJ+H9BSX4/KyoqptDdyth4z7rnneOIoJ7R5lg22RNNBR3VIvphFsZgXTdEZS4eJEFpnLcLQUAqq4kdTawcSNfVIFwooFPKwspNQ7QwqIzKsYkpckezevgOH92+D3yhi/txGhMJUpvBnq4HtBCCpfjBrecPqXbjvJ08gKAdg2C78NhCSvEWeD7RRM4SIfDNpJBEmDT0agu43UCjkYLDSiq+JJCGbzaC1pRXjQyMCvJPpFOpqaqEpquhK9OmcPl2MZ1Ne4aptCaAnx0x5nJUvYGJ8DJUNtcg6bD+x4TBfQ/cLIosnUVJN+w/sR0NjvaCZHNsU5/ORwTGokoKArqK5KoGYbiAQNFAqWshn89CZf9zbg7RZgGyVMOe4+UI2193XKwKszEIe4WBQvBZsSeHPzaLcjEkKRRZL4fT4qEibUyUVfttF2HYQUxVImhfHmRMZ1SxnkGEFgeApc4/Mfuc7PtJ+3kdX/eWhRLnb0ccfeeuO9eu+3D86ecfl5577kPSe93iB3TO3V30GZgB5mm+MNQ//omPF879doaq5Ftsq4mh3H+KJWoS4YNHZ0MsqehelooRD+w7B5oEf9CNRGYUqO6itrYDKbjpFFuDNA1iYGpirzGWe6gXniJuwZFN58ZcPburzAvA8jpkHksRp0PUJ91++SJ+ajliiHnXNHdD8IdicqG0gk04hNT6BVCqNykQ14hUJ0UbhurZYFlEjzYWaXw/gyKFuod7o7GqHIrrnZGxY8wzC/gwMNSnq5psa6lCVqITLHAleCRxTkXhKYEZpCpCmwkQEBBEI+BzlBSfLdm7DH8doMoCB8SICsQROPOUUJCrrkMubGBxNYtWatRgdHITPzaGtLoRTTmxHJOKgr+cA8pkCBvqOQtdcRIISAkEdiUQdNLUSNkKwRVGpjA2rX8YDdz2OoGLARw5Z6HoVobDwAJmZFqpQyihTahhHcafyl4UVUERyCrejoFY9F6P4O0+N/LdtCxu76tPEYjBbMkVIEhdh/Do6LMOGH5FgUKg00jkyuSxLZY8dQ/G9NDUCpW3RHu7Z8LloNAsFUb/E1lYRCOVaSGgaIiKQnxcbnmbaR7W4ImHSLCCfLwilhzidu6yVMkV7CgcAx/SiY/keJHWlsDvQdYV0kNrkouNAVXzwlSzEXBdxXRORsXl26jkySq4F1QBKASDyhgXdne+4+KNt51z63F8B8v79eve2TV9au3zFuycc+5or7/rZH6ersHAffFDBu9/tTPf+0zyM/z9/txlAnuZLtOLhX3S8uPqJFZKUbKHsav2GTYhEEig5JioqowiEAohGKqFJGtKTGQwMDSObN2GWckglJzBrVhuqEwmhQzZ8hmgApqpCN2gP9kLWhYNYBK+XL+mn8NnzZE8hcNmPzftxXcRpWoGsEHw4iSkolBTk80Cm4CJe1YhZsxfAMCJiGmb/H08WbMZOpVOIxsJoaW2E7iP/y+FQQTFvQuECiEAckFAsMHJTxcZ1zyBkZKHLEzBUV5ScVieqRd1ROc7He6SU8nl8uDBuuJrXBiK0wdQYl5BOpUUd0MRECXv2ZlBZ34FzLngTHM2HlS+sxfJnX0AmW8ToyDBqKiJQnTQUdxIXveU0zJlTDctOiWmVdU/tre04emQ/CrkM4tFKhIP1gBZG0VGgByuwcdVu/PL2+xGUdeiuB8gBIXkDNOqQp3ItlKlsEgKzyumR+mP+SekdQVcAK6DQoGLb4rkSLnmCnFUSf9qMrYQrdMg5k7Oy194i9MW2g3DAQFU8IV5vnvyogihRYWF5JaQgd8tTFx+LKiOfz3l1X44LxeFVET0jRdToflT6A3BpVmGLNAPycyZcXcNIPiNarzWfD6rMAoUCDB9rS9n84kKdWhxyiUnrP0FenFJ5QuE7lLsGWYJasBAFENMU8TPnqE12FXFlIOsOnIiC8Gnzjna+4+2Xtp714Wf/8lDatmxZdVVy4q61q55rHlfkKz5x+482TOdw2/7C4/GDBwYWJWoaXj7zn8xiPQPI03mHAFj+ux+1r137+Aog2aqpMsZHsxgbLSKTKyCTTUPTNcyfNw+WmUdVZRgl20amUMLwyAhGR0YRCoSFu6zn6FF0tHagublBTHReMI4XjlNuz/CoCpGLKX6LRmB2zv1JeuHxsbQMUzbHYHYxURPRFbiSBstiPrOOQlFBOmOjuqYJjS2zoRhRSCwGZV+cZaG7+zAGBvvR0FgnuG9etiqSKoL3TbMISbUFeHCKfGktKYscfARkxUFzQ+MUIHtw7FmX+dAtuCIoiJw46+x9kF0GwNtwSmm4bgkjI2NQZD9Wrd4MPdKEU884H/OPX4I/PLEc//27x5BO5RAiD29ncPbpJ8DMjWFyvB9veMNJaGiIIpUewEhyFPGKOuTzFnoO78ZxnbOQiCQQ9NfC5uOHjpqWRdi8ehe+/7WbEeJlOGV2LkSSmc6cZ07JBGRK3HhCIr9P6sLilMgWEK/RhO3MXLTyZEZaolD0gpg4VXK6ppKFVzlUVbAY1YJ0TE3BKZnhRZZZEmBYGYuitb4ehVQaRwb7kJNdZFi9JRa8EhRH9lQxLvM7JA8wLbZBq0JGl3dNVKo+EUrPCd/LI2XLhyoiSMcLOYyaBeikNFRdOEX5s3GjYbCIdepn4luMkk2hmef0z9eLC1+qg1iJZTqIqwoidPdJQJHGEFeBaZWg+llx5UPo5K6e9ndcdGnLmX8uZ7v22mvl9x9//BuCE5P3PPXMk7sq5i28+p1f/3r36x1uXAI+s+ypjxzqH2x438c+dseCpUuHXu9r/jd9fgaQp/lqLnv07rYXn3/oj5ov30GLLBwdxbyGsYmkWPhwgqiurMbYyBDCS5npAAAgAElEQVQSFUGEYxHIOjPAgGwmKyy/Pd19XpaFpCIQ0FGRiCIY9kH301btAYGQxHnxDN7ii6A81ZUhAPsV03JZyyyKFxjOw6mU17Cc2BxehrKIU0ehIAmeGWoYwUQdYvEaVFfXi5Q1KjPy+SL6BweRzWWEqy8QDAoXmgACp+hdyjsuNhCQwwTkcfg5Idc3oDpRJU4egvUW+R38/wnIbIYmXUj3nd/LqIAFTSkilR4VgDs2msfBI0Oo6+jAaaefLZqS12/ejXvv/62gVZprK1ARUnDm6Yvh030it+No9xDs/AT6+w+joj6EU04/B5s2bYVljuD4ee2orahGNNgES9ZhKQG0zjkT657dhpu/9HUByARjxm8GmGHBKZC0AAFZ8Z53HhACkEsOdJUcMI0pEmyLAfaq4JepUmEbiVjAEmh5H4I7s6StEmzSUo6LLKVvmjdpi0znqcwpnrZqYnHM6+hAMptG9/Ag+ifHBYiLMCVeTYilr3ciEFcZgl5hCzaQtnKo9AXQaIRgUN5Hh6FlwS954JqyTPTm00IVQhrDR008J3Dqmsnhaz4xrZN28RuGmODJf4v4K8cWXXps3NYsFzFZRlRThEqHHHLBklC0SzAiPkhxDYGT2ns6Lr7k0pZz/xyQ96xeHTb6Rj47uuvlax5d/tQDb7rmmn87/ZJL0n/rcKNEbvW993Y++rtHvnj2hW96ONDVtfycc84px/9N80j9//fdZgB5mq/fiifuaFm76sk/OnZqFq8mjx4ZQFvrXO/SVQNGx0fgUwwM9Y9gcnQMze2tQmNKSqK6phKWaSGXzYlp6+iRXrEMDIX8yOSzIkmrqbkBIcMvpl6++YV5hEDL9DNBVvKAngozElMxXzpGUzJkkvQAe+UIHlw+eRwu85i5TqPyggqIkqMgZ6vIZGwY/hja2hcgHq+DpHhGBv4syXQSfQN9ggppbmlBIhb3+FXHweaXnkHQn4IqjQijSHN9PWoqPEAWO7tXhPu4Ss4DZFeG4tBcQplfEZnMACZTQ8hmCjh4cBQ+I4YFi+ehoiImApn2HOzDph37UF1VjwWzO5BJDiMaDuAPTz6LRFUL9uzswcK2Jix7YiUuft9SzDvxFOw/dACmeQTHzapCfUUlQnozTNeHkhZEx/zz8MLTG3DLNd9AmIAMSeRZlDlkBqPqKjlkrxlFXIlQRMgTiAjDp3JkqlRV9izafwqR8vh+fkycQNl6wsWlRgqihGyBJhGP3vBeT3K9zBdWoNg2mqurMHd2l5C0rd64AaOZNAo8ByuMBPWmZS8YmhOrJLTBsq5h3MwgBBUtoTgi4n3gZXDTXk0OeiyXQ5+dh6sqCKgGJE7vvDKYyn8mfVJui6GGmn/nApf0jcREN/7APh2aZSMMeBwyyKZIyJU4JdsIVgRQCgHBE9uOzrr44ktbz7vsGGVBYN358MNzYmnr1q3PP3vWnv4j3/nSU099V6In/m/c+jduDPz3T+75gFUozHrfl79wS9O8eV4T8D/RbQaQp/li//HRu5rXrHrkGbjF2bKjStu37kVVVS0S1WH4gjZKVh6arGN4YAKTw5NwJB98gQCGhwcxf/4sBIM6SHVQocHL3qGhMRw+0o14rEo4qubOmwvLLMBxS4jFomLpZegauED0aeR9OZURoLmAI3Aw84BwwmgcryeDAE6OWmiBGZ7PXyLUXYRliEmLiy4C+UTSRDoLJCqb0Nx6HIKRCii6AVt8rYre/n4c7e5BKBhGQ209auIV2EJADqTgU0aFlZp5yLVTE7IImBf1Spz/CCA5L5NCBNDrHt3i5JDNDaBgJrF16wGMjnp24gXzGhEMkAPXkZdCKDghbNveja6WLrzw/LOoaajE08+twtnnnI1dm3bjrEUL8NB9v8U7PnQhqho60D3QDd3oR3tzCE1VtfDL9ciaKizNj1jDPGxfvw+3fu1GhGUf/I4sADkka6CuQWPNvUYOlrwxOSAva4QBUKIslUtTFq2KIoJXyPm4dBMnPk9jzhOk+DRfXzoPbQuFkiUWe5xyCXoClG2+dpymCfoO6qMVOH3JKegfHMLqbZuQ02ShvtBVAz4SxqYjeGlSFczdYF5zkuqMTB6zK2uRkFVIdklQJsLgIqlIFk30OHkU6LxTVUQDAVgZ2q1VoXFn/Rcnat4YwzoyPIIiw4jIKZdK4vGXJBlhzQefaaKCOR6yJDI0bElH2swhUh2CE1dhLGju6bzobZe2nPvxYw68Bx98UFkC/Y0VtnP7b37xs0pfXeVVH21tfVC69tq/2aH36He/27b22Re+Pn/Bwqc+eMt3fjvNQ/N/1d1mAHmaL+fKJ+9uXLn8908pUmkeiT0CciFvIxIPIRhRYQQURMNh+H0BWEVTUATpbBG9/T0o0TZraJjT1TmVTUyOUBN5FKNjYyJ/oK19lrBfM2SeU3IoGEB7W4twZXktc7zc50FvwbZMT5UxlcPs7fqn6A4RWenlZnjyZrLLf8plFnFGsg+QdJQsDdkCkM27IsAoXlmHqtomaHpY8NBF08b4yLjIXlYdB/29O9BQJ0NXJ+BTSmhpJCBXToVzCD+aWOCJnkGZkaNezRX5YxGl6aSRzQ8iW5jE8EgKR3vSaG+dB78mw+/Tse/QURweTSHRMBtPPb0FZ5x4PLKpcXHwr3pxLU45fh56d+7Fm85cjD888gwufPt5kP0JbNyyEbO6dMzuSKAqmkBEb4MtGSiSg/DHseGFXbj3h79GUGKnnoygA4ShwU8nGkGLl/JcePG8xT+ZJkdgtcryQ5p1ytnXU3z5sThQUgaekYcgLjhkieFQLgqWJV45QTmUy1n5Fy4HeeKUHVRqfrRV1KAmUY09vUdwODkMkxZuqiYcPj7auXmyg3gNZENDyrWRTqbRGE2gxR+CxoWwY8HnuvDJKrKmjW47J+5HzjpGZUfBFFcHmgT4aPOfklp2ds7CwQMHxXWW4JappKDigk5Gx0WlpiLCk5X4mSRkSw7ykoVYYxxKlQG5q66/7U1vuazt3MuWlQ+llx980Bd1lI9Ko5PffuChX5uzl570wYtvuumFv6WYcN0HlTuvXPWOgZ6+N5185tm3XHTNZ/dP89D8X3W3GUCe5su54rE7G55f8cijipY9nodrOllEX28SmVwRll0S1EQgYKC2phKhAKMcmYPsitLS8fExcQAxWYuX6uFwDIZBrtYPFyUULQbSyvBpQby0foOQKHFrz8qmysoYwsEAZC79qKoQNmi+bB5IC8qWsixxSHEapVqC5ow/SegEJAt+lJGUrEgSTKmgGLh0cySNSYtIZkrwBysFNVBd0wojEIElchwUJMfGsG3Tc6iudODX09BVG80NdaitJCB7bR7ehTtlWaRJuNTzCpV46a9ItHePIZnuRygaRCCYwIZN+yFLFVj5x43w+yLoHRgCQiE0dnRi+5ZdWNjRBstKI1SpY9vOvTj7+A4oIxNYfEoXhrMjqGmchd37BzE8NobW9gAWzm9FLBCD7FSKdpaS4gjVxovP78Kvf/IkQvB7E7IjIQQFfsjwSZKI4VRkBhxRY+DRQ4ItEAoKUhcMKfKyrEUJzNQKU+QzC52414otToykLTghW5YAZM6hZUCmSkMs13gfQrJkI+RIqPOF0Fxdh5LsYFfvYUzaJbjqVHM2nzu+lxz6NAFF9yFDnXMqhaDiw7yqWgQcC7JVhE6mQdbAdcFRO48J2xSyu1gwAJ/lCgpCmGDYjOK6CIXDqKmtEUabgG5Ash0R71oiF07Ou1BAQzCEhOCeOanLSJdslHwSKlqrUAw78B1XP9B5wQWXNZ3x8afLhxIXc77uvmtKQ2Off/T55X0nXvjm9y+9/PLtf+tQG1yzrPquW++61tCMXed98P0/X3zRReS8/uluM4A8zZd89TM/q39++VMPW+7AYtOclA2fH7blRybrYHBwApYloZBnrq8LQ6fry0VzS4PYltMZN8624kgFBgdG0N8/JACgqa0RoQjF/T7RKOw6bJ5OYXhoSFQt5XM5hAIBMV03NTUiUREVmRmazwthB4qAxDJKAiFVDORpOaV6qgxuyr2bd3nNIBk2aZDB8CqamJ/hiGmM/UGSHEC+KCOT5dvCj7qGVrR1dgmzCjf869c8jYoYL73HRDJbS0Pj1ITs2cOn5sljpa+CPhHnAtIsVCXkMT4+AC3AUP4sMlkZ+w+PY+Xzu+FTInBtapdVxGIhjPYeQRBFNLRWwwo5iFaqWFhbg1PqmmFqJvy1CYxPFvHSxpdRME3U1kfQ1taARLwGcIJiqclzAw0Na57fjQd+vAxBOQiD/DGbp+HpkHVqw1UZskyjDkGYCzqgSIDTSLUoggrXZG3KWfnnV91C5VI2w0wFRpGDpYzNtD1tNr8xl21USnCRxtMnp2rOz2zkqNJDiKk+JGIxZIo5HB7qh0kQZowoXydxwgV8VF5IQF6WMZrLwcwXsKiuCQlmcpSK4ApXaJFdCf2OhfFSAQXLRMRvIMwAJdNCQNAPTMaz0T6rQ7zPxoaGoauaWPSJ94MiI5UvIAQZ9YaOKpVKGVfkg+QlGUXNRW1XA3qtMVScNLv/uAsuuLThDR97pnwopZYvT5jDY7fu27j1vU9uWbvuPZ/+xMcWvvNfD73Woea6rvrotde+b8Wyp97z1kv+5Vtv+spXNv+z6Y/Lz80MIE8TkFf97r66P6568GFFnVji01w5ncpA12MiFrJkO0hO5pCczCI1mUUumxEgSmCpra9COESA4OKFmt4i9u49gJLlbceZHdHa1iqmaxpEqiorxaUys2f379+PibFx6JoPhuET1UyRSBg11VWCg5SkogBGqgDKbmVx8T2VJue+wllS9pyI4XqKCxVcNL+WG3STsi3SGDJUXwT5vIvJVB5SIIy6+jY01NRj++Y18Os5+NQ0/D4FTfXMQ6Zdmz8bZ75Xvp28ZZjIh2Yov1tAOjOMgskQdRnbXj6E2oZOvLy3H2vW70NAC8PKFaCpNpqqgoiqNtqrE6ib145xw8ZQdgy1qopz22ZB0g1Yuh/79h/Grl17YLsWTjn1ZBgBHX4GyrsGXAKpwulSwtqVu/DA3csQlIIiKN4zhrBUlNOxIxL6JMWFqrmQWTZqaEKXzanYKliwiq4wbUjC6SKJRhMxQb/ivSPclyKTWRIgyqD7vGlOgbJ3xULlhHBlOlPPu+j+c6EJUPajNhRBdSyOnsEB9KbGkeVJ2jBEqhypBwYQ8fubiorBQh4TyQl0VVShLRRCiFI0xxYvBcurhmwH41YBBacEv6qgwscp2RE8NI0gfPyz5x7nUWTULFM14hCMJUwWi8gXTdSGI6iRFVQ4jnAy5ksWCgxc0hzUzm3G0eIQapce1zv7nDd/tPFMj0PmQm/oiSfmqaPJnz339LJFW9KDd370G5/7ZufSC1Ovdahtue3O1t//7oHbtKCx75IvfOnbi/6J85JnAHmagLzyiXtqX1j5+z84VnKJ5Mjynt2H4DOCCEQMxCpD8Ad0mEUbE6MZWKaL5EQOk5MZxCtCCIcZ6iIhkYiI6ZTmgomJFCYmchgemgRlGgyKV5USamrZsedHPBoTbqtkMiUmtbHRUTHNcBlDDnBWezuiEa6lSmK68+gBUhhTS72py2dvPi43mxCrOUl7YUa8DOVnxbKJg7VLYGVtEydGFSWH2QWsIJIQ9AUxNnIUbc0JKEoOquSgqb5xCpD5/3OB5W38CToi70NkW3Ai5HRcQC43gXQ2g6Il4aXNu5GobsXh7hG88NxOtDdUo6E6iHjEwcKuGtRF/IgHo0j5g9gwNo69Q4M4dd58nFzVAE0OYmQsiUw2hYOHd8Pwq2hiQWw05lEwDoFPhiJrwmq8ZuVO3P9TAnIAhmMLS3CQFIXiQlEdKD4gFA+itrEaRigg3hF+XUWJIUGuDKdgY3RgFJnxHCRrihYSMr9XpPm5Xk4JJ3wqJSj6Uw1DpLVlshkUppZmotTVmuKchYHGEc+l37TRFq5Agz8MQzfQnRxFd24SKXF1I0N1FcFxU5ZoyRr+D3vfAWbXWZ75nn5u73d6H7VRl6ziLhkXDAZcsHFiDIZQngTCLoS2ISQOIbSFLAvJsgTirCE4brghF7CNJVu995FmRtP73N7vqft8/7kjy8YYQbJZYmv8CBvNnZk759z7nu+831tGCnnM5jNocLmwLBRBiGRsRhU8ZZ2IEpKGiYRWhs5ZkCwg4vZBtW2IpgmZlnVuF5pamnHk6BFmi1dJl27ZKHM2MuUiM5WEZBkxW0CEOGSTwugslnZXUTkEFzRgEik0blw20nL5Ve9fcMVHttFxmz1xwps5fPiDSjL7l89seVKqdtZ/9pIP/fE9v66yqf+pp5QX/s/9d/QdPfSJq258+2ev/9rXnn3Vte4836FvjIddAOTzPI87fv69+LM/f+px3sxtoNSDvr4hZApFFLUKQhE/Otvb4JJ5yIqEStVGpWwjlclDr2pMaUEmkO7uNrZhpyZpmoBpIk0n80hnC8ik88y9JykySsU8li1dwDreYNFoBmhVA8lkCgP9g8wSywJldANdHa0IR7zgoMGyq8xqW9UpbU5krAaBLOls6fuQ/dWySVtMoO24u5wWE2c9yCY8MgWwhZNTymoypa4E2yB+sQoXhcqwBSOPpqYGxKMxR553NlDI4V+JNmGNHTQN0hRvV1EigMlnWcbEE1t+iZbOHvhkD/p37UFncwzrL14BW6zAF1QhyAo4lw/jRR0vHj2NhUtWYnnXYkQtGflUAXv27oUo6TCRQzCkIhqLQVV9sNl0TGwrcemkZuCxfVsv7v3H5+CxRXhhwWuZ8DCXngnRwyHcHEHD4na46+sg+SLoPT2IsEeGVkpj6ZJuBFwujPcOYfr0ONLDc5A0nvGtTCZe87ALvImKXobm8qHs9iHSvRC8241KpYCAS8bJg/thliqQRTd87ghbrJoiB80oQCumIBUKaOJUtKoBRN1+6ArQmxjDTLXKNNXgZEiCATcHBD1hDBfz6MslIUocVgUi6OBkVIs5CKSkkCUUBItpmykbulIyEPEH4SPnHuVZyAoi9Y3EgeD4sUOoDwVZWmAVAnJ04cwXEPUF4BJNFkAUhguKQSYZE2krD8snIr6yHeN8BpGVS860rtt854JNf7SL3kpnnntuoT448h0+mbn6kccenV5wy9vec8tn/3zHr3ubbfvv/71j22NbvsRzvPDev/jcn7W/9a1T5/mWfEM+7AIgn+dpffGpe2K/fPbxx6GnNkq8wBVLVYzPzbEAebql5A0T0YgL4ZgXiuJjt43khisVqhgbG0OxUGapadRxR0hJyxS6LeYpg9fUGdjyvAupdBaZVIpRGd1dHWioj8LxI9DjTKbMIMXS0OAoq2UPhXzobGsEFa9SMD7lZARDUebGkwXRsT0L5OrTGCViCwRYThQnKTEcE8J8wFFtmTUPsGywdtx3jk3BuUmn22xq12hqqkecLfUI4J1ZnD4sWjTS7T1b6LHmQBZJms/OgcL9yTJ98vQIyhqHFYsXo9PDMaMJ71bAu1RkbROjmQwCrR04cWYUHOfG5Rs2QzUlGLkq9u/Yib07t6GpNYCuBXVo66hnU59pEA+vwrLJkOM8X0kGKzm99x9/AQ9E+CjlggpNiW+VeERaI2jqacVAZgpSJIa1l1+DeFMXYqEwdC2DcmEKY6eP4+hLu7C4rh1zp8eQnZwFp1UhSTwLiKJ7E1brRUsvKYzw4rXIiD7Ud3ay6NKerjb0HTmCeCiCjtaFCEWakC2UcPL0CYyO9UEwC7DmZlDpG0ZcA+oVF2LxCObKGQwnU5ir6CiR9E4wEFJUREU/yoqC3WMDKIjAqnAdOkwRiqGzzA0oAkqCgUSuwNyiVUNEJByFS7DhrVYRVFwIx5swV0ghmZph8ZqmJcFyeTBenIFXUBBkBu4yArKKELHJFQu8xKFg5+Grj8LVFsEIl0F8bU9fy7rL7uy84kN7ia5IPPuzKzIDUz8wk+mup5977ujlH3r/2y66887XBFnKq3jg2WdvP7J3/0cvvuYt33rH+vVb3uzhQxcA+TwB+amn7onte+7xx6xqYqPEiTwVj5Z0HRYvolSqsPQxRTKwaHEHeMmFubksC4oneRrFWk5NTaOzvRvpdB4D/cOIx6IIhDwIBFX4Ayp7c5OBI5ctY2JsDobOoVyqoKujHRMTw1i0pAuKIjD3FWl9aUk4PDjAJtblyxaz9gxy1h09egK+QAjtbd1wuVVIAi3WKhAFylWwoVOzMy/UwNhJnjvLbdZyahy+mUDm5YPzawE5VpuQ5+M0a9/Dce0xARxbJAqcDlMvsuorSVJw5FgfMrkKGprqsWpVNwIeL3hbAa/6cXDwDE5PT0EMB1GqarhkzcVor+tALlHASP8who7sRzExga6Fzahr8J+lgqhU1rbp+DA9Avv5dFx3bj2KH39/C7yQ4bE5Zp+msCRPwI2OpZ2YLM0ha5dx4x1/gIrFYcfeoyjaMquVWre0FSu7m7D7+Z9j8HgvWmJReEUb0RAVw9pOsBTdcQgydLhhuboxmBCRMYN4z50fhKTK2LNrJ8aGRyHVGmAsojFKWZSyCURDARzduxvNbhmtvIXkgf1Y4g/ALzg5FDO5LCZzc8hYVWSYfduFAOeCLxjCdKmA/uQs6l1BtMkeKnsEZ2mAwqHCcUiUi8hUirA5N9tD+GUbYYtDSPUiXN+E02MDFG8EnygzmWOJ4zCbT6A11gA+XwLPVeATRPBVHUSpc9Srx3OIx1qhKQJm1RLaNq3ti6zd+N6uTR/YZ584IQ8dOvB+OV/5+szQsHfX0SPPvvuTn7jt13XoHfzOd2JbH3j02+VqRb3hPTf/8crPfGb2PN+Ob9iHXQDk8zy1Tz14T2z/niceNyqJjTIvcBNTs/AEg+BVF+NL07MJqIqNcNSLUtnEiRMElj60tbUyuVqpXEAw6GPLnYnxCVY2SsudYrHI+GMqIa1riEIUJXC2hHQij5mZBJoaWlimsd/vgeqR0dRcD1WVWL3Q4Jl+VozZVF/H2ihCoTBOnOhjFmOvL4BwJAyfR4ZLJZODxm6uHWka4xTYv+b/33y9lHMLPs87O9wzcwm+xoTc3EyUhTMhn803rh1P5hCcLz1hM2QVRiWPQj7NUsaOHT+Fqekk2hcshr+uAUsWL0MgEIHJ8yyLYSqbwd6jR1FX34B1qzZAy2rY8+IeWMUyPHwRbqGCzu42qC6J3bZT0hoFLBEHTpkaHLsgODkQu7cex0/+95Pw2iqzTrs4G5JkIdYSRsfKTvRPD8MXD2P56lWYmZ7D1h27MFoooi4aRlzhcct116CSz+LA3t1wu4D25hD7w5GtnCqaLFq0KTDVODhlCe5/9BDgasFFl12B1etX49Dhg5ienGNBSEUKpm+MQTfLKBfzuHrztRg4dgI//ed/wEfetRnJQ9vRYlrwFoHUSBKKx4eJzCSmqknM8DyS2Sqi7iBrw5ZdbvROTaFctdARjqPJ1qGiCp4uErYLk/kMchYtfn3MPBLxAFFbRMwThhoKon96kGV1K5bKBJFTySRbKke8AZTJym1koUoGAkEJnpiIQDyAWLgJRk7GyNQMMp4yuq64uD++YuOdHVd9dM/Mc8/VJU4c/WZccL9n184d1cHU3N//l40bv/BahhCK5nzmS1+6ZsdPHvlaXXvrj5Zdsva7m++++3WdfPbddzuGyN9gMDnPt/Tv5cMuAPJ5nhYC5N27Hn3CrqY2qKLIUdqb4HLBF46ipbXTqd8RSPpVZbd/42NzyGULKBbzECUeS5YsJDcqc+J5PMQhk9FiBmTBlmUPc+/V1YdZizQt9UjSRBwzZc7s2L6T0RUNzU0wDI1NNatWL2e2auJ9fW4XLIPyljmMT01jbjbF4itJz7xu/RoEfC4YWoGpKciQQiyxUwLqpC+T1IsaTJwPphyuLQJpb+Xww68GZGrcpkCi1wfkeS00vd111lxdLeWRTSXYtFitaAjG2jEwpUFQ3Ghub0akPgKXl+R3VYzPzsEwbZi6jQPbdyM7M4egJKO5wY1Y1I36+nqWcUGgSJw86a2JH3eIE0cPTdP4zhdO4L7//RR8toe1KbtEC5Kqo3VpA/zNIZaOlio4yXEKJyJeH4cQ96GYSYHPFmAXSiwsPhD1A1wVPtVExA0E3Sr7GXlDQMntR7hrNZ59bgDHThWxev016J8Yxkx6ki1MWxo7YGoWMw3dcvPb8NgTP2XVTTe98zbohRK2PPB9vO+d62FPH4c6OY3UkVHokxYES4HoF8DHFcypHE6OTiIzk0N7OM6s9pPpPIbm0miIR9GCEngtA16SUCp5kbds5KHBNr0sDCqgVBGDgqg/AkPicWqmD66AG7zmRlHTkM5n0dPeBVOvoFTJQOALuPKqtWhdEEawJwDb0mHmFfTtnMLQyCT0qInWNetO1/VcdmfLlR8+cOifv3e5NJW6p0H1dT729JZEXhG/8Mknn/7H13qL5fbsidzzlW98ebZvaEXXqlWf/uB9/7T7dY0j/f3Ko7/Y2lms5vX3fvKTgxxbXLzxPi4A8nme05/d9/3o7l1PPMqZmUvJTjEyOsHCVtKFIhTZg6A/iFCQVkYaXO4gA9xiMYvkXAYTEzPweQOOWYOz0NXdhnCIpmWbKSko15cCflKJLJLJNDo62xAO++DzUzC6jmq1xGroNR0YG0ticjwF1eVnsrp4zI94LMhC8EnpQKHvpXIFxXIVA2cGEQqEWAfcqhXLWLwiGQLoNt7JyXCyL+abPNherpbf4AjWSMv82wHy/AuKbNTs65khheZyA4KtoZxPoZRPM3OC3+dDOmfi4OksDEGF6nehvrEOkiixO4Xmlnbopo6Xtm+FVSnAxRloCHjQ1lYPQaI8X+KLeebZYLWxrHHFsTITUJLxRRJd2Ln1OKMs/JyPZfwSX80pGhau7kTVLWAqm0ff0CRgCrAqupOr3B6HVsiiLRhAYnyMtYZ0LVmE5OwU2qNhyMUiBOAukk0AACAASURBVHoB8CqaFq8C19qFUxkdjz3+Eu5478ewdsMl+Pq3v4aqVcT1N1yPJx59CkFfGM2xOuTT00gkp9HS3Yl1q9ai//hRtMSB9noN+fEDCFcqqJ7OY+ZwAl6EwCkCwh1ReJc04PBAPw7tP43LN2yEWdVxpn8Eg7NzaGlvwFXLG2AbaWTzZRzYMwNOCiJZLDJdtoQqIi4dq9u6oRc1JLQszJCF+s5mJKc0HDvVizXrV6Ip4MOxUwcghThcddVadK/pBJQiIGehV3iURyUMbJ3F+Mg0pDYJTatWnw53rbuzpWHTkece+NFH60zhK82BqOfHTzxy2qqL/Oknf/r4c69+i03//EeenY/uec/urTs+qwSDL1zznnd96YpPfvJXeGa6N5vav9/14rZtK2anZpeXNC2/4rKLn3/bbbfNnefb9j/dwy4A8nmesnvv/ftI34GnH+LNzJWcafCU3qZxwFwmi/GxGVZlHwioMEwyKXSivj7KtLdETWTSRZRLJhKJLEzKxPX6EIsFmTrC56O82gILME8kipidTrJaJQoeojS4pmZqv6BpmYwbCnI5A7MzeVSrwOzMNAyzgs72JoRDjrzO63OhqlXYZDk+OcUkVrlMFqtXrsTgmSHIigttbS3MrCGxfR119pGOmVQUpJ4g2RtBac1UwqQSLy/1mKSNtLOyCKIsYpHIKygLx69G1IjALMROiwj7fxBsnS34tFKOUReWSalwLszmBUzN5VGpVLFoYQ/6Bs5AVERcfOnFmJ4axczkCPwuCfGQD7LIIUAXM9p0svBJasRzwv0tFmPquBdJ9kZhRaLgxvYXj+PeHzyJIOeDVNXgF23E4yoW9LSgLGroHx2F2xeAVipD5qk9WgTcQRRzefh4siMDgqrCF45hfHgS3fWtmD0zhlQyh/ruRVBbOuDqWko9Knj+2Rfxt1/6MnNnfvmrd+Pjn/g4RqemsH3HXrzt+htYgemzT/8MV111KTq7msFVqkA5C6+cQ2r2AOzKKPy6BndGxuzBBMpTGrxkjw5IiK9oQJEHntiyC5HmRrS2NKM4k0b/0CDC9W6899ZLobo1jE6k8Pj9h+F1NWJ8fAaC7QWMPOIBG5cvW4t8NoeJ0jSWvmU56rta8fPHd2Fkahy3vPs65IZGMZ4awtIrFqCuSUG8wQNbqMByWbCzCqb3lTG+t4TBwRE0rIshtqznTGzxxe+tzkV7h/bv/ss2xf2xgOIV73368RfcS1o/8bEfPtB77luMFn8vfP1vevY99MzXUrPpFdFVyz/z6b/67KPcRReRtfMVH4cefTS4c/veq2ezyUu9Pv+Lq9et2fmWP/iD2TeyaeQCIJ83IH8lMnBw1wNmNXmVYBscTbs6vfF5GdlsCclpUkYUWTWRINPUGkMo6GKNHBaldPEqe3PkcxUYmoVgKIBKNQOXbMIflBAK++B2BVEolFEqkkSszDTHpIZIpRJoa2+Hy+OBoriZ829gYBiTE7NobGxCIZdGqZBDXV0IiiKivqkeiqqAlwRUymXk0ln4vV4MDY0il62wPr2lyxYhGqHJmiZMzZHHSQRsVBlEDRakRSZQq90ZOhEZjsGBuNmayuI1AZmBowPKTHHBtMjUJahBpYB1rQCjWkahkIOmm+AUH0olE7ZGoT4CZjIpmJzFlm7U3UfUAG8ZqKurBy9LMOenYIsoA5ktOR3nsgPIDs1CiWZkE3Zjx0u9uPeHT0HRJEREEYsao+ho9iNXnIQSEDCRmEZzWwPWr1sJEWXkCnmIgXYcPXwcglHF0qVLUNEs7Np1GOnZPJa0L8VY3yhsVxCxnhXIeAO48l234/v/5z4sXbQAd9x6M/7Xd76NSDiEd938bjzw8GMYHp/ExRdfgt4TxzA6dAbvueUdEM0iIrKMk3u2I5foh9tF8adV1Ps8CBge+Cse6DMazhzrZyWvaqOAQFMDDp2cxMHxCbQvWQQlW4EMC9nCKDZdvxgdPU0YGk3gmYd6EXa3YHJ4ErxB3YIl+NUqVrQtYnz7jDWDi2+6DCXOxMM/fgbdS7oQj7qRPNqHtmUNWLK5C6I7h7rmgHPBJhll0o2B52Yxc0LD8b6TWHnDEni72ofjC9bfMdsnT+YG+r7V4Q++y9Ys+/mTR++PrFjwuXf99Tcmz32LDb3wgvrcPd9/3/CLh/6bJLn6L/vAXXde/YX/+orMYwLtM794sfmZnz1xfa5Yalq8eskji+rre3tuvVV/I4PxPGF4npD05n7Yvfd+JXJq/64HoSU285bGANmWqA2aanbcEC0R6fQspmamUChbkGVyjIEt7AxbQyjkZ0s2kp4lEimkSObGccins6zvrKurDTanscmQ/BqUSVEu6cjny5iemmUGkWhdDA2NUcwlKVC+HhPjc2htXYhKsYzZqUlkM1mm821samDutWUrexglQR12erWKk8d7kU2TltgNn9+DZHIOixaT3pmaRgxEQkHGE9I0TgBtGDqbhGvZmmdVF687IddqjQggyVU2794jAoFIDCYSMzU2VRMVoxtV5DM5KLLC3IKkfwa1c9SUHhSgHvIFmRybegBZ0StnwCAqhdQUlqM5diIoia4gg8Z8Gp4AUVSxaxuVnD4NDyejp60RLr6MbHYMnGSgZWE94m0NSORSaOpsxvKVS3D01FEMp5KQVRWXrVkHv+LBycMncOZkP1TdRlusEaW8CV9jD3YOpnDRje+HJfvw/LPP4d03vwMeVcapkyexsGshFi7swd59B3Dk4EE01cUQDbhx7OB+hFUF9ZKCA8+/gOmBfshcBTxfgdtLORMagqoHTf44ukKNOHOklwUw6VIe7Ut7kCiJeOTAATQtW4LS+BS6I0FkEmewYF0cG6/egGOnRvD0oyfRHu7EzNA4OJOMMlXIXBWtkXq4vAqK3grW37ARW55/FpP9ZfQsrUd6dgqLPBHEugLovKQJarCIeGOAnUOZ80Ef59D3wgSmB6s4Od6HDbesgtLYONLYtu59yV5Rz40Mf6vV599wamBIP5ZOfH/huzb/9Vs/9KlXRGju/O43F//yp49+uTA4u2Hh8nVf+cCWn3z/XD6YkuKi+Xz3kW17PzQ9O4sNb9l0702f/sSJNzoQz6PrhQn5PK8z933/m9HDx7Y+ImiJyziryuhgW6QbfzqEEgNkipuk6SxXsJDOFFlZZLlShSiLDNiIO5YUyrbgWXvE7MwskjM5REJRtLa1QreLSGeSCAXCkCUX41J1Tcfo2DDK5TJzVlEJZu+pXnR3L2AATwWaMk965zIyqTTyuSIMS0dJK2HFqmWQFQqgL8CtUkt2FSLnZt+jUqlgaHiIlZtS4k3A78WihQvgcZNOmaqLSKtMv6TuGEUYt1yTwpHVVhLQ3NL4q5RFDZDpsLIpufYKY00cTGLHwTa1Wu2TCUGwUSnmmMY1U8jD5/ezCilVckOVfahoJiSVVMNkOSZocFLenXUkWZkdOzMzzjFQdgL9iXKhJR0tRvds7cW//vAZ1IUDCHpsKFIZ9fUeNLfFoHgV5KsVpIpFTKVT6Fq8GK1dXRianUZraxvrmBvq7cPJQ/vRGvGhuz6I+pAXihqE5mrFrv4KVrzlfegfmcSC7jboholHH38CDY1N6OrsQjadZBZtqoyyijmgnEMpPYfM8Aimj/RBS+bgorxpoot4CrbXQH1+JEWUbKC7oQVmNgfZMiDJGkSPG1lDxbFsDlNmhTnv1ra1wspNQQhqWHPFekwkC3j+54fRWdeN5NiEUy5Lr1TLRNgdQDDqh9goIbq4EQ8++hQa3WEEfBJWr1gIIZ+HLhWw/MoF8IerCNWHYRtUwRVA+lACY/umkU7bmCzNonNjA9TWhomW7rUfmj5oNlbGZr7YHAm3Pb9rX/FYIfXV1X/4h9+57WMfK8y/xSh06Pkffu9PTu3e9wmJVwevf/f7PnzJ3Z8amP88pcT1nTmzfN+uPXfaJd1evf6Se2/92z8/xrHmhTfHxwVAPs/zfM93vhI7dWrn47w+t5G3quyG3KTUb0qkoZhETmbVRCwpjPdAN4FSoYC5ZIblVpBWWXUpqGuIwetVmHSN5TyYArQKKS98yBazmJqeYUAsiQoaGmNQicDkiFIwGS+aL+jYueMQC3D3B6nM1MMMBxLpVjmBGUoK5RKb1Km1JBDwo7f3FDraWuH1eNkijeCKQJnMKOlMDpMknSqVsGTxYng8KtNOh6jxhAXvUCARBc3TgXIYYYLCeZXFr1AWNUB2sh4co4lTclpbvLHvQo5A+l9SOTk9e5R8RlMv/QSJUyCYIixNAC+7oFMjhqU5WRP0XMh0YjmGFfZxjinlrGGQgTXJ3mTs2XYcD/zzk+joiKOhSUUsJiIcVFhFFH2QLjtbKiORLaOoWShUafG6BKlMGiODg3CLPCI+GV0tftQFKO3ORNmwYSpNcMcughBagVCsDh6fC888vxPPbd2DdRdfypqZZ6eG0BL3I6KIEEolpMeHMTM8AC2TgTmbRyVTQSFdgsIpsJlSR2ahUKbl9N3Fg+Tc86CaSsHNG1BdLqQ0HqPVKgaLeZRsHavaWlEvCUjnpqEEfciaJgaHZ9DV0oX09DRsAnlinkweXsGNUNwPX4cfI/lpHDs6hA5/EB2Ncdx841txYPdWcGoVay/vgUsusK7IdEpHNcHBGNehzRiYTOUwkp1AuMuLjktWzNZ3LP109qh9lZko3uJVJd/P9x9KT0v4wh9+6r/es+BtbyMXOcu4OPPQv3T9+Ovf+udyKtMT6er6p89+4S/+ktu8mWKb2ecf/8u/WbZ/364/c3k8hRUb1v/PG9rbB99sRpELgHyegEyUxfF9u35ql6evEKwKR8E8lmAypx5PNTmsFNTJJjBsmuicHjICbKq6TyZzGJuYRFtbJ4bOnEFjQx3q6iLQykQxRFl/nWaKGDgzjGqlwpqf06kE2ttaUFcXh0S1O7Vet9nZJMZIy2yUEIkFsXThYmTTaZanHAz7oVOqGAdMzyYg8JSDkUM6kUVdfRTRqJvFfvr9IZSoF86WMDuXwujYGAsdSiZnIUkiAj4PFi/qQihIv5dTG88gtlZFRBZtkr29HofsaJ0JRGlp6AAMNWqwD7Jzs1ZqG5xO4TUiyxLmWeaz08TNFowkY7PA2pypFslgFwaKySSkp/sTJ5SffZydzhm5z5BaFgTs3HYMTzy8FavWdSIQBdweHTJnwCWJCLk8MKslVgJKqXf5ioEiZZHCRKlcgjfgg0txwefxwK/KEOwyeFGDAQ06LyNXESC561lBKT3PJcuugs4FoHoDGB0/hXRmEKXMOIx8Hi66wyCHH28xB5/IKajqArQqh+nRGSRH5mAWNFRyBnSdh2WIUAUVV224GFY2i8zIGNtH2C4vyoKMI1MT6CsmsLS5DZd2LsHwqX4UiAKyNIynE2hpboFWLILn6ftRHrULKqdA9UjISwUMp+YofwlNQgDN4SBbmtpF2mGkoXpsSHaS2fdLVQFmXkJ3vAMBxYvR7Bz6EkNoX9qE7qtW5cMNnf9Y6uVuRLrabpqG8LO9+2b4zpZPbvpvn314PsPCHhpSn/3hD+964b6f/K1umemuDes/9scP/pRlKBMYDzy9tenx73z3i9liuu7St1/3V2/9/OePnOdb8w31sAuAfJ6n8x/+4W7vUO++b5vl5HsFs6IIPKWbmez2mRxVtL0iKRkBoWXLrKWY5GW6Tlt/CZpmIZHIIRptwNDQCAqFPGSZh24UsGLlYsaBKoqXTTKlUhGTk5PQqwZbWAX8MRZGFIvFGKi63dTjVsbpvpNob29j/W5HDh1mb8Cuzm4WuqO6XeCZEkFELltkmmeyeBeKGXh9XgSDQTYtezweeL0eFgA3OjKCXDYLj9+LfI5+XgSqQgpkC36fBy6VXHCkWSbpnKNDjkXDtSNYs1XXgJFlBc9brR0+gQEkLQqJIiG98LxiWKDcC+fAsRhSslcLMi3lDBaM7jSNUmkr4SyJDh2rN8smpjsHRhw5kUksPpN3Ll6sdlWUsGvrcTz20C+xam0nInUCJKUCryLAq8hwcYBHpiAiJ+vD5ujY2rCMMrs4UFciBTJR6Su7sMCEYVUBiWzoYI+lnAnqrKPGGN3wQ1TDqBoWMrlpSIIGAVUW5CSyC5PzvE3bhEmvG1qc0hKVk9hdgZE3oecNlPM6ihkd2Zkc1i1eBaUEDOw9xhpBICksd+LI1BSGOAuq6MJtm6/DXO8JpHIJTJWymK3oaGtrRymbYXJDizSTFt2VSUyDnEUJiUIBIbcXrZIPjR4FJLKUIEOnKE/BgMcusENvyh54VD8awzEYpRImKwUMpkawYGkDui5babpCjWP6CN9QnMoqbq8Xzx49Oi53tH/owz+651nihwlwh++/v+3Jf/qnr0/1D96oBILPt69f87H3/fCHQ/S5X3z5y+1Hdh/800Ii3bn+8sv+/u2337jttVQX5/lW/U/9sAuAfJ6nz7bv5j/9JwfeqVfSn4dVWaFKlmqaVdrls+UchfWwsk/W1EEKBUfuxbJsyT1mk4KBKoEo/auCTDaLfKGAdC6NcDTEptL6eJwFD1EcpGkZzBAxM5VDqQAUCjrLVqZMisbmIPxBGaLglFTquoXek/1wqV60t3Xi0OHDLNye6AqahgkEtaqOXK6EmZkMA+Dx8VH4vCo8bgXNTfXwBwiUbcZZ5/MFlMplKKrKnvvAQD+Cfi+6O9tY1RJYxRCH5uYmRGPzgFzzTJ8F4pfDKc920J1TgfQy3cAUxC8zD84c/ko24hzIdyqp7FobNJXDciz0RuRkVqMFAlZehWkRP03AzWPPjtN47MFf4qKLFiIQsuB1m3DJgFsWoEpUDGBBFB0+myNbOdU2sel7ng9xkt3YRYMIl3Oqm+iy4nAmpBCh6zPZtwUW7E8XY8Z502/IgohqDkjWEu7sH1jOB9nKqRKKMpdtBbJBHYaE9jxEQ4ZSUZE8NYfpY+Pw8lQYy7FW7b5sHseqOkomj2vWr0ddNYepqQFMlvKYrMgIx+vBayVq2YVEEkPLgMYL0BUFsyXKf+fR6A+jWVQR5zSE3TLKGo90Po+g1wVPuQgKUhFDYTQ216Gcy0C0gBwvonf8FDq7A1h2+UaUbdWSSh4+M5mC7HLhwMhob3Rpz203fPObx+kIjj34oGvvjhduOvb0C3+tl4yYp7ntG9e+9bZvX3T3R0tPfuMb9Sef++VH84nM5qWXb/jumuuu2zJPc5znW/MN9bALgPxbnM5Pf/pOD1dOX1kopO9SJXuTZZSiAkczVW06pJAdClZjfZf0pnYmPzYVsqBy+m9yldGUKLI0uFKxglyhxDKQKxUNrS1NCIY8UN10i08DlIh0Ko/hoQmn+ViU2FRLofaxWABuNzUN02TIQddspswYGBhiUaD0I2OxEFrbG+D1KWzSJbUC3Zqf7h9gvXk0RXs9HrS1E9i6EfL5oUgC9EoZoiRhNpnFyNg4dK2MVct7EAl5oVWKTEnQ2FSHKFmn5z+IJngNG/XLTdk1ZqEGzK/++990KuiCQR+mqbEpn4KW6BhRgSzJ20SZ0tNK4KA6FUzUpCGo2LuzF4/861O46KIFCARteN0GXLLtALIiQCbnnkSPdUKcnOClGszWzDIEXo693DG7zFcgMePMPC/OUvQcy7ZOrjzKvGYx2A59Mn9HMP97cBbN9fS3FsuIoOhQCsR3cSJr7mDFpqILUkVCeayMMy8OIaB5oVAAICdh2jKwp5RBxgRagyG8tasVE0N9mNOrGNNVlEwTHgkQKHTIMGCZBPwCbEmBRfRRuYq2UARhm0fI1hEPeJAsaShUNfhcbng0DabNwRePIRTyIDUzhUg4ghmqiEqOor3dg+UbNqBoCEBFQiaRx1w2Z+0dHn3xyttvv3Pz5z43Tsdm+9e/3vji4498rTQ0dSun+M50Xnbxx+/68Q+2/eKb33Qfe+mlD81NTN2+8YrNP7n4rW/551+Xe/GbXhtvlM9fAOTf8kw++OCtwovPZOpsGJfBLN8m8tw6HmYDZ+sSa+RgoEzONIpok2qVP/SmJW0vDcxUZyTCtHlIihfVigXT5JHLFZlLL5NJMw518ZJuyCTapdLTkJfpgatlHYm5HLK5CrSyAZXaHOJhBPwqXB6FAQqpJ0ZGRmEaHFLJLJseKdg+EgkxyZzfozKrcaWqI1+qIpFMQ3G5Mdh/Bi7VhSWLFyHo9UOV6NadQEFEtpDD9MQY2lubEPCpTBpHnydjSDQaOdsQwnjb8wDk3/KQO4B3znTN8SbjmIkfd+ZrDoZGWmSLaWZ1nWRzlLZH5bAintnyS+x4fifWrl2AYMiG32PCpXBwU1yqRCWnBMhmDZCdynsW3s+CkWrNz2wwr7lkas/HkfXNp+DR0pWMLo7yg+5aaEp2fJAvz9pMCTJ/QaKdMCtHlWCxKFTqtSNqw2RLTosC6jkJoi5DTPMY3DoCa8pCVA2AM2xkOQMHS0lMVUssIOimFSuRn5nCZC6POdGH4ZkpeBQRqkuFwcCVXoMS+/keWYYbHBoCAbiqVQiVEstEGU8kUdZMeBU36+Cj5x6JxmBXCvC5FAhuF/YNDgEeEY0NKpasWAG3L4JcpsyiAk5PTOk7R8afuOOvP/3hy+/4kzRREo989KObenft/q6dLi8WwuEHb/7wRz696KqNiR986Uu39h4+/sWFK1c8f+m7bviLFXfckf5dXhtvpK+5AMi/49n8yEfWSpwWbhfMyibAeocEcz3Pm1GONZLRCEOTFoXd0A+gW1d6w9duxaknTVQYYyfw1BRCFT8C8oUMZmaTSKcK8HoCKBTziMf96OhsAC85AeimDmQyZVTLwNxsloXoSBLQvagZPr8E3SzB5nSIsozpqSSKeRMuNYyhwUlmRvH5OQbilKdMecgCL6BYKGFkeASabiEej2NyaprJzyKRMAJBN1OEEE1BzR88R8ltNiQBaGlpQpRxyDVX31lAfmXMwG87Cb/WKXkFIHMG+/0o55fuGOjiI4mk9yYAJDs6sHP3fsiKisamDvzT//ohuKqGtWu6EAjZ8HlMuBWeaXsVGQyQRQJkyvaoURYi7ywMmZX8nDsAVr9Exhd2lXAmX1bTxFQwpIMmxTXtBmwmgaMJ05HoOYpsAmSKJKX9A/HsgiWBNxU2HdPFnBQnrNaUJn92ftxwmzLUPA9rjMNsXxq52SJUCuGXgayPQ07mcLL3NK5a3AO5amA2lcWUwYNTFVS1EjKlIgzSb7PR3qL7BwRkGRG3BJdgQqJge9NAc2MbuyMiYPX7AqxrkJj5eCgOK5Nhypu0XsHxqSkIARVNjX4sW7YSfl8UExPjTKK4v3+w2lvUfvz5H/zgEy2XXFImqdvPv/rVL4wfPPJfDFNSll522Z/f/uFPfW/LI/+4Ys+L277qD4XNZZde+pfXf+MrO98sWuPXg5wLgPw7AnLty7hbb71YDbm5RhjiZSJn3i4K+jrRNsI2peM6+ysWAsTKLWv5PSRrY2E4tYmLQIV13onEO9K0p0CrCDgzMMim464FjZAUA7pRhCxLMGhjDhmVoolyUUM2l0MoEkAw5GPtGaVKjjnpZMUNXaNseglDwzOszy8QdkHXKozTXLZkETwqTbwWMuk0syy3dnRgZHISVaqDtyy0NEXR2tzApFM+twpVIq5UY23YzU2vAuTazfv8Mm/+0J4LyOcCK33+fMD61V9Di79svgCfJ8wA0LQ4TE/mcPjoYaxYvRqne0dx+NhJJjdsa+vG3u274bZ1rF7dgUCQwphM0H7SJfJwqXyNsrDYBdOhLARigl8Ruu/8LsQF12gLspAzsHbeQkzKZ9Fk6xjFyTBEoEwqHCYWZNdiAlzW9cTchrpAxaMSZJOyLTmYAi2ADUCnBaEbEoUhVRXoM3lwqTK8QgCZOR3jg0kEeRezortbQpCaY3jkqWewqrULdYoXuVQWo/kiog31KJSL6J+cgi7KsHh67VSgwkbQxWHdqoUIBkXkM9PQyjpgKJgczcColOEPuJhbsjnajJgSRm5oGpF4GOPFJAbzc9BVDu3N9Vi6eDV4Q0RqdgqComLbib5Cqa71y4s+/IFv3nrrrda+v/vOxS/+y73fKc3MrZYisdGbP3DXeyYT09r2J3/xOV3Tli+7bMMXm6+55plLbrut/G97K74xvvoCIP87nce7794kDh+rdrvc4k0Cb/8BZ5U7eV53kb+CCfPJclybpCh1jSRgpFSgv2fZEaTLpUUSxTjqMtxqFKlkGulMimUmR6Iep9CUFlqUJSGSbZgUHiIy6QLKFR2hcIyluR0+cgTBoB+RWBShcMiZ4sCjQJPwyBiy6QxcLhdioRA8LjdyuTQWLlqEsbERxBvqUTY01rVGHXVk5JiZmmR66HVrVsHnUdhtvixwaGpqZFTIPEfqHMqX1RWvBuRXA+trAfarT8drfQ2pl2XFgyxpeAslBAJR/PjHj2Bschwr16zCkSN9uPyKq7B7z140NLXi8K698AsW1qxyANmhLHioIsfypGWhRlkQy0S8P0+TqQOg7Hr6sri51hPoUCjzf00TL2tbceZfxs8SGGsGqSmcXA2mMKl1DNJjTd5CWbCgkrSNgvUFC4ZkwOItyKYEpeKFneFQHs8jeWYMimWgrbsLs4kSpoYKiAkhCLoGISgi6xJw4HQ/Ll6yCq3eEMYGziChV1iVE/Ewo+kMCiQJkejiW4Wl5xD0ibj+hkuxem0HTGRglDmc2D+GXc8fhd+rYPmqDlStKviKAGNKh5gGvAE3ZpBGTqmC84hoiDQhIEVQmKOJXYMaCWP7meFEcOMVH7/929968ORDWz3b7vm7b08fO3SHwvNi+5p1D67beNkX73/4/j8rZ/PX9axZ9eNr/uj933yz88bnvuYvAPK/EyDPT8x3XrvCzfk8Cz0u+3qBN64VOCzjOAR52xQo3Y2pMuidyfg8mpqdAkxHGUb/zbPcAMZB1xQH7FaWFAC1LAnazTMtLk1THKkvZMZFK7Ifui7i/e6tcAAAIABJREFU+PEBVCo6AoEAOMFAU2scbi/xpQJR0kxFIckuJFNZ9rWnTvexNhMKJgqF/WzRpesVZrdOZYoYnyC3l46lixciGvYxDtlRWTQgQuFCZyddev7zoPz6B9bp3fvVl9+vA+2XvxsHk5OgGQK2bHkWoqRg2bIV+MWzO9DR1Y5kOomDB09i81vegpO9J7Fs2Sr87IFHEJJ4rFndyThkoixcMnHItNAjDtmEKFlOM0sNkAlt2fWT3IUiHQ+dtbvQ3QTx5DTp0sXK0KuQBIH1JJL8kWVzCCIMki9WKYOa1DW0C6hN104MNUwOqAgWFJOD2wY0TocuO4CullRUh6uYOzEFrqAjFlDR0VmH+gUtmJkuYv/zp+GpuqASueGykJJ4JCs62n1xtHr8SE9PYtoooGCQTl7EdC4HTVRZACq1f1POsSDrWLCyAdfftB4ebxmi7sb+X57B4R1jiNX7cMudV8PnVzB8cBjHnjkBvx6A4BYwUDqDnit7sGzVcpRmNJzeNwSpyEE2K7CDfnt/KjPQ8+5b77riU5/adfBr/6PrmR/f84SVSS1W3N7MO99/1xeGhofSu17a/jlfQ8PAHZ/4s0833vL2kX/ft+B/7u92AZD/35w/7o7rN/hUr7lYkMSrJZF7l8CZSwDdK3AGx9rqWH08/dvZ6hOH7JhJOPDCfCymw8Wyv+MkpziUtvishJS+hqZljYE68ZpU6mlzClLJPMplA+Pj00z1QQWsLa2N0LQC6utijPYguoRAu1iqYG4uiZnZWdbp5/d5sXBBN7sUUNM1AV4ilUAqMYPGuigiIR8DZ0mw0dxME7Ije3PA9fwA+azK4FWA/JvBmH4SCb/dOH5yCD99ZAt6li7DwoULsWPnQXR1dyCVncNA3yjTgZNO+oa3vxNPPPAY+g8fxZpVDiB7zwVkWuoxlQUtBMnaTRc6ifGtRCUR/pL9m6lj6CJKbd/EAJsa49JNvQyJlm8mga6jsKBjR5QPqSzoAstapklZwzzfThs3bQToS2TSXtMykCzuBNaGAkxaSB6ZhpwjV2IZC1c0obE7jHhzE0pJG9t+dgiZkTz8she2zCEDG+mqjpg7iMWxOmSmJ5AwCsjoBvKGjblKERqvwLAIkKswzQJ0vgpvA4/3fvhqxCMGxKKCl352CieOpBHrCOOm912FoEfG3id2YHrfLEJSPbJGDkOVM7j2PVegq7MTZ/aMYu54AmHOBxhlZD2yvT0xt+u9f/OVuzota+R7P/rJHckTx77LVUruzsVLTl71thu/ct/9//oHpUqhuefyK79+0/f+/qE3ky36fKDmAiCfz1H63R/Dbdq0SWir09oU3rpFlHCbyOk9sDWV522O9Ms0LM/zluzNSgoNZlIgPa1jeHCcaRJ4pipwFmiMAiGbVW2OJqCgvGMaxpirzyLDAYfhkWlUK2R9FnFmeBBdC1sQDgfR3NTIau5pBKTvNTU+jfGpKaZV7mhfgEQ6hdb2NjQ31aFaLcDnJf2rAUMrMkciqSyoU48oi98VkF/+uleqKF7/cNPaS8Fcqoj+U0PIFfPo6OzCA/c/ho7uVnR1t8LjDrCcjnXrVqOpqQ37XtqHx//1Eaxe1Y1gCIxDJte0WxYdlYXoNIiQQEKgyiJeQaHMo29gBHUNTTjeexrtHZ1QXR5kMim0tTUhn02yTGvKoabyV6KOdM1kF7tKucguZpVSgU3WVLRKEjcHkJ2oUPa7g2dgbNo6LFmBacvITWoY3joIf0nGgoYmxFrcaFjkw3RmCMV0EWGlFdlpHqN9MyAEd0kSKjyPgkGSxxJ62prBl0rIlPNIUOi8ZSNlllAwyC5P9byO7lkXNPC+Cj7wJ9ejpd6EPmVg6+OnMDRhwtUaxI13XYswJ2Lrj56EPlKBKgYxV04hKc7ilg9ei4Diwf7HjgCTBuJqmLR1mFQFc1iSHr7rS1/++JaHH14wtH//32kjoxtVQbCXrlo9VihVpk70n+qKdLTev/Gma/7qkk/d/Yrgod/9bfbG+coLgPwfcy65W29d6lEt31K/i7/Jhv52Hno7z9seUSBYJmC0IAo0AZNAg+RzNgMIB4BZ4CWb0piIin2+NjmTc41yD3iaronFdAwO5ASjSiPKC85lNZQKBvoGx8C5HCdWczwKmTexoKMVEk19NodMroBUroKB4XF4/REUCkUEAi4s7emCwFmQBRuqTNM6LZ2A5haiLM4FZOc5/To6gpEZr2UO+a3OAYXmE3hJOLDvKGbnZnDpFZfj4Ye2wOuV8dbrNzOFCpMf0vMUFOzZfhSP3L8Fq1YSIM8v9Th4ZJHFj74akG3OhWMn53DsxCxCEQ9mkzlIshu6xbGqrO6FHTjVewI9izpwycbVmJ2dZNMzHX9DK2NudhwLOlugSI6zD7ZRWwY6EzJTXbCwJTpfBovmqFJ2sxVE/94xTOydQJM3jjpqKHEVEWuQwFkFFGeL4MtedHWuQ6XC4fjBowiA8qtJcaFgppBCSzSCoCghn8mzTIukrSMjaMhoFDjFgTM09loz6HXkq+Adt63HupUhFIby2P7kafRNlmG1hLHyyjVwJSqY3nkC7oIJXlWRQR5KvYC33XIlcuMJnHjyJDxFBT7RBSGo4oxerZqt7d995x//8Vd/8g/ffd/kqd4vyoVSWBUUhCMxO5GcNTVVHui65JLPN37gA09u3rz5dSubfquXxRvkwRcA+T/2RHJ/+PblQbfbt1qSrLeLkn0NrEoneNOtECqaztaeaWBJgkVAyW7r6e8cB5nDbTotz0RhMGkdm5iJ/nAA2Ql1cIJ1qKFaFJwQ91S2gonZLBKJOQR9bthmBSuXL4JLoVtzsm6rbI2VzhRQ0XRMTEyz/OWZ6Unm5utqb4Yq0/ezGPfa3PzqCfllQD53+j33EP/bAZnoWBGaYWNybBb5Yh49y5aikNOgKBwUldLk6HnQhcli0ZP7dp3Cww/+AitXdjFjiI+MIQrPNLrzgMw4ZLoAEsfDu1AyPNi57xiKJRPJjAaQHRuiUx7gc0OrFhEOunHdNVfiyS2PsdAnr9fP/r4+6sFFq5dAla2zdxRMXVGL6mfUFNEfTG9swBZ5VE0RZs6FQy/0oTSmI+QJIplKoLMjgIUNYYiFPFIzWbjFMBYvvIjxwS+9uA0x1QOJk1kXYaKQZNnRjYEI8pkySoaJjK0h5zIwV62gpPEwq2Tj5mFyAnS5gKVro7jxHT0oDBWx65nTGMsbyMeDqO9ZgugcB+3EIMKkCHGZGCvOoGNFKzZffRFO7T6MxJ4kgvAyV6RUF8SsKKfrlq/+XKCl8dmXntzyrZnB/nd4LEhe1Q9Z9aBUzlpCfd19a2666QuXf/7zo/+xb73/HD/tAiD/fzhPd98N/vSBtWFZ4Vd6VP5mXjLfYRrVRpVjK76z0zEzKJAF++w0TBytsxUi4GA2XeJteWcapH+LDLRrfKVF5Z82VIWEThZMS0C+ZKFUqbKYzcmpcbS2NLIgofGJMZZvQS5Aus12qy5UqgbyRQOnek9D5G0sX7oI0bAfsOgW3UJL66+fkOcP669z6f2mw/56UzYZHBTZxXhytgqlNhVLAC8Q567BtjiWXWSZGhRJxc4dvXjw/udqgGzB67HgJtmbIsBNVVBEWYi1OxJ6RwgSbMmNkYk58IILu/cdZXrmcsXC1PQsVq1ege3b9mDN6sVYtaILW7Y8DUnyIBisR3/faTQ3BtEQ96GlMQKPi5yZTsEsu0NwNgg1PYYB+ofS3SxLxdyohsMvnYGo+1FfV4f+0wNY2R7F5gU9MMdnMT4xA48nhFi4GWowiBde2gafokDh6U6IgyRzEC0LQZcPubzGEgez1SJSio7JShFli5aPBgSIzDBTRR6Beh3v/cNLoU1rOPDSIMYzReSjEah1LWgt+8EPjSKumCi6K+idO4N1l6/CpRetwI4nfglhSkFY9KJIlvX6AFK8NLXykk0fGx2ZjO/f/eKXjEImrtgc6iL1jD7L2+V8x8UbP7Xmj/7oXzpqKW+/6XXwZvv8BUD+/3zG3/GOtW6vqGz0BpTbFTN7rcgZ9bTrIY+WwxM7yzsni5iaGxxVBi2tBJu4ZTKVkDuQaIxa+llt0mPNy6TaYBy089/0h3hSAjzDqLLvIysK+voGMDwyhsWLe9B3ehDr169nMjrDMjA0dAbJuUkGyLTUIx7ZpYhoaaxnAUQEMnTVcKbfV8reXk+DfL6H/tXfw3G+zZey1hafLOfTMV2cNaqAso8VbN9+HA/c/yyWr1iAcJiH26XBo1pwyWQOEZhVXBJJ6kbmEGdStomTYaZ4MlMwTYWz4LPA4lGLxRIL/qdJl/7btKjtWkClUmISOLI+UyO4TKaa+RSLc5aYzMPHE51hwzIF2JYXY6MVnDqdQDpZhsrZiCkCLqFozSoPfWwOXpcPFcOC4gsh3NSE7bv3QKcOQFFiuc0KzyPg9UKVVWbLJzdmQddAdRwJS0NWK8IQKYyJloc8eLsKnivizg+8E+mxBE4dGcV4ugRXYyOWrFyB2RODEGbSqPOpmONTODY1jVtvvwIRXcSpF49CRRheUjULNoo+DinOSixaue6xHc9uvy5fLLZQvZhH4tDoi0Av6aYWjWy7/uMfvqv7gx8cO99z/2Z73AVA/j0443fffTe/d+tD8ZZ672U8p90gidIV4Mxm3tZFnrc4kWEPLftoS+7kYTBgJl6Z5fkSUDscJrvjdlgOR0LHlA81QJ7P2GBTN+uedpxpgoDZRBonewecXOZsAdFYPWt1DkdCyBVSyMzNoLW5Hn6fCh4aRJ5DS1MD4gyQ2Q+rOYJ/ex3ybzoFvwrqTmQPS3c7+8U1g3JtYeZciGjB6QDyg//6cyxfvgChEA+Pm+4ADLiJ4pBEuEQqQ3US32jKdkKGHPplXj3i6BIdlx61mGhVAwJDbsrWICAX2MWTckLoeJarGlNZ0DT/sqrEyYSmA0UxrXQpIaekWbWh6yqmEyYOn5hEpmBDyxWxpL4e7aIEdS6PBtENvVJlWRTpUhndPctRNW2cOHwMfkWFlxfh5nj43V4EAwEWvaoZOvK6jqQtIGeZyBsF5OwyNLK364DLtiBxZWy+9jIU0wUM909gjmR2TU1Y1N2F0wePIShIUGURZwqjKMsGbrvxalRPT2Lm+AQUKQS35Gauw7KfR0ESqpGmlsmDu4+2ZnIFge4M6gIeeGgit8Vk/YYNX7rp5rf/w5st4/g3vb7P/fwFQP5tjtb/48d+ZO1aqdgm1ikiNogid7MsWpcLgtEAq0IlI0z36nDMVE1EC0A6fQTUTtrc2Sn67H+/3IPHPkfgXJssGR0iOjI7AjWL6A2LY/bpgf4zzOU3OjaOhkYC5hj8XhUBrwsyhfJTWLzg6JDrogTIDOlr6oFfBeR/62F7NSA7z9gB4LPZPzVodmzKNUUD5SFLMnZuP4YH7/sFli3rRigkwOPW4FZNuGWOGV5oQpYZIBPvXMu0YFc0uridc4WjS8BZdx7HDDrsedBFkrWqWMwuTdtYcjnqukkG6XmuwuH62T/OhYSWcc4ZoWIBHtMpA7sOnkHfkAavoqDBG0bEBCK6zeqezHIVpmUjU6ogXN+AlSvXoPfwUWjZHLycCNk0EA2G0N3RyRrHi9UiCxhKVkxoFCYkcZiqZpDRqqTvgEwKEKuC7iWt4E0OiZksskUd0XAYXc0tmBwchiwrqPAW+jOjiDb48J5rr8bMvhMojaXgd8eYfo93ycjJNuZMHZogWwNDEzxRIxTF0hWPopgrmGq0bvuSa67700u+/jfH/q2vhzfy118A5N/Ps8tdd/HSUKzRc51P5T4syvYG3qy6OZBqgCgH2tJbrPbeMTOQiaRGTVBIDZuia/kJLJ/BWRKykHib5HOOIoMBHYs1c27/CWxId0wuMxYU09cH3aJb8jyzT/csXgC3KkLkqNmCQ0NjnFEWDGj+gwGZ5IIOJ+v8ez49w8mVcNxydEwIkHftOIaH73sGy3oWIhgS4XEZcLuIRyYumlQW9Di64JkQRIsF8tOClAkMaxSRc3yIvye+1ymBJWXF/IROoW8Sm8opy4LczxRwX3UaZc59ok56qBPRSss4CqwXRWb/LuoCBsazeGFnP1JJAW7Og7ZgHHKpBJ+uIWKIUDgRksuFqmXhyiuvhCqK2PvSVii2DdHQUBcNY+2a1TjV34epqUlWCFA0BRQMoAwDM1oRRZbHTNIOyrAoIx4LwCvJKKZLKOs2mqNRBEQJuWQW8PlwOjuD2WoWKxe244Y1qzG59zCsdBHxYAPbN3giISRhYjCVxkyxjBkyHtkW6j1uNHm9SJZLufCSZd9eftWmb6z8zGeKv59vud+PZ3UBkH8/zsNrPotNmzaJMV+qxeNyX+eSrHcpMr+as6oRi5IJKCpSdNQWdNvLuGRGTdRMI2xKJm6ZAJlwhACGzUU1sGYowSZbZjJh60QyP5A6Q3FCekoVZHN5pDNp1snXWB+H200dfoRTFlqoU+8VgDz/a7xMJPx7HN5fmZBrlVCvAGT2SnZyIxiZwYCZ6AUFu3ccYYDcs6QbgQDFjZpwu0nCZzPHHoEyTf6i4EgG6Q+FyTsXqxr/w47IPCDTMXXmdGdMt0HWPCZQpLwIajYxbQbIAplL5ptM6C6FGUTmawBJn+zc+VChrM5LKJoK+sdK2Lr1FPIZHlFPFDw1yGhVNAsyQoqLgXmhVMKKFSvQEo/j4K7t8PAcXLzNaqnWrb0I2VwWQ/2nYekaSjpQ1G0UbAtzpoa0YUEn+suwIJgaGiIBqCZQzBbYY+pCQQREGeViBdOmhglLQ0Er4+qVK7EyGMD08RNw2zyivjDjywWvB1O6huF0DpP5AgqmBg84dEciELQKDJ//VGj50o+/e8HiF7i7735l8tS/xwvkDfQ9LgDy7//J5DZtalfqPNFur1t4i6LYN0syVgFVL2cbPJk0CJCdUHWBqSzoNttZADrtFA6l4fwhSHZ4ZefzDOzmP8e+j8AARRLlmlqDY00jVIZK8ji3S2K35zSpkzGEkuNenpBfG4h/nTPvfA/9KwHZicF0ojBrs7EzcjpNIs6zOftHkhXs2n4YD933FJYs7oI/IMHrseFx2VAUm6W+UWASm5AF4oUdS7RI1vVzjo0Tm+9MxCzzmoKOa1Ozc1xZ6xPLl2aNIzaHYrEMQZIZzUDnxMnWd543a+W2bNaDaBtkt2Z59NAgYS7PYceuQZw4kYRWFBHyeeHhgCjPO84+XkSlVEJTXR0uvWgNeg/th2JoUOnOxbaxccNFUFUVx/ftg1kswdCBCt31mBYyHI/ZioYyadepMEHX0BGLgdM0lKjzDyY8ioqgS0W+VMYUcdA8B1JLbOpegIaqhlJqGn7VBb+gQFZEVGUBA5kcpkoa5koltghuCwRRJ0mwdN3gmuofWvDWt3/mkr/4i4nzPedv1sddAOT/PGeeu/76bjnk9rZKknKtqvC3idBXC5bmlWSBLf4oj5dxzQKBrgO2BNbUYMzYS2bTFpzBj23+XgnWjoLDAQxmKmHTocNVOzZvRwNNSgZagjWSyiIecaR4Djz9jkfztV+GdJFhVUy1P/Oa7FoZn5P0wWgDyldzOgwZlUA9fGwqdYw0Bw+cxv3/8iQWLepAOOyGx8XB46bfkRLsJDYdkzmELm7EjdMxZHkjdMxYEJSTtEnxmmf1a+wiMF/iSn8twjKd40cTrKbr0DQnjnM+o8Q5OM7vxKJUQZGmjmSPRmWbNxgo67wbQ8N5HDg0joH+DGyL6qYUCBUB9v9t70ug5LjvMr+6q6urr+nu6bk00kijO7LkSD7jQz6zimPHNjiQBHibRyDw2MDC8rJAHu+NWZY9WBY24czCwnKvBUsSQ0xCgkzs+JZj6xjNaHRrNDM9Mz191n3t/v7VLRuIsSQnlqxU6+nNSFM93fWr6q9+9f2/3/fZETQtRa78ECMf9+/ZjbVDBYhku+q24NotDFaKLBXmzNRJuDUHssvDsV0sN00suwGWHR9102NALQTAUKkI37UZ5+x2sw/LpSIWajWsgEPLC1DmZOweG0Om1YRjNlAo5KBFIlJZDbXAwaHlFcx1TJhuAEqUXNdXRDaM4EhCffD6nT9RueX2P9/18Y9TWGHy+BcqkADyO/D02LlzpzRcjjb392kPaWL0YAR/nOM9TeADnjwmSDPMaIouCIucyFzg4km/ONWEgCZei+tpnWPwiRcH4w6aRVORxpX9m7q77sAK8ZUij+EuIMcLW996QO51xv9smKSbaE2vKHTfK0vQCxj0sQW1WJFCcrIoOvjqyejP/viv+YxOqdsqCjkVffkU9LSElMpBV0UmgaNILHZBY7w88b+9eK7YXpMlipOLUNd4qGc0H/fkXOw3TMgt8HDcgPHIsc193B2z7aiLZ5Ey1E7ThKRIGjs2tRdyFAgQgNxV3VBDtepg5sQyZmcpHdyBH8owOj5UQYLMUayfi5vevRU7No3BXJlHQVeQz5BFqoCUKkPhFShkmmxY7PtOw8HKioGIT+GpF1/B6eoyBDmFjJ6F7XVgWB34lKCuqhBVGcsdE0YYsTukdYqOXf0VqJ06ybShKAqkSIJWzOFobQHHDBMrtgfXsjGi61iTyUGm2MGRgee3PPDAD1/zUz+VLOZdANYkgHwBRbpCN+HuveYarbya36Lr6ffzYni3KASbBc7N83zAkT0m2X0y8yKiMsiciLwveot8PV3zebqi2w0yEI95ZUaDsM6zp+CIV6SY1xx1yMMD6KfEEAZQl9odx3D2zR7xQuE//70RpWkwc6b4uTQIEkNifDEhiw6ezKUhGFEY1Y+8ejb4o997fNg2bEUUOZajp6n0V2B2opm0zJJUdFVCOqUglRIhKy4zrSc1C9FAtL+iQJROzGRQKeOLUMzjU0cdg3YMwK7vwwtYDO5574rX7iCIXonzFsljhAZ84hRtcu/rJo9wNGUpw/JEtFo+qisGznVaaNku7IYN0Y2QCjms6S9j15at2Pc3TyCnqJA5HmlZxY033Mi8lZfqc7CtBhSye7VF9IUZRO0IdsjjmekZLIUBUpk8bNdA22giFGXIWhqG76LpeeziIAYh1sgyrunvg2DUoRB1JeuQOR0dATi0OIvFMETbcaCLItZn+5ClYyErneFbbnp068MP/1ZisXlhKJIA8oXV6Ureir/77p2ZUhqbFIW/MyWLH5akcJyLPPKQ50gNQV0k0Rbx4t1rGttY09zNj3tdp9zjoOlnBOoM6F7XUTNAog6ZOOQyURZdcGQg0+NvL6ZkF3cakua6u8TGBjVopJlSqWnneF4hZrbueuF0u2U+2em0J/f/w/S7XvrakY95jlcmuGTjHhFNrPmQyPsD9H1ApAMbECHaggzsJUoTIYtOQYRMvhcS0Rsi+7ksScx2k74niogoI7LnfM25j/xEyHcjRm/2h+K7eseBqB+yT2XauvjC11N2kG9ITNfwTA3hRwo80hKTXE0Q4HU8SD4H3gPyShrZVBr7/u6rbNFWlTQEXojt26/FwOoiXj32AiTZhaYoCBsu1nJlRMs2wKs4Zbs4uLgEXknDcNpomnVmckRG88Qt1GwLbhRC5QNsHSigEFlIRw6bBORsGbpSwal2C8faK2jRBchzsbq/hNWyioioi4GBozs/+uGHxj/68SNJGsiFfR4u7pNwYb8z2eryVYDbc+e71g6Vcx9R5eiDshitE4VQZbFADDi6C3kMhHtg3Pu+R1+87me0XdeN7rUhibgzpESSbwrI3QGKiyvBxZ2GjCNmU4y0EqdEYSQEfii0glA83jG9506emv/K9PTpZ37ls4/XqEF96IZd96ycXvh1LsB6inqm7pbuIMj4R+xGU4lcBIX2izj2KGSZffR/rPOnhTSC/a47H6kOSapGC5v0fwxko1gmx2ghsupkviKAFxB1QcEC8bWKeWB3L4LMdpP32aQb/YA8sGmhLbAdyGQFKhBHHSeQULahLEpkqsaGOlRBReAEKBX6MDyyCqfOnsHB6aMolCswLRfDI6P4gY9/GB7fgsR3oMoC3JYLc2YRS5OzaDUMeGoOVTuC7QLNoINDs1MwKVFBkiErKcx1OrBDG6LgYN2Qjk2jBWwZGYBqANWjdXhWGlP1Os7ZBgvrpTuMsf4+9PkBeFG2+zZv/dP7fu1X/w23alWSBnKBH4iL+yRc4C9NNru8FXhw9468qnM705pwn6pw9ypiuIYXIk0QIo4UBHFXTItXPOvqCGwJiM4rMdgsRLwdAU6Pwugt+LHtJeqQB893yDGP3M26fwMK4o2rEvPZb0R6xLTFa1NzAq+GfsD7XhA2Ik4447jhwaWl9vNzcyv7J2eqx5c9rbV3715iC9jjQ3fccfvyyZO/Gdr25iigGhD0ceApKJVl2JE6ISDKmHG5AkEjkwHGPnsSz7N8OUYBEX9OgM7HipZYZMdBolt7gmTGb1MKDIkuQgbMxBXTgiCbzSMenj2H3N3EeGJP9BjwMo14JEMheiki/wsXIU8Lg7QXPOSAg0zDLpwMRSSLVbrb4VEcqsAXODx/6FVwKY2ulsgWirh3zx1QZA9cvYqMSrdLKgRORdi0wHdoKjGP00fOYaluYEV2cahxCjPNRShkBRpEzJDIkVyoeoQb37MeN1w7hkEtheahBZx7tYr6Eo/jTRN1iq4yTFQyGoZzOlKuHaXL/adGr7/pZ2/8zGceS7rjC8eDBJAvvFbvqC0fAQTzvm3ZgqzsSqnSfYos7VFEf43IuzINPtBteLyqRxI2EYLYU2H0PDPixT6R48+DdWxA3533E3lmUE+UBTPbJ5VAjJvnZ+b+KTtMUVU9iR39LiYcI4KBgCwM4tBqpmboUhKscaShCfo/SpGWyBqt5fjqyWY7eLXT6TzfMjrfOHr86KnOsZnWZ5445n4zXCdArp048RuBbW8Jw5Aj2RiBMY1/C0HALJpokIF1wSwW6zWgpZEbAmJ6j/SVumu6SNEQCD2fZbv07iR6Gdhd+R0bcMJbAAAgAElEQVSNTZM8jkncCJ57YEy/ByKkLiDTQh7Tg5NWhFQXAVj3HUY0Kh0gEGJjfNkPkOIIkEUIARnbx+PaUiaDVZs347kjR+BwMjZtugY5vQ8punLYHYT1OhTXhdGoQYw8FuOkqBpG33UdIpPDqXOLmLcamF45hWpgQE7LOHH2FBZCG1K/gI3XDuPWO7YjIwJS08XZp06iccLGwpKPWZLL8SF018OGbB5FutDxnJ/ZOP7E2G3v+ekdPzdx9B31wbnMbzYB5Mt8AN6Gl+cf3L0jK6jpm/NZ/kNZzb9HEsKywEXs7lqS6Jabmri42+p5OBBXSabrrJNmi1mx9jde6ItVFgTIFcYhxwko1MkS+FDQJ1Nk/KPluu5QBUtc7i7GUaoyM7rxu4MWBGDx7TuZHoGTmEMdIDkhpyy1Gp0DJ0+e+/tTc/WnOx1+xnjlRPuz+/fHlm//wuMH7rzz+oXjJ34rcpwdnu/zzHc6DFiXS6b7Ek3ZRQEEGoqhdHBGPcSKbQJkAmB2YSIuvqs+IUBm1EcXqHsj6EzlzZQUsWq5NzpNkU1sr6mrpd8fATKZ1TNFYpy5SNy9EPHsfdFFyQ1c8JoAj3cRkC0/HyIVRlhTGsKwXoS13EGHhneCEBtvuhlhvg+ZviGkxAzcFQswbGQkCZwbwakuozYzCViUImPBFoD86nWoXHczm8o8feYMzs4eR2l1EYLO4Vx7FtP+HLTxDNZfuxaW0cCg1of6ZBXVl5dRPWFgyeRQDW10/A7W6hlsEDX0kW4vlzPyO7f/0vaHHvpM+QMfaL8N5/hV8xIJIF81h/LNd2T37q36Kl26LZ3VHlFk4XZJ8geIYxZ5n1NEMhnqGhKxdSiSytGNfex5Qbf5BNbsK+uqCZAHUeknlQXJw8i5jCCIwCQ2PTrvcsbgkhQI8S094xJ6rmxMnRFDNHk7cLwYRZzsex5vhFAWXY+bWlhsPzU5deLpV1+envrck6+0Xjcp/eY7DeBf33PPjrmZY7/tW9Z1YRTxBKxvDMhxXt5rgExATDTFa4BM4ElqBgJkiUC8q98m1pgAuacA7AFy7LfR9caITSxATqEs9JZxy728xAg8k87FeYvELQeij1COoOZU5EsatoysRq7GwT3WgGzJ8MUUuP4SRm6+Aa6mwHJDhGYAzRchuoBAlpu8AHthHq3JV8G3z4HjDLQRwNb7sO3hD4ErltA5dgKNkzPwW7Pw0AI3JAHXlrCSc9GBg6ygQm4KmHzyMNpnHCxULVS9EG3OZYZMW/r6UXJC5AU1ikqFI5vu2v1D7/rFX3yOo5MleVxwBRJAvuBSXR0b0ji2ztcrfbn0Li2N96oKdisSN8ZHriKLHEfcKfHMbKCECXLjkM94EpAWmmIDfeqQV40MoFIuMac51uWR5IGlYdDi1GuAfJ7EoOaX3YrHDS3jWgn+eDECJwdByJmOFy3Yln/YssMX603r5RMn5o4fPzw9/0dfPmC+WSf8Rkfoo3v2bJmbmvod17RuZjMvBJqU0EL0BBdCpA6ZLfDFThS0f0yZ0vXTI0COuWRil+PumeYVSbNMgBwv0sXec3GydJcTj+IOmany4psC9hPq+XvAS9OSsdIi1nkzzYjAQUmJyJezyBR1qHkVeiETqzAaDrzpGuRlDqKfQpTugzQ8guLmzYCeZlFRoeFA9kII5KsfCTADB/biPLyTxyF7DQScDZMHDElDZfM2FMbWwZxfQnt6GtHyKYRhHWbGgbU1g/SOYZhSiPZ8E50zbVSPrWB53kTTDlELAtiejVXlEkYkDWmS4ulpV1s7tve2+9/347mPfSyJaLpI2EgA+SILdrVsTsA8mGnnJZnfkdaUB3VVvE8Sw2FJCCUK7yQZlySJ7JaaDOCJLyVqgugL+kryMLLfrFSINexaOpCEgYFdbKDTe7BFKWZdSaoB0gl3O1BBCv1ItAIus9hsWq9Uq8vPNNut5y3DPjW9ZNTqn33c2Ru3z29F5Iwfet9DG85MvfrbVrtzuygIbAiPGGzqUhkg00IdfR+7HseJ0gSc1BUzUI47ZPbvLmXBtMmMzuguELJpyJiKYHcVJM5gYBzz5kF32rCr7GbgygyimHXq6z+GFCTgoH+giLH1o9AKGurtGguatZdMrNIHkPcVSI4AUcoiM7oOysAoIi0HhDJSogyn2QFcBynICCwXTXMF1nIVUqOODNmnajI8SYTtA6GkoDI2BtnwYJ8+i8aJw4jcOmzVRmO1iGhtHl8/vB+iE0FGGqYZYr5moGGHsKMQuiRgNJtDf6SwMXBtYODc5j13/bvNn/oUBZgm3fFFAkYCyBdZsKttc0ovef6Jcb1vePiufBof0jT+VkWKSqLgCYIYcaS+IL0tdYHUHbOvXdnXquEh9Jf744m+3gAEhWgyFWsM0yQGI+c1WpTjeCHieDUMOd4Ng7BuWfbxejv8h5cPn3n66MzZw69MLy0ePnyYFua+pY9PPPjgupkDh36z027dLQsiz7pjNuMSQcJrgEwXIqayoLy7bldMPTGNbbD9ZkZOcedMqgsxijllWjvrTTYysGfGRmRpSvI8QmlSXcQj4PRzAnYWt0VZe0zpQpFOMTfPxsBpeI8SYIQAhtsBtfIyL6EU5bGuPIqhoX6k82nIxTz4XBGuoMMLUvBNHmmOYJhGpS1wVoCgbaPdXgIsA7qgQC/2I5BUGLaH0KXwUkDWUkzX7C6vwG4swFpZRM1cgbypHy/OHcHZ5VkMFYtwwgBn2m0sUlo5keIusKGQQzkKUOTTkDNZP791w99s/PD3/PjwAw8kEU2XcBYngHwJRbtKn8I/8MAN5eG0fJOS5u+T5Wi3JGFEEThVIb0t0Rg0MCHFMVKkzBhlKosymwTs2W9SaCfFSZGHAxnsUP5dxCmBH/JGGApV0/KOtA37xaWV5ZeOnTk99er0sfknnjjmfDtr+m+/93vXHH7hxV93Op1/xfO8QEBMICpQFhyTq8XqCuY6wbrnuEM+T1WEPcVJj56IpXCx7T91zV2ZYPfCRP/PAJktYPYsieI9pN9PnSS16SEBMtMxEwHSvbNgHTVJ5EiWRsHgPkQSJXuA5qSx++bbMbJhBJZVh8+7kHM5CJki3FCC0ab3ryIlpplSQ3RDtBeqMFo1tm96Ksu66o4Zj3TT3QF5eYQ+eWoIcCwDnN+Bb3UwX6vCKMr4ygv7kEpJqGSzWGjVcco3UPU8+KGIoqhjnSaiEvnIiBpSg4O14Zt3/fw13/M9v8vt2pX4VlzCSZ0A8iUU7Wp+CvlkrB8Oy1o2dVNOT92fFrl7VAn9ksCJ5JNBhu7k+SCJ3cSQSiXmT88v0vHMLY4siDhe9gKItbYRTDda5tcMw9k/X105MnVgZqGtfN3cuzde3/t2P/7993//6CvPvvBps9V8P7uu0AuGART6RxiCQpYYuLLg0bi3Z90wA2tqULsa5K4+m2gKAuQehUE/Z4b/8WR63AHHBnTnQZntIwP7mOagi1oQ0d0EXewk8GFsCNULqo0DxiPm5xzSRHUoQpeLuP++B+G4HVRPH4NjNpHJadAHyiiMrkKQzsG0eMhCBpKnIqIcvXqVURiu6yISJWiCxvhrUoFEEt35kDSOBlQECDLJ7myIYoRls46nTh7AoemDGOorgjMdLFoGznI2OkTbhDxGUzmsEiOUhQiyrIXS8ODzq2+58Ue2PfrogW/3Mb1af38CyFfrkX3r+8Xt2XNDZkjnby4X9O/N59Ikl6vwnCOkKPpIAQYHyiiXS6xzZoY+JPfitIjjs6Yo63Nzi0tPHjg89fnZuZMvzTVHl/fu3fuW+eBL2a1PfuQjIwde+sZ/b9dqD3FcJCoCWV76UEUefECDIXHqIHXJ9GC0RY+yIBVF7/vYYYkBLi3w9bpkksCxJUo2VNIF7+5wTKyw6L5rNs1HwB9PTDI/C1pQ5Jl4Ls4D5AI2pk2ZfPRETcrAbNlQJR07330LRgbX4PjkDCSXJHAh8+Fo+g3oo0WUt2xApGZhNgHJ1RD5BkJ3BaIRgRNFOEKIIGgiCi34kQ8+pYNHCmHdAy+nwKUUcJ7LqBIuE+FzL/wtDs0cQknPwW7ZqIc+TpktKKqIdBBis55HWRSZSb6UzZvpdWt/Y2Trxl/YOjHRuZTjlDznjVxdksokFehW4JFHIIjODaXhSuGObE77gCqFt0lSWFRlyKOjgyiViuRr4QsCb7iutxxBmzQM5dkDr04/dWDq6NHVW5+qTUycD/S4LHX9jx/7icrTX//qLxmt5vfB92TW3dKCWkBeFjSYEgMyaYSZLpooC6ayIK6Zeth4m5j7jS1Lewt+EhsWoW1jP/veoh3rd7v2nK/faUaJECCTYkLkmEMd6b0lltpCAzFe7GNNF42AA+dLSAkZlDIV3HrjHTg9MwspUpFTMtBImhi5aNnLaPgNpIdLqKxeC9vkEHQEBL6JwG0hXHFY6IBQkKDlQ8j5AJ2whTZCtq1mpBAFKiBoLMDA9VrIDabw1MyzeO7gCwiDAPW2jRaFFkg8JN/B6pSC8ZQOLZTAqxqyo2uOF961/mdvet/7/oq74w7ShiePS6hA0iFfQtG+E59CqowNI0q5r6TcmdO1e/S0umvt2Gi+kMuvdExjyrKM541O+4DRdI5MvnS49qt7n7XfqjriW1Xn//LJT2b2feGLP9Wp135aEng9oq6YeGTGHcegywCVXOK64ansK9EWjLKINcN0B8Cm9Rg9ET+HDZOQDK47xcdiZVnuXldr3U2ajj2l41HsWBLY7ZJZhywwioQW8kLew8BwGXJKxZmT8xDDFLhAxXVbb8RYYRROw4YkpSDR+DTFbTkmLKsF02lDkARkCwWoShqW6bJ4JRYn0LDQbjVhRAbkXIi+sTQyGzMwsyGWVpqQ6yqCRgoZcQCmSRajDjIDKmYax/F/930BLc9CywfaNE0p8ihwwOq0hiLPY0AvI+I1FLZu3Du4afPPbPvZnzx5fljzW3UAv4N+TwLI30EH+1uxq8Qx79xcKm3asmFDrlAoeR1zbn6pcbblNWu53F7ncnfD32wfJyYmxFP79t1xdHL605LAbUDgcyLHccQh9ygLFr9EcmoGxF1DIVq8JA81Gqtmo9Ix9xtzzD2dcgzIzGSIUR3xaPk/ciOl1+lO8MWA3B0SYc73cQQXObyFnItQcJEfyOHmW27B/pcOwljxsGX9u7F59TUQmipkV0CrvgxVpSk/CqX1EXgRQieCFMQ8uCQCi7V5aOkMBCjwyXjeaCN0HASWgSjvQr5GhnxdFnXJgNDSIJ7JQu+UYZo+ozOUPhVLYhu/+/k/xYprwIwi+BHptUUMaFmsHRnCLTfdhPG+ARz4xoFQXDP08xt23/hrQ/ffT3rx5HGJFUgA+RILlzztnVWBT3/iE8rjX/rK+2yz/WH4/i5R4Iqh5aQ0kTQO4CiekHXFvZFvWuBjMjjqimNumBkusYU35hLdlbzRiHkvy7vLIXfzvVmFup8wRmX0fEBYt9zlo7uLfKRJDsgLWQogqcDt99yONWPjWJrroC81BC0qonPaQNhyIXI+yNcZEg/H9yk8BLzLQbQEhKYLTeNwcm4S+UwJ+XQ/HL8FjzpoJ4Rba8PlO2hXGlBuy8Id5aHJJUjndATHBQSOiIBsRPtSqAo2fusv/hCdyIXLcXD9EEP9Q9h982246717UFmzCtxSC9/4yj7Pyqd+5Lbb3/2HCV3x1j4XCSC/tfolz34HVeCxiQn5Sy+8MHjs6NFrfNd6lxxgoxhFg0IQDkhBlBcipAUuktlkdBQIfBSykQ1ifFkHzFQUEfuelBIxvdHTJvekbzGPzLrkbtZeT7XBxlu6OuVYlUEDKXGgKskE49l1Cln1UFldwk233QQuTCHjlyDWVfh1C26jzTpsNZ2HQxw1tfWBy2w5RTsFt+VBkYCmfQaeFSKvDSASPfiBCc4PETYdBF4HplqHsz7A0O5x8PkMqoeXEc2R4iINX5YRFXXMhgb+5+f/HK3QBacoGBlbiw88+N248ZbbIGV0rKw0kGrYmD00Fc52aj/44D3X/XECyG/tA5EA8lurX/Lsd2AFiMKY279fnp+e1rRUqs9z3T44flHg+dEg9Pp91y3xYdAXen4BQaDzPJcWOE7jo0gTOV4VOI6Ct5knExtk5HleJiEDy5TlOYHjeJ7juF5HzRw4u/FNsRsnmTTFOYWE0HG4Nfm/xSDvw0KqL4Xtu3agog+CO+tDrnLwLBeCKsDnIuiZIgJfQFbXIVGeIgXR1gOEFgeV52Ga8wiCAIKkgVPISS9g1EjUCuBbJhyhCbvfxvo7tsBKSTh3eB6qmUZoc+hwIYyCinOig//1t5+DOlTGXXvej207d2Jk1Rj0XB/cIEC7ZUBeMbB09GR09OTRH1Vu3fz7H/zgB7/lgz3vwFPskt9yAsiXXLrkiVdbBR577DGhXq/zqxyHPzk1JTUtK2V2Onq73c6YzaZuGkbKNE2dQ5CNvDAbhX6Bi7icwHG64vq6GHFZPkIGQA4RNJ7jZC6KBFHg2Yxi3ByTfoK+crzAC3zEkYiZBsrJSyiMRPpX6Ar9g/3y9duvE+3ZOlfqKMjZMuS8hpZkwVZCNGsGZFPG2so40pIKq2PA77hseg5OAN62SPAMIauAU+PVSmK9yW7TMSyYYQNh3sX4DRuxuLiCetUEbAlqWoalC6iqwLPVE2hkJDzyYz+KofFxHD9xGuXyAKyOg1QqjWatDvdcFX2ciMnJQz+/Ydv2X93+A+81rrbz4u3cnwSQ385qJ6911VSAFMOPTkwItVpNEBcWeKHZ5FcMg89KktCxLIUXRSXyPNW2Q1ngfZHMTjnflwJiP3xIfMiJfBCIEZvIoLJQhJRDTnpimue1TeWxbTvKa78vOFMbyfrUESvwB3kI6zNYCFqYP3gWxXYOlWgESqiwBcliOg3f8lCfXYLmCohIz5yVIaRpAITUIiLEQIHjuqiZSxAyAUbGKqgu1NBukrTNQlPqID0+CHHNIDA2CHlsBEE+i5ph4szZOWzbcg0yqQx824VlGMgEASpiCi/se/JPKuvHfubGH/qu2avmIF+GHUkA+TIUPXnJ75wKsMG//79Q+Oijj7LP2uHDh7lHAEwuLXU/e7tfV4wnz39/85rrxtI185flxfr9smTx2fEUxPUSjIEIX31lP/IrKeySt0Ga1xAZInQlhUJKRRQEWDh7DlzDgyClIWQz4NKxdaoU8khFKizbxoq9jPxAGm27juVGE4YvYMn3saCZGLx2I959792Y9Uw0RQGWIKDRMVEqVZCSFASuB9fzkFZTyCLCoKRi6tn9XyuODv3kzh9++BtJQsiln98JIF967ZJnJhX4tlXgpYnf0fzZhY9GC2d/oVDx+lLjIcJ+GwtCGy8ePIEN9mqMLvVDqaahcgUokga3voxMMQ07MFGbqyIV5aBJfQjSFPUBKDT5F4mwOwboj696qHYWseSaWKYFwsEy+m7Ygv4t49ArZcw12/AEEXquANN2YzAOAmaaZDomc/xTXA+DgoLqwem50ppV/03duOVPDN0wstlssGbNGjdxfLu4UyQB5IurV7J1UoG3pQJRFHHP/ec/WN1YfOU/DQ+5D3P6guyhAV9UcXyyje3uJmhHOCjtNGS5D7brQeY88LkQuXUFnDo3hfBcgBF+LVxdQqhyCG0Hus+jU19BOzKwENSxLFlYEDwM7tqBbe+7F365gOMLCxDVFFaaTQq3wtjoGkiChE67xTpt13NgBy5W6svYNjKGQcj4+uf+NhQG8idW33b989CVVsDzlq5pRzVV2e8EDtEYjQSg3/zUSQD5zWuUbJFU4LJUIJqY4F8ar9wUBZO/x+P0BsdocJ6ZwuF9i7hNvhHaMUDndEBWwUsiRHgwU02UrqvAEhax8PwChjprIGR0eGIAz7LhtQwYtomlyMQs30GwKo+xW65DYcs4uFIRtihj5sQZpHNZ6HoGS0vLTOJXKfXD8xz4vouW0ULER9C0FEaUDPos4KkvPAG/T4+KuzZDymWidC4b5vN5q6BnzoocdyB0/WeFjv+N+sryodFbtjUSWuObn1IJIF+Wj1ryokkFLqwCJ/f9Vb7eeOE34Z757la9KtlLMg58fh63p25GpZ4CXBeQJYiqhIwmwk43IY0D2loRi/uXIR3VIas6OIlHs9VE2zBQdTpo5mXkd23GhntuBcpZHD03i1CSUewfwuJSDY7nQ9VSqC4uQNfTbLybjPQLhRwcz4aiylBlBUqtg6IFfP7P98LKqSheuwmyrmH1+nUYHV2NwLKinKx5WiQ0lqdOnJw6OfPpO+78yF9wW7lEHvdNToEEkC/sc5FslVTgslQg2rdPPNJ68WfgzX3SdmuZmf1zqD8D3J6/GdkVHpFnQlYkcCIPVRVhyjVEAxb6ry2hMWXAOyLCXLEY59uGjzmvDWlsCNd84F7UcxoaCodcpcJsPuvLK9BzeYr8w8LiArwwgOs7KBTyOHPmNAzDwLZt25BJ6xAEATldR6HjYerJZ/DUP3wNA9duwdpbdsL3KCmbQ6FUhOyG6FczSBs+Xnriq4Ethf/j2j33TpRv2ZSEnyaAfFk+U8mLJhW45AoQlzz9+O88wBuLv8xhZf3J508Bk1mMYxx6m4MkkMk9BVKBpVQ7cht9G3VoG3KoTy7DORrCbtqoWg34Axlo14yhtGsL/GIeLVGAK0vgFBmyIGJ5oYrK0CBTUHTaTRZuS19brSYDbHqddWvXwfdjPw9SduSaBr7yZ4+h1mlh1fXb4eXTyGg6yxFMZzNIRwI2FQYx98JBGEfPBqX1w78w8tDO/8qNjZH5VPL4JxVIOuTklEgqcIVX4PgX/vfo/OTUL28eyT7cmV4SvUkRYlWGbJEvcwhF1dBsWzADF9nBNDLDKmzRgrvkQqjxaCw34JVSGNhzI/yNFTRzIlyBQ71lQtF0eJTG5Fhs7DAUOLTabaiKjEqpDM+xcO7MLIp9fbBMC2vXrEOnbUFP60gLEpZePoAv/5/HYKoCrr3vLkS5NAQ/Qi5fgCLKKEQS5MUWaq9MIedGprZ24McGrisnI9ZvcM4lgHyFfxiTt5dUYOaLX1Qmn/jaj1dM+1PXD6/PWWcs1E7WwNkcAt+Hni0gEiRGEwgiBy9ywIG8niV4HRdOy4Tdn0b+rh1Qbt2MpVTIQlc9y0FK1bDSacBzXKiqhFAW0bEMuI6HQr6AVr2F/lIZlmFiaaGKjWvXIcVLEN0AnGnjub/8axydnERq2xjGbt0FVxSgcxK8ZgcZJ4S20IEwvwKuaUQ25xwYfM+Oj4z+2HdNJot6yaJe8slOKvCOrcDUZ/5s16m/e+pX1snZ94wWhwRrsYOgE8A1XSiqDknVWDKJ57vgwwicH8ALfIRhAKPeALeqhMJ7d6G5qYxgVYFFSwW2i6PT0+i4NlYNDaGfBZn6LIKLaAvXC6AqKlw/QD6fh2W0keEE5EMeRU7GwX1P45knn0KYUbH6zhsgV4pQNA1lRQeqdWTrDqyXZ2DNLUSuGJ7Vrx37D9G20h9uTfwu3vA8TDrkd+xHNHnj30kVWPjSl9ILX37l4cb0mZ/bMLRmXPcVMWx6iCxKj45YugjPfJkpDSUCH4TwAgc+/bVspoAQdq1H5u5344hdQ6aQZ11yyzSw3G6x560bXc1KSgkmnVYbHdOCns+hYbaRyWaQ11LonD6Hkh0C55bxzBNfRl2MkNq4Gmt3bQdEEUUti4wNKCsmaodmEJ6YD2zLPCsMF/6gubn/s7d96uPz30nH7WL3NQHki61Ysn1SgctUgeixffrTTz/9iBiJPyha0RZjsa1lJY1XI5HnfYraCsBiZR2fxTtRWCnP+eBaNpqhC2M4h/ydO9EeyGLZtyEWsrBkHiYHtJotrBldDZ4sQN0AYhBBFgUG2JEA6KKIjO0jOLOA5uQxzB+ZRqNeAwZKqOzchpGN49AEBZoVoTZ5AotzC1bHMWfrtaWXBEX5kqqoX9zz2C8tJ1TFv3zyJIB8mT5cycsmFbiUCuz7/X3qyswzW2aPz75n4fT8iN2yskrIVVYXK6tGsuVMLuQzabKZCDgp9EwucE1O7nhRwHNROFCI6sUUP3jddsFPyaKrSfzx+jJGt29Fg+iITA6ZbBZ2ywBsF2IAyCIlpXCRShxHo+2effmVxbMHDreMlWVVzehZbdWgVhwf40rlfo7vuNHC1EnXbzrzTc94/KXq6b9qruIP92/dak5MTJAQJHm8SQUSQE5OkaQC78AKTExM8INzc8I8IM2dqEuotzS/42bLfKoyouujmVCqAG46CjxecgIv8IOOl1W9Jc5Np4vl0fXjG3b2Dw5u5jQ1rwyWoFdKaJommc6hXltBXy4P3zDgNlpeVk0tLteWZo6fPbn/0OGDf1mdrR4fymsVVVXWq7lMfyqfl5WIV/VIERVeqpoR99wp/8TMxN69yfDHRZ5bCSBfZMGSzZMKXMEV4CYwwc3tfFxIy7KYaymC6XtcqLTD5VYrMNLpEM2skM0htWF044ZyqfT+jJ65u1Ap5fvK5bSS1jTHsAXDsjyIgtVqtdrtWuOAZXb+vra49PVziysLsyNo7t27NyC//YmJCaGvVhP8BZEPVIGvVCooOYq/59OfIFMhFuWaPC6uAgkgX1y9kq2TClw1FSBD/tbkZE5sBoOR7a/ng2CEB180A6/l8OFBTpEma1VteWLvhHelJIhfNcV/gx1JAPlqP8LJ/iUVeJMK0DTg5KN7peYWCEttRVSlZiifOOHcMTHhJ8V7eyuQAPLbW+/k1ZIKJBVIKvCGFUgAOTk5kgokFUgqcIVUIAHkK+RAJG8jqUBSgaQCCSAn50BSgaQCSQWukAokgHyFHIjkbSQVSCqQVCAB5OQcSCqQVCCpwBVSgQSQr5ADkbyNpAJJBZIKJICcnANJBZIKJBW4QiqQAPIVciCSt5FUIKlAUoEEkJNzIKlAUoGkAldIBRJAvkIORPI2kgokFUgqkABycg4kFUgqkEARQBcAAAAZSURBVFTgCqlAAshXyIFI3kZSgaQCSQX+H6bGLzYqqko1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1516"/>
          <a:stretch/>
        </p:blipFill>
        <p:spPr bwMode="auto">
          <a:xfrm>
            <a:off x="-877887" y="1354102"/>
            <a:ext cx="3737819" cy="5591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487749" y="4009072"/>
            <a:ext cx="4474060" cy="1477328"/>
          </a:xfrm>
          <a:prstGeom prst="rect">
            <a:avLst/>
          </a:prstGeom>
          <a:noFill/>
        </p:spPr>
        <p:txBody>
          <a:bodyPr wrap="square" rtlCol="0">
            <a:spAutoFit/>
          </a:bodyPr>
          <a:lstStyle/>
          <a:p>
            <a:pPr marL="285750" indent="-285750">
              <a:buFont typeface="Arial" pitchFamily="34" charset="0"/>
              <a:buChar char="•"/>
            </a:pPr>
            <a:r>
              <a:rPr lang="en-US" dirty="0" smtClean="0"/>
              <a:t>Very </a:t>
            </a:r>
            <a:r>
              <a:rPr lang="en-US" dirty="0"/>
              <a:t>effective in skin </a:t>
            </a:r>
            <a:r>
              <a:rPr lang="en-US" dirty="0" smtClean="0"/>
              <a:t>diseases</a:t>
            </a:r>
          </a:p>
          <a:p>
            <a:pPr marL="285750" indent="-285750">
              <a:buFont typeface="Arial" pitchFamily="34" charset="0"/>
              <a:buChar char="•"/>
            </a:pPr>
            <a:r>
              <a:rPr lang="en-US" dirty="0" smtClean="0"/>
              <a:t>Helps </a:t>
            </a:r>
            <a:r>
              <a:rPr lang="en-US" dirty="0"/>
              <a:t>to reduce acne and pimples on </a:t>
            </a:r>
            <a:r>
              <a:rPr lang="en-US" dirty="0" smtClean="0"/>
              <a:t>face</a:t>
            </a:r>
          </a:p>
          <a:p>
            <a:pPr marL="285750" indent="-285750">
              <a:buFont typeface="Arial" pitchFamily="34" charset="0"/>
              <a:buChar char="•"/>
            </a:pPr>
            <a:r>
              <a:rPr lang="en-US" dirty="0" smtClean="0"/>
              <a:t>Helps </a:t>
            </a:r>
            <a:r>
              <a:rPr lang="en-US" dirty="0"/>
              <a:t>in </a:t>
            </a:r>
            <a:r>
              <a:rPr lang="en-US" dirty="0" smtClean="0"/>
              <a:t>edema</a:t>
            </a:r>
          </a:p>
          <a:p>
            <a:pPr marL="285750" indent="-285750">
              <a:buFont typeface="Arial" pitchFamily="34" charset="0"/>
              <a:buChar char="•"/>
            </a:pPr>
            <a:r>
              <a:rPr lang="en-US" dirty="0" smtClean="0"/>
              <a:t>Boosts </a:t>
            </a:r>
            <a:r>
              <a:rPr lang="en-US" dirty="0"/>
              <a:t>your immune </a:t>
            </a:r>
            <a:r>
              <a:rPr lang="en-US" dirty="0" smtClean="0"/>
              <a:t>system</a:t>
            </a:r>
          </a:p>
          <a:p>
            <a:pPr marL="285750" indent="-285750">
              <a:buFont typeface="Arial" pitchFamily="34" charset="0"/>
              <a:buChar char="•"/>
            </a:pPr>
            <a:r>
              <a:rPr lang="en-US" dirty="0" smtClean="0"/>
              <a:t>Helps </a:t>
            </a:r>
            <a:r>
              <a:rPr lang="en-US" dirty="0"/>
              <a:t>in weight </a:t>
            </a:r>
            <a:r>
              <a:rPr lang="en-US" dirty="0" smtClean="0"/>
              <a:t>loss</a:t>
            </a:r>
          </a:p>
        </p:txBody>
      </p:sp>
    </p:spTree>
    <p:extLst>
      <p:ext uri="{BB962C8B-B14F-4D97-AF65-F5344CB8AC3E}">
        <p14:creationId xmlns:p14="http://schemas.microsoft.com/office/powerpoint/2010/main" val="1083285515"/>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4626</TotalTime>
  <Words>3217</Words>
  <Application>Microsoft Office PowerPoint</Application>
  <PresentationFormat>Custom</PresentationFormat>
  <Paragraphs>391</Paragraphs>
  <Slides>25</Slides>
  <Notes>17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WELLNESS JUICES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90</cp:revision>
  <dcterms:created xsi:type="dcterms:W3CDTF">2006-08-16T00:00:00Z</dcterms:created>
  <dcterms:modified xsi:type="dcterms:W3CDTF">2025-04-11T08:58:17Z</dcterms:modified>
</cp:coreProperties>
</file>