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3"/>
  </p:notesMasterIdLst>
  <p:sldIdLst>
    <p:sldId id="1156" r:id="rId2"/>
    <p:sldId id="1005" r:id="rId3"/>
    <p:sldId id="1116" r:id="rId4"/>
    <p:sldId id="984" r:id="rId5"/>
    <p:sldId id="1147" r:id="rId6"/>
    <p:sldId id="1117" r:id="rId7"/>
    <p:sldId id="1095" r:id="rId8"/>
    <p:sldId id="1098" r:id="rId9"/>
    <p:sldId id="1006" r:id="rId10"/>
    <p:sldId id="1100" r:id="rId11"/>
    <p:sldId id="848" r:id="rId12"/>
    <p:sldId id="866" r:id="rId13"/>
    <p:sldId id="850" r:id="rId14"/>
    <p:sldId id="849" r:id="rId15"/>
    <p:sldId id="876" r:id="rId16"/>
    <p:sldId id="898" r:id="rId17"/>
    <p:sldId id="899" r:id="rId18"/>
    <p:sldId id="1070" r:id="rId19"/>
    <p:sldId id="1103" r:id="rId20"/>
    <p:sldId id="1145" r:id="rId21"/>
    <p:sldId id="1124" r:id="rId22"/>
    <p:sldId id="1125" r:id="rId23"/>
    <p:sldId id="1126" r:id="rId24"/>
    <p:sldId id="1127" r:id="rId25"/>
    <p:sldId id="1128" r:id="rId26"/>
    <p:sldId id="1129" r:id="rId27"/>
    <p:sldId id="1130" r:id="rId28"/>
    <p:sldId id="1131" r:id="rId29"/>
    <p:sldId id="1132" r:id="rId30"/>
    <p:sldId id="1133" r:id="rId31"/>
    <p:sldId id="1134" r:id="rId32"/>
    <p:sldId id="1135" r:id="rId33"/>
    <p:sldId id="1136" r:id="rId34"/>
    <p:sldId id="1137" r:id="rId35"/>
    <p:sldId id="1138" r:id="rId36"/>
    <p:sldId id="1139" r:id="rId37"/>
    <p:sldId id="1140" r:id="rId38"/>
    <p:sldId id="1141" r:id="rId39"/>
    <p:sldId id="1142" r:id="rId40"/>
    <p:sldId id="1143" r:id="rId41"/>
    <p:sldId id="1144" r:id="rId42"/>
    <p:sldId id="1150" r:id="rId43"/>
    <p:sldId id="1106" r:id="rId44"/>
    <p:sldId id="1107" r:id="rId45"/>
    <p:sldId id="1154" r:id="rId46"/>
    <p:sldId id="1019" r:id="rId47"/>
    <p:sldId id="1153" r:id="rId48"/>
    <p:sldId id="1155" r:id="rId49"/>
    <p:sldId id="1148" r:id="rId50"/>
    <p:sldId id="1123" r:id="rId51"/>
    <p:sldId id="108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BE36A4"/>
    <a:srgbClr val="FF0066"/>
    <a:srgbClr val="33CC33"/>
    <a:srgbClr val="ECECEC"/>
    <a:srgbClr val="996633"/>
    <a:srgbClr val="3333FF"/>
    <a:srgbClr val="3E4095"/>
    <a:srgbClr val="FF505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81" d="100"/>
          <a:sy n="81" d="100"/>
        </p:scale>
        <p:origin x="734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454B-EFD6-4032-B464-8BD5B034A19D}" type="datetimeFigureOut">
              <a:rPr lang="en-IN" smtClean="0"/>
              <a:pPr/>
              <a:t>06-05-2022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A2CD-21F4-45FE-99B1-DA288040DC6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935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9A2CD-21F4-45FE-99B1-DA288040DC66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03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9A2CD-21F4-45FE-99B1-DA288040DC66}" type="slidenum">
              <a:rPr lang="en-IN" smtClean="0"/>
              <a:pPr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793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12198626" cy="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12198626" cy="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5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12198626" cy="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12198626" cy="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0"/>
            <a:ext cx="12198626" cy="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5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0BFA-C67E-465E-9F50-5B5205FA4770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1594-201B-4777-8BDB-8DC24962E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" y="6420176"/>
            <a:ext cx="12192000" cy="336654"/>
          </a:xfrm>
          <a:prstGeom prst="rect">
            <a:avLst/>
          </a:prstGeom>
        </p:spPr>
        <p:txBody>
          <a:bodyPr vert="horz" wrap="square" lIns="0" tIns="15551" rIns="0" bIns="0" rtlCol="0">
            <a:spAutoFit/>
          </a:bodyPr>
          <a:lstStyle/>
          <a:p>
            <a:pPr marL="11519" algn="ctr">
              <a:spcBef>
                <a:spcPts val="122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BECOME AN ACCREDITED GENOMIC WELLNESS CONSULTANT OF INDIA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2" descr="blob:https://web.whatsapp.com/399c34d1-02e5-4d42-8d03-b35bfd8545b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 descr="So many people spend their health gaining wealth.... - A.J Materi [640 x  480] : r/QuotesPorn">
            <a:extLst>
              <a:ext uri="{FF2B5EF4-FFF2-40B4-BE49-F238E27FC236}">
                <a16:creationId xmlns:a16="http://schemas.microsoft.com/office/drawing/2014/main" id="{75C565A2-D2C7-4797-882D-C6E48ABB7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3"/>
          <a:stretch/>
        </p:blipFill>
        <p:spPr bwMode="auto">
          <a:xfrm>
            <a:off x="-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6410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5800" y="2590800"/>
            <a:ext cx="3962400" cy="609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0" y="3581400"/>
            <a:ext cx="3962400" cy="609600"/>
          </a:xfrm>
          <a:prstGeom prst="roundRect">
            <a:avLst/>
          </a:prstGeom>
          <a:solidFill>
            <a:srgbClr val="BE36A4"/>
          </a:solidFill>
          <a:ln>
            <a:solidFill>
              <a:srgbClr val="BE3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5800" y="4495800"/>
            <a:ext cx="39624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5800" y="5486400"/>
            <a:ext cx="3962400" cy="609600"/>
          </a:xfrm>
          <a:prstGeom prst="roundRect">
            <a:avLst/>
          </a:prstGeom>
          <a:solidFill>
            <a:srgbClr val="33CC3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99" y="1076980"/>
            <a:ext cx="388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EXISTING </a:t>
            </a:r>
            <a:r>
              <a:rPr lang="en-US" sz="2400" b="1" dirty="0">
                <a:solidFill>
                  <a:srgbClr val="FF0000"/>
                </a:solidFill>
                <a:latin typeface="Bahnschrift" panose="020B0502040204020203" pitchFamily="34" charset="0"/>
              </a:rPr>
              <a:t>(OLD) </a:t>
            </a:r>
            <a:r>
              <a:rPr lang="en-US" sz="2400" b="1" dirty="0">
                <a:latin typeface="Bahnschrift" panose="020B0502040204020203" pitchFamily="34" charset="0"/>
              </a:rPr>
              <a:t>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107698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NEW </a:t>
            </a:r>
            <a:r>
              <a:rPr lang="en-US" sz="2400" b="1" dirty="0">
                <a:solidFill>
                  <a:srgbClr val="008000"/>
                </a:solidFill>
                <a:latin typeface="Bahnschrift" panose="020B0502040204020203" pitchFamily="34" charset="0"/>
              </a:rPr>
              <a:t>(FUTURE) </a:t>
            </a:r>
            <a:r>
              <a:rPr lang="en-US" sz="2400" b="1" dirty="0">
                <a:latin typeface="Bahnschrift" panose="020B0502040204020203" pitchFamily="34" charset="0"/>
              </a:rPr>
              <a:t>MODEL</a:t>
            </a:r>
          </a:p>
        </p:txBody>
      </p:sp>
      <p:sp>
        <p:nvSpPr>
          <p:cNvPr id="6" name="Down Arrow 5"/>
          <p:cNvSpPr/>
          <p:nvPr/>
        </p:nvSpPr>
        <p:spPr>
          <a:xfrm>
            <a:off x="2514600" y="1600200"/>
            <a:ext cx="457200" cy="6096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9372600" y="1600200"/>
            <a:ext cx="457200" cy="6096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2677180"/>
            <a:ext cx="380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REACTIVE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657601"/>
            <a:ext cx="3733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GENERALIZED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4572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DESEASE MANAGEMENT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5558135"/>
            <a:ext cx="380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EXPENSIVE</a:t>
            </a:r>
          </a:p>
        </p:txBody>
      </p:sp>
      <p:sp>
        <p:nvSpPr>
          <p:cNvPr id="14" name="Oval 13"/>
          <p:cNvSpPr/>
          <p:nvPr/>
        </p:nvSpPr>
        <p:spPr>
          <a:xfrm>
            <a:off x="5181600" y="3200400"/>
            <a:ext cx="2057400" cy="2057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5G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20000" y="2590800"/>
            <a:ext cx="3962400" cy="609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0000" y="3581400"/>
            <a:ext cx="3962400" cy="609600"/>
          </a:xfrm>
          <a:prstGeom prst="roundRect">
            <a:avLst/>
          </a:prstGeom>
          <a:solidFill>
            <a:srgbClr val="BE36A4"/>
          </a:solidFill>
          <a:ln>
            <a:solidFill>
              <a:srgbClr val="BE3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20000" y="4495800"/>
            <a:ext cx="3962400" cy="609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20000" y="5486400"/>
            <a:ext cx="3962400" cy="609600"/>
          </a:xfrm>
          <a:prstGeom prst="roundRect">
            <a:avLst/>
          </a:prstGeom>
          <a:solidFill>
            <a:srgbClr val="33CC3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200" y="267718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PREDICTIVE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19999" y="3657600"/>
            <a:ext cx="397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PERSONALIZED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45720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PREVENTIVE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96200" y="557278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VALUE FOR MONEY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484580-CA5F-43BC-B212-8457016D5DD2}"/>
              </a:ext>
            </a:extLst>
          </p:cNvPr>
          <p:cNvSpPr/>
          <p:nvPr/>
        </p:nvSpPr>
        <p:spPr>
          <a:xfrm>
            <a:off x="914400" y="76200"/>
            <a:ext cx="94487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 NEW MODEL OF BEING HEALTHY</a:t>
            </a:r>
          </a:p>
        </p:txBody>
      </p:sp>
    </p:spTree>
    <p:extLst>
      <p:ext uri="{BB962C8B-B14F-4D97-AF65-F5344CB8AC3E}">
        <p14:creationId xmlns:p14="http://schemas.microsoft.com/office/powerpoint/2010/main" val="38191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3" grpId="0"/>
      <p:bldP spid="4" grpId="0"/>
      <p:bldP spid="6" grpId="0" animBg="1"/>
      <p:bldP spid="8" grpId="0" animBg="1"/>
      <p:bldP spid="9" grpId="0"/>
      <p:bldP spid="10" grpId="0"/>
      <p:bldP spid="11" grpId="0"/>
      <p:bldP spid="12" grpId="0"/>
      <p:bldP spid="14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signer\Desktop\Picture2.jpg"/>
          <p:cNvPicPr>
            <a:picLocks noChangeAspect="1" noChangeArrowheads="1"/>
          </p:cNvPicPr>
          <p:nvPr/>
        </p:nvPicPr>
        <p:blipFill rotWithShape="1">
          <a:blip r:embed="rId2"/>
          <a:srcRect t="11183"/>
          <a:stretch/>
        </p:blipFill>
        <p:spPr bwMode="auto">
          <a:xfrm>
            <a:off x="-6350" y="762000"/>
            <a:ext cx="12204700" cy="61023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1" y="0"/>
            <a:ext cx="594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THE HUMAN ANATOMY </a:t>
            </a:r>
          </a:p>
        </p:txBody>
      </p:sp>
    </p:spTree>
    <p:extLst>
      <p:ext uri="{BB962C8B-B14F-4D97-AF65-F5344CB8AC3E}">
        <p14:creationId xmlns:p14="http://schemas.microsoft.com/office/powerpoint/2010/main" val="257849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Cell</a:t>
            </a:r>
          </a:p>
        </p:txBody>
      </p:sp>
      <p:pic>
        <p:nvPicPr>
          <p:cNvPr id="1026" name="Picture 2" descr="D:\Shruti Vaidya\Nutrigenomic Course\Modules\Basics of Genetics\animal cell labeled blue lavendar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867400" y="762000"/>
            <a:ext cx="5800550" cy="508998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69361886"/>
      </p:ext>
    </p:extLst>
  </p:cSld>
  <p:clrMapOvr>
    <a:masterClrMapping/>
  </p:clrMapOvr>
  <p:transition advTm="2064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signer\Desktop\Picture3.jpg"/>
          <p:cNvPicPr>
            <a:picLocks noChangeAspect="1" noChangeArrowheads="1"/>
          </p:cNvPicPr>
          <p:nvPr/>
        </p:nvPicPr>
        <p:blipFill rotWithShape="1">
          <a:blip r:embed="rId2"/>
          <a:srcRect t="10975"/>
          <a:stretch/>
        </p:blipFill>
        <p:spPr bwMode="auto">
          <a:xfrm>
            <a:off x="0" y="864600"/>
            <a:ext cx="12192000" cy="61102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58085D-173F-4A0C-8F8B-E72FDDF6E102}"/>
              </a:ext>
            </a:extLst>
          </p:cNvPr>
          <p:cNvSpPr/>
          <p:nvPr/>
        </p:nvSpPr>
        <p:spPr>
          <a:xfrm>
            <a:off x="914400" y="0"/>
            <a:ext cx="8229600" cy="754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THE HUMAN GENOME PROJECT </a:t>
            </a:r>
            <a:r>
              <a:rPr lang="en-IN" sz="24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(1990-2003)</a:t>
            </a:r>
          </a:p>
        </p:txBody>
      </p:sp>
    </p:spTree>
    <p:extLst>
      <p:ext uri="{BB962C8B-B14F-4D97-AF65-F5344CB8AC3E}">
        <p14:creationId xmlns:p14="http://schemas.microsoft.com/office/powerpoint/2010/main" val="276539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signer\Desktop\Picture4.jpg"/>
          <p:cNvPicPr>
            <a:picLocks noChangeAspect="1" noChangeArrowheads="1"/>
          </p:cNvPicPr>
          <p:nvPr/>
        </p:nvPicPr>
        <p:blipFill rotWithShape="1">
          <a:blip r:embed="rId2"/>
          <a:srcRect t="10883"/>
          <a:stretch/>
        </p:blipFill>
        <p:spPr bwMode="auto">
          <a:xfrm>
            <a:off x="-6350" y="882868"/>
            <a:ext cx="12204700" cy="59814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1" y="0"/>
            <a:ext cx="7010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CHROMOSOMES, DNA &amp; GENES</a:t>
            </a:r>
          </a:p>
        </p:txBody>
      </p:sp>
    </p:spTree>
    <p:extLst>
      <p:ext uri="{BB962C8B-B14F-4D97-AF65-F5344CB8AC3E}">
        <p14:creationId xmlns:p14="http://schemas.microsoft.com/office/powerpoint/2010/main" val="278833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/>
          <a:stretch/>
        </p:blipFill>
        <p:spPr>
          <a:xfrm>
            <a:off x="0" y="-76200"/>
            <a:ext cx="12192000" cy="68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WELOCITY GRAPHICS\2020\PPT SLIDE\1.jpg"/>
          <p:cNvPicPr>
            <a:picLocks noChangeAspect="1" noChangeArrowheads="1"/>
          </p:cNvPicPr>
          <p:nvPr/>
        </p:nvPicPr>
        <p:blipFill rotWithShape="1">
          <a:blip r:embed="rId2"/>
          <a:srcRect t="14483"/>
          <a:stretch/>
        </p:blipFill>
        <p:spPr bwMode="auto">
          <a:xfrm>
            <a:off x="0" y="993228"/>
            <a:ext cx="4086225" cy="5864772"/>
          </a:xfrm>
          <a:prstGeom prst="rect">
            <a:avLst/>
          </a:prstGeom>
          <a:noFill/>
        </p:spPr>
      </p:pic>
      <p:pic>
        <p:nvPicPr>
          <p:cNvPr id="6150" name="Picture 6" descr="D:\WELOCITY GRAPHICS\2020\PPT SLIDE\2.jpg"/>
          <p:cNvPicPr>
            <a:picLocks noChangeAspect="1" noChangeArrowheads="1"/>
          </p:cNvPicPr>
          <p:nvPr/>
        </p:nvPicPr>
        <p:blipFill rotWithShape="1">
          <a:blip r:embed="rId3"/>
          <a:srcRect t="12874"/>
          <a:stretch/>
        </p:blipFill>
        <p:spPr bwMode="auto">
          <a:xfrm>
            <a:off x="4038600" y="882868"/>
            <a:ext cx="4057650" cy="5975131"/>
          </a:xfrm>
          <a:prstGeom prst="rect">
            <a:avLst/>
          </a:prstGeom>
          <a:noFill/>
        </p:spPr>
      </p:pic>
      <p:pic>
        <p:nvPicPr>
          <p:cNvPr id="6151" name="Picture 7" descr="D:\WELOCITY GRAPHICS\2020\PPT SLIDE\3.jpg"/>
          <p:cNvPicPr>
            <a:picLocks noChangeAspect="1" noChangeArrowheads="1"/>
          </p:cNvPicPr>
          <p:nvPr/>
        </p:nvPicPr>
        <p:blipFill rotWithShape="1">
          <a:blip r:embed="rId4"/>
          <a:srcRect t="12874"/>
          <a:stretch/>
        </p:blipFill>
        <p:spPr bwMode="auto">
          <a:xfrm>
            <a:off x="8077201" y="882868"/>
            <a:ext cx="4114800" cy="59751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" y="0"/>
            <a:ext cx="7162801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3 BROAD TYPES OF DNA TESTS </a:t>
            </a:r>
          </a:p>
        </p:txBody>
      </p:sp>
    </p:spTree>
    <p:extLst>
      <p:ext uri="{BB962C8B-B14F-4D97-AF65-F5344CB8AC3E}">
        <p14:creationId xmlns:p14="http://schemas.microsoft.com/office/powerpoint/2010/main" val="8629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r Harsh Vardhan auf Twitter: &quot;The DNA Technology (Use &amp; Application)  Regulation Bill,2019 को कल लोकसभा के पटल पर चर्चा के लिए रखूंगा।बिल का मकसद  अपराधियों,संदिग्धों, विचाराधीन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1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signer\Desktop\Untitled-2.jpg"/>
          <p:cNvPicPr>
            <a:picLocks noChangeAspect="1" noChangeArrowheads="1"/>
          </p:cNvPicPr>
          <p:nvPr/>
        </p:nvPicPr>
        <p:blipFill rotWithShape="1">
          <a:blip r:embed="rId2"/>
          <a:srcRect t="15402"/>
          <a:stretch/>
        </p:blipFill>
        <p:spPr bwMode="auto">
          <a:xfrm>
            <a:off x="1" y="1056290"/>
            <a:ext cx="12192000" cy="58017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1" y="0"/>
            <a:ext cx="6553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WHAT KEEPS YOU HEALTHY?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800" y="1219200"/>
            <a:ext cx="1981200" cy="12954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NUTRITION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(BALANCED)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43200" y="1219200"/>
            <a:ext cx="1981200" cy="1295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WATER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(ALKALINE)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5400" y="1219200"/>
            <a:ext cx="1981200" cy="1295400"/>
          </a:xfrm>
          <a:prstGeom prst="round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CLEAN AIR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(NATURAL)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1219200"/>
            <a:ext cx="1981200" cy="12954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EXERCISE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(SPECIFIC)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29800" y="1219200"/>
            <a:ext cx="1981200" cy="12954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LIFESTYLE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(PERSONALIZED)</a:t>
            </a:r>
            <a:endParaRPr lang="en-US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0382" cy="6858000"/>
          </a:xfrm>
          <a:prstGeom prst="rect">
            <a:avLst/>
          </a:prstGeom>
        </p:spPr>
      </p:pic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2" descr="blob:https://web.whatsapp.com/399c34d1-02e5-4d42-8d03-b35bfd8545b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8F6CF8-D2F2-43F0-9B26-3B3083E8C1F9}"/>
              </a:ext>
            </a:extLst>
          </p:cNvPr>
          <p:cNvSpPr/>
          <p:nvPr/>
        </p:nvSpPr>
        <p:spPr>
          <a:xfrm>
            <a:off x="9296400" y="1707931"/>
            <a:ext cx="3048000" cy="138864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000" dirty="0">
                <a:solidFill>
                  <a:schemeClr val="bg1"/>
                </a:solidFill>
                <a:latin typeface="Bahnschrift" panose="020B0502040204020203" pitchFamily="34" charset="0"/>
              </a:rPr>
              <a:t>21 DNA PANELS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000" dirty="0">
                <a:latin typeface="Bahnschrift" panose="020B0502040204020203" pitchFamily="34" charset="0"/>
              </a:rPr>
              <a:t>200 PHENOTYPES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000" dirty="0">
                <a:latin typeface="Bahnschrift" panose="020B0502040204020203" pitchFamily="34" charset="0"/>
              </a:rPr>
              <a:t>OVER 300 DISEASES  </a:t>
            </a:r>
          </a:p>
        </p:txBody>
      </p:sp>
    </p:spTree>
    <p:extLst>
      <p:ext uri="{BB962C8B-B14F-4D97-AF65-F5344CB8AC3E}">
        <p14:creationId xmlns:p14="http://schemas.microsoft.com/office/powerpoint/2010/main" val="4033263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904" y="0"/>
            <a:ext cx="1222090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C:\Users\Priyank\Desktop\Baby-PNG-Image-744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4143" y="399037"/>
            <a:ext cx="3221318" cy="268500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0" y="0"/>
            <a:ext cx="4572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0" y="0"/>
            <a:ext cx="4572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5206" y="0"/>
            <a:ext cx="0" cy="69342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371600" y="685800"/>
            <a:ext cx="1447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BIRTH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77200" y="323850"/>
            <a:ext cx="1600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DISEASES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3200" y="3676650"/>
            <a:ext cx="1600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OLD AGE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09248" y="3678222"/>
            <a:ext cx="1600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ahnschrift" panose="020B0502040204020203" pitchFamily="34" charset="0"/>
                <a:cs typeface="Calibri" pitchFamily="34" charset="0"/>
              </a:rPr>
              <a:t>DEATH</a:t>
            </a:r>
          </a:p>
        </p:txBody>
      </p:sp>
      <p:pic>
        <p:nvPicPr>
          <p:cNvPr id="32" name="Picture 31" descr="green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219200"/>
            <a:ext cx="1066800" cy="10668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47849" y="1717074"/>
            <a:ext cx="9601200" cy="4072596"/>
            <a:chOff x="1143000" y="1494986"/>
            <a:chExt cx="9601200" cy="4072596"/>
          </a:xfrm>
        </p:grpSpPr>
        <p:pic>
          <p:nvPicPr>
            <p:cNvPr id="24" name="Picture 23" descr="cross mark in re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1494986"/>
              <a:ext cx="533400" cy="533400"/>
            </a:xfrm>
            <a:prstGeom prst="rect">
              <a:avLst/>
            </a:prstGeom>
          </p:spPr>
        </p:pic>
        <p:pic>
          <p:nvPicPr>
            <p:cNvPr id="25" name="Picture 24" descr="cross mark in re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0" y="5014254"/>
              <a:ext cx="533400" cy="533400"/>
            </a:xfrm>
            <a:prstGeom prst="rect">
              <a:avLst/>
            </a:prstGeom>
          </p:spPr>
        </p:pic>
        <p:pic>
          <p:nvPicPr>
            <p:cNvPr id="26" name="Picture 25" descr="cross mark in r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4600" y="4957982"/>
              <a:ext cx="609600" cy="609600"/>
            </a:xfrm>
            <a:prstGeom prst="rect">
              <a:avLst/>
            </a:prstGeom>
          </p:spPr>
        </p:pic>
      </p:grpSp>
      <p:pic>
        <p:nvPicPr>
          <p:cNvPr id="1029" name="Picture 5" descr="C:\Users\Priyank\Desktop\Where-are-you-most-likely-to-be-struck-down-with-man-fl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2264" y="733677"/>
            <a:ext cx="3534169" cy="2350366"/>
          </a:xfrm>
          <a:prstGeom prst="rect">
            <a:avLst/>
          </a:prstGeom>
          <a:noFill/>
        </p:spPr>
      </p:pic>
      <p:pic>
        <p:nvPicPr>
          <p:cNvPr id="1030" name="Picture 6" descr="C:\Users\Priyank\Desktop\385-3851356_old-couple-old-age-happy-coupl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4077494"/>
            <a:ext cx="3155265" cy="2284412"/>
          </a:xfrm>
          <a:prstGeom prst="rect">
            <a:avLst/>
          </a:prstGeom>
          <a:noFill/>
        </p:spPr>
      </p:pic>
      <p:pic>
        <p:nvPicPr>
          <p:cNvPr id="1031" name="Picture 7" descr="C:\Users\Priyank\Desktop\1c31662c-1690-42c3-bf2d-6f83f30e330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8138" y="4360069"/>
            <a:ext cx="3387724" cy="2001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23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273225"/>
            <a:ext cx="1203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</a:rPr>
              <a:t>LEARN THE SECRETS OF GENE BASED HEALTHY LIVING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35804-680F-49A1-8F74-1AF279CCB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16667" r="14458" b="12222"/>
          <a:stretch/>
        </p:blipFill>
        <p:spPr>
          <a:xfrm>
            <a:off x="1600200" y="838200"/>
            <a:ext cx="8015288" cy="518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27E71A-74A9-425C-9F2B-25778BAA1F5B}"/>
              </a:ext>
            </a:extLst>
          </p:cNvPr>
          <p:cNvSpPr/>
          <p:nvPr/>
        </p:nvSpPr>
        <p:spPr>
          <a:xfrm>
            <a:off x="914401" y="0"/>
            <a:ext cx="6553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THE BLACK BOX OF YOUR LIFE</a:t>
            </a:r>
          </a:p>
        </p:txBody>
      </p:sp>
    </p:spTree>
    <p:extLst>
      <p:ext uri="{BB962C8B-B14F-4D97-AF65-F5344CB8AC3E}">
        <p14:creationId xmlns:p14="http://schemas.microsoft.com/office/powerpoint/2010/main" val="309489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3104"/>
          <a:stretch/>
        </p:blipFill>
        <p:spPr>
          <a:xfrm>
            <a:off x="0" y="838200"/>
            <a:ext cx="12192000" cy="60697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1" y="0"/>
            <a:ext cx="53339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1. YOUR HEART HEALTH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13B30-0B1E-437F-929C-E72FC6B00A00}"/>
              </a:ext>
            </a:extLst>
          </p:cNvPr>
          <p:cNvSpPr/>
          <p:nvPr/>
        </p:nvSpPr>
        <p:spPr>
          <a:xfrm>
            <a:off x="304800" y="1066800"/>
            <a:ext cx="5562600" cy="56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Cholesterol and Lipid Profile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Hypertriglyceridemia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Triglyceride Response to PUFA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Hypertension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Tobacco and Nicotine Containing Products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Blood Pressure Response to A Non Drug Approach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Hyperlipoproteinemia Type III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Hyperhomocystienima</a:t>
            </a: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Atherosclerosis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Myocardial Infarction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Left Ventricular Hypertrophy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Atrial Fibrillation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Coronary Artery Disease Risk</a:t>
            </a:r>
          </a:p>
        </p:txBody>
      </p:sp>
    </p:spTree>
    <p:extLst>
      <p:ext uri="{BB962C8B-B14F-4D97-AF65-F5344CB8AC3E}">
        <p14:creationId xmlns:p14="http://schemas.microsoft.com/office/powerpoint/2010/main" val="89893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838200"/>
            <a:ext cx="12192000" cy="59856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0"/>
            <a:ext cx="60959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2. DIABETES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CFF02-6B61-4051-A50B-2A1E257E3A98}"/>
              </a:ext>
            </a:extLst>
          </p:cNvPr>
          <p:cNvSpPr/>
          <p:nvPr/>
        </p:nvSpPr>
        <p:spPr>
          <a:xfrm>
            <a:off x="6324600" y="990600"/>
            <a:ext cx="5562600" cy="434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Type 2 Diabetes Risk (Insulin Sensitivity)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HBA1c Response to Fibre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Insulin Resistance Response to Whole Grains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Glucose Tolerance to Dietary Fat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Ketogenic Diet &amp; Type 2 Diabetes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Dinner Timing &amp; Type 2 Diabetes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Type 1 Diabetes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Diabetic Retinopathy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Insulin Resistance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Smoking</a:t>
            </a:r>
          </a:p>
        </p:txBody>
      </p:sp>
    </p:spTree>
    <p:extLst>
      <p:ext uri="{BB962C8B-B14F-4D97-AF65-F5344CB8AC3E}">
        <p14:creationId xmlns:p14="http://schemas.microsoft.com/office/powerpoint/2010/main" val="318957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14023"/>
          <a:stretch/>
        </p:blipFill>
        <p:spPr>
          <a:xfrm>
            <a:off x="0" y="838200"/>
            <a:ext cx="12192000" cy="6019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81533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3. DIABETES ASSOCIATED COMPLICATIONS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BEABE3-DAB9-494B-89B8-53839569B3B6}"/>
              </a:ext>
            </a:extLst>
          </p:cNvPr>
          <p:cNvSpPr/>
          <p:nvPr/>
        </p:nvSpPr>
        <p:spPr>
          <a:xfrm>
            <a:off x="381000" y="1524000"/>
            <a:ext cx="5562600" cy="434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Diabetic Retinopathy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for Diabetic Cataract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Tobacco and Smoking on Diabetic Cataract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Diabetic Nephropathy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Tobacco and Smoking on Diabetic Nephropathy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Stress on Diabetic Nephropathy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Diabetic Neuropathy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Tobacco and Alcohol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Foot Ulcers</a:t>
            </a:r>
          </a:p>
        </p:txBody>
      </p:sp>
    </p:spTree>
    <p:extLst>
      <p:ext uri="{BB962C8B-B14F-4D97-AF65-F5344CB8AC3E}">
        <p14:creationId xmlns:p14="http://schemas.microsoft.com/office/powerpoint/2010/main" val="75931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0"/>
            <a:ext cx="67817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 4. ORGAN HEALTH MANAGEMENT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25621-25CB-4DCC-9178-40E18176FF03}"/>
              </a:ext>
            </a:extLst>
          </p:cNvPr>
          <p:cNvSpPr/>
          <p:nvPr/>
        </p:nvSpPr>
        <p:spPr>
          <a:xfrm>
            <a:off x="6127102" y="1143000"/>
            <a:ext cx="5760098" cy="541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Gall Stone Predisposition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Inflammatory Bowel Disease (Ulcerative Colitis)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Alcoholic Liver Disease (Alcoholic Liver Injury, Alcoholic Cirrhosis, Hepatocellular Carcinoma)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NAFLD (Non Alcoholic Fatty Liver Disease)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NAFLD Mitigation and Choline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Developing Liver Cirrhosis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Fat in Liver Cirrhosis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On Liver Cirrhosis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Hyperuricemia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Glaucoma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Cataract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Age Related Hearing Loss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Gum Disease (Periodontitis)</a:t>
            </a:r>
          </a:p>
        </p:txBody>
      </p:sp>
    </p:spTree>
    <p:extLst>
      <p:ext uri="{BB962C8B-B14F-4D97-AF65-F5344CB8AC3E}">
        <p14:creationId xmlns:p14="http://schemas.microsoft.com/office/powerpoint/2010/main" val="323697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67055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 5. THYROID RISK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8C249-D226-48FB-9B6B-27807EE36313}"/>
              </a:ext>
            </a:extLst>
          </p:cNvPr>
          <p:cNvSpPr/>
          <p:nvPr/>
        </p:nvSpPr>
        <p:spPr>
          <a:xfrm>
            <a:off x="381000" y="1524000"/>
            <a:ext cx="55626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Hypothyroidism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Iodine Intake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Sleep Pattern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and Smoking On Hypothyroidism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Hashimoto’s Thyroiditis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Grave's Disease</a:t>
            </a:r>
          </a:p>
        </p:txBody>
      </p:sp>
    </p:spTree>
    <p:extLst>
      <p:ext uri="{BB962C8B-B14F-4D97-AF65-F5344CB8AC3E}">
        <p14:creationId xmlns:p14="http://schemas.microsoft.com/office/powerpoint/2010/main" val="390758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70103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6. KIDNEY HEALTH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0BCF5E-462B-461F-85E4-22A376688706}"/>
              </a:ext>
            </a:extLst>
          </p:cNvPr>
          <p:cNvSpPr/>
          <p:nvPr/>
        </p:nvSpPr>
        <p:spPr>
          <a:xfrm>
            <a:off x="6127102" y="1143000"/>
            <a:ext cx="5836298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CKD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Sodium and Potassium Intake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Fluid Intake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Alcohol Sensitivity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Alcohol Flush</a:t>
            </a: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74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80009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7. NEUROLOGICAL HEALTH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DFE37-699E-47F2-8617-6427E116E5A1}"/>
              </a:ext>
            </a:extLst>
          </p:cNvPr>
          <p:cNvSpPr/>
          <p:nvPr/>
        </p:nvSpPr>
        <p:spPr>
          <a:xfrm>
            <a:off x="76200" y="990600"/>
            <a:ext cx="7391400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Parkinson Disease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Alzheimer's Disease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Vascular Dementia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Depression Rumination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Anti-Inflammatory Food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Flavonoids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and Caffeine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Pesticide Exposure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Migraine (With Aura)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Caffeine and Alcohol (On Migraine)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Cheese (on Migraine)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Physical Activity in Restless Leg Syndrome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Iron Rich Food (Restless Leg Syndrome)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Caffeine and Alcohol (Restless Leg Syndrome)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Septic Shock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Pain Sensitivity </a:t>
            </a: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9372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Bahnschrift" panose="020B0502040204020203" pitchFamily="34" charset="0"/>
              </a:rPr>
              <a:t>8. MENTAL HEALTH &amp; PERSONALITY DISORDER RISKS</a:t>
            </a:r>
            <a:endParaRPr lang="en-IN" sz="28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5721F4-CC4B-4030-9B80-1BCB45DD3FA8}"/>
              </a:ext>
            </a:extLst>
          </p:cNvPr>
          <p:cNvSpPr/>
          <p:nvPr/>
        </p:nvSpPr>
        <p:spPr>
          <a:xfrm>
            <a:off x="6127102" y="1143000"/>
            <a:ext cx="55626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Autism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Schizophrenia Risk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Attention Deficit Hyperactivity Disorder (ADHD)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Panic Disorder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Sleep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Exercise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Medication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Caffeine Intake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Smoking (Panic Disorder)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Personality Disorder(antisocial)</a:t>
            </a:r>
          </a:p>
        </p:txBody>
      </p:sp>
    </p:spTree>
    <p:extLst>
      <p:ext uri="{BB962C8B-B14F-4D97-AF65-F5344CB8AC3E}">
        <p14:creationId xmlns:p14="http://schemas.microsoft.com/office/powerpoint/2010/main" val="244986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83819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9. REPRODUCTIVE HEALTH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9AF0D-58A5-43AC-B880-1B2998E7D3FA}"/>
              </a:ext>
            </a:extLst>
          </p:cNvPr>
          <p:cNvSpPr/>
          <p:nvPr/>
        </p:nvSpPr>
        <p:spPr>
          <a:xfrm>
            <a:off x="152400" y="1143000"/>
            <a:ext cx="63246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WOMEN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Polycystic Ovarian Syndrome (PCOS)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Neural Tube Defect Risk in Offspring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Adverse Pregnancy Outcomes with Prenatal Caffeine Intake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Spot Baldness in females (Alopecia Areata)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9FBB7-92DA-4166-A88C-1A10DCAC98AD}"/>
              </a:ext>
            </a:extLst>
          </p:cNvPr>
          <p:cNvSpPr/>
          <p:nvPr/>
        </p:nvSpPr>
        <p:spPr>
          <a:xfrm>
            <a:off x="152400" y="3657600"/>
            <a:ext cx="75438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MEN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Male Infertility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Effect of Alcohol consumption on LDL cholesterol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Testosterone Response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Spot Baldness in males (Alopecia Areata)</a:t>
            </a:r>
          </a:p>
          <a:p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" y="6420176"/>
            <a:ext cx="12192000" cy="336654"/>
          </a:xfrm>
          <a:prstGeom prst="rect">
            <a:avLst/>
          </a:prstGeom>
        </p:spPr>
        <p:txBody>
          <a:bodyPr vert="horz" wrap="square" lIns="0" tIns="15551" rIns="0" bIns="0" rtlCol="0">
            <a:spAutoFit/>
          </a:bodyPr>
          <a:lstStyle/>
          <a:p>
            <a:pPr marL="11519" algn="ctr">
              <a:spcBef>
                <a:spcPts val="122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BECOME AN ACCREDITED GENOMIC WELLNESS CONSULTANT OF INDIA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000">
              <a:latin typeface="Bahnschrift" panose="020B0502040204020203" pitchFamily="34" charset="0"/>
            </a:endParaRPr>
          </a:p>
        </p:txBody>
      </p:sp>
      <p:sp>
        <p:nvSpPr>
          <p:cNvPr id="12" name="AutoShape 2" descr="blob:https://web.whatsapp.com/399c34d1-02e5-4d42-8d03-b35bfd8545b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000">
              <a:latin typeface="Bahnschrift" panose="020B0502040204020203" pitchFamily="34" charset="0"/>
            </a:endParaRPr>
          </a:p>
        </p:txBody>
      </p:sp>
      <p:pic>
        <p:nvPicPr>
          <p:cNvPr id="6150" name="Picture 6" descr="Health Is Wealth Pictures | Download Free Images on Unsplash">
            <a:extLst>
              <a:ext uri="{FF2B5EF4-FFF2-40B4-BE49-F238E27FC236}">
                <a16:creationId xmlns:a16="http://schemas.microsoft.com/office/drawing/2014/main" id="{A05CD856-6B75-4215-BE80-5293EEFB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67" y="7937"/>
            <a:ext cx="12227767" cy="68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F90650-FAE4-463F-8B14-CA18B2B5D1B2}"/>
              </a:ext>
            </a:extLst>
          </p:cNvPr>
          <p:cNvSpPr/>
          <p:nvPr/>
        </p:nvSpPr>
        <p:spPr>
          <a:xfrm>
            <a:off x="447300" y="313979"/>
            <a:ext cx="2359025" cy="1022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0066"/>
                </a:solidFill>
                <a:latin typeface="Bahnschrift" panose="020B0502040204020203" pitchFamily="34" charset="0"/>
              </a:rPr>
              <a:t>HEALTHIER…?</a:t>
            </a:r>
            <a:r>
              <a:rPr lang="en-IN" sz="2400" dirty="0">
                <a:solidFill>
                  <a:srgbClr val="FF0066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F4A867-192F-455F-8462-6CEA5E6B6781}"/>
              </a:ext>
            </a:extLst>
          </p:cNvPr>
          <p:cNvSpPr/>
          <p:nvPr/>
        </p:nvSpPr>
        <p:spPr>
          <a:xfrm>
            <a:off x="3296992" y="313979"/>
            <a:ext cx="2359025" cy="1022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0066"/>
                </a:solidFill>
                <a:latin typeface="Bahnschrift" panose="020B0502040204020203" pitchFamily="34" charset="0"/>
              </a:rPr>
              <a:t>WEALTHIER…?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BC24A3-B3B2-4F68-833B-B122815275F8}"/>
              </a:ext>
            </a:extLst>
          </p:cNvPr>
          <p:cNvSpPr/>
          <p:nvPr/>
        </p:nvSpPr>
        <p:spPr>
          <a:xfrm>
            <a:off x="6241675" y="304880"/>
            <a:ext cx="2359025" cy="1022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0066"/>
                </a:solidFill>
                <a:latin typeface="Bahnschrift" panose="020B0502040204020203" pitchFamily="34" charset="0"/>
              </a:rPr>
              <a:t>HAPPIER…?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57D27C-CB78-4CB0-AECD-AA65747916D9}"/>
              </a:ext>
            </a:extLst>
          </p:cNvPr>
          <p:cNvSpPr/>
          <p:nvPr/>
        </p:nvSpPr>
        <p:spPr>
          <a:xfrm>
            <a:off x="9243767" y="304880"/>
            <a:ext cx="2359025" cy="1022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0066"/>
                </a:solidFill>
                <a:latin typeface="Bahnschrift" panose="020B0502040204020203" pitchFamily="34" charset="0"/>
              </a:rPr>
              <a:t>LONGER...?</a:t>
            </a:r>
          </a:p>
        </p:txBody>
      </p:sp>
    </p:spTree>
    <p:extLst>
      <p:ext uri="{BB962C8B-B14F-4D97-AF65-F5344CB8AC3E}">
        <p14:creationId xmlns:p14="http://schemas.microsoft.com/office/powerpoint/2010/main" val="2006899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66293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 10. WEIGHT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4AB24-9848-4047-8D66-655A41DDC1D9}"/>
              </a:ext>
            </a:extLst>
          </p:cNvPr>
          <p:cNvSpPr/>
          <p:nvPr/>
        </p:nvSpPr>
        <p:spPr>
          <a:xfrm>
            <a:off x="6127102" y="1143000"/>
            <a:ext cx="5562600" cy="45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Obesity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on Obesity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Satiety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Dieting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Ideal Weight Loss Diet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Weight Regain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Adiponectin Level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Appetite Response to Ginger Supplementation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BMI Response to PUFA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Snacking Between Meals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BMI Response To MUFA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Desire for food(Emotional Bingeing)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41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678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 11. INFLAMMATION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0D3555-7153-4D8C-9744-AA9E7C7679F1}"/>
              </a:ext>
            </a:extLst>
          </p:cNvPr>
          <p:cNvSpPr/>
          <p:nvPr/>
        </p:nvSpPr>
        <p:spPr>
          <a:xfrm>
            <a:off x="381000" y="1524000"/>
            <a:ext cx="5562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Inflammation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Skin Allergy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Rheumatoid Arthritis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Osteoarthritis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Allergic Rhinitis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Asthma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Pancreatitis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Chronic Obstructive Pulmonary Disease</a:t>
            </a:r>
          </a:p>
        </p:txBody>
      </p:sp>
    </p:spTree>
    <p:extLst>
      <p:ext uri="{BB962C8B-B14F-4D97-AF65-F5344CB8AC3E}">
        <p14:creationId xmlns:p14="http://schemas.microsoft.com/office/powerpoint/2010/main" val="274855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0"/>
            <a:ext cx="8610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12. DNA DAMAGE RISK &amp; OXIDATIVE STRESS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842E5B-7E5B-4614-BE97-774A4E81B8D4}"/>
              </a:ext>
            </a:extLst>
          </p:cNvPr>
          <p:cNvSpPr/>
          <p:nvPr/>
        </p:nvSpPr>
        <p:spPr>
          <a:xfrm>
            <a:off x="5943600" y="1143000"/>
            <a:ext cx="5943600" cy="45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DNA Damage &amp; Toxicity Risk from eating tandoori food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Lifespan and Longevity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Oxidative Stress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Requirements of Antioxidants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Sunscreen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and Smoking on Oxidative Stress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Radiation and Pollution on Oxidative Stress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Detoxification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Smoking and Alcohol on Detoxification Process</a:t>
            </a:r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2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0"/>
            <a:ext cx="8229601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13. SKIN HEALTH MANAGEMENT 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94C7F-92AA-4AEA-8990-B2058AB187B2}"/>
              </a:ext>
            </a:extLst>
          </p:cNvPr>
          <p:cNvSpPr/>
          <p:nvPr/>
        </p:nvSpPr>
        <p:spPr>
          <a:xfrm>
            <a:off x="381000" y="1524000"/>
            <a:ext cx="5638800" cy="434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Developing Acne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Sunburns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Sun Spots/Freckles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Tanning Ability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Psoriasis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Nutritional Requirement for Psoriasis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UV Radiation for Psoriasis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Developing Eczema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Vitiligo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Vitamin D for Vitiligo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Gluten on Vitiligo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Pemphigus </a:t>
            </a:r>
            <a:r>
              <a:rPr lang="en-IN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Folaceous</a:t>
            </a: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378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76199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 14. BIOLOGICAL CLOCK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EA60A3-CDB0-4F5F-8978-8CBECD1692BA}"/>
              </a:ext>
            </a:extLst>
          </p:cNvPr>
          <p:cNvSpPr/>
          <p:nvPr/>
        </p:nvSpPr>
        <p:spPr>
          <a:xfrm>
            <a:off x="6127102" y="1143000"/>
            <a:ext cx="55626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Time of Exercise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Time of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Time of Carbohydrate Intake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Morning Fatigue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Sleep Disorder</a:t>
            </a: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5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/>
        </p:blipFill>
        <p:spPr>
          <a:xfrm>
            <a:off x="0" y="847626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68579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15. MODERN MEDICINE EFFICACY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9F591-9E8B-439E-99FA-E33058EF36E4}"/>
              </a:ext>
            </a:extLst>
          </p:cNvPr>
          <p:cNvSpPr/>
          <p:nvPr/>
        </p:nvSpPr>
        <p:spPr>
          <a:xfrm>
            <a:off x="152400" y="1219200"/>
            <a:ext cx="70104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Metformin response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Pioglitazone treatment in Type 2 Diabetes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Sulfonylureas treatment in Type 2 Diabetes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Statins Use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Warfarin response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Response to Antidepression Medication(Paroxetine)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Therapeutic Response to Rheumatoid Arthritis Medications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18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A1EF4-E334-4AC4-A23B-D5025066DFFC}"/>
              </a:ext>
            </a:extLst>
          </p:cNvPr>
          <p:cNvSpPr/>
          <p:nvPr/>
        </p:nvSpPr>
        <p:spPr>
          <a:xfrm>
            <a:off x="6127102" y="1371600"/>
            <a:ext cx="55626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Dopamine Metabolism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Depression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Alcohol on Depression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Sleep (Depression)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Exercise (Depression)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Anxiety Disorder Risk and Caffeine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Eating Disorders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Alcohol Dependency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Addiction towards Drugs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Addiction towards Smoking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Decision Making 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76200"/>
            <a:ext cx="9525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Bahnschrift" panose="020B0502040204020203" pitchFamily="34" charset="0"/>
              </a:rPr>
              <a:t>16. DEPRESSION &amp; ADDICTION RISK MANAGEMENT</a:t>
            </a:r>
            <a:endParaRPr lang="en-IN" sz="28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0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0"/>
            <a:ext cx="7467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17. VITAMIN DEFICIENCY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B1401-C779-4B68-883D-5CC5BC68FFDA}"/>
              </a:ext>
            </a:extLst>
          </p:cNvPr>
          <p:cNvSpPr/>
          <p:nvPr/>
        </p:nvSpPr>
        <p:spPr>
          <a:xfrm>
            <a:off x="381000" y="1295400"/>
            <a:ext cx="5562600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A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B2 Deficiency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B6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B9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B12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C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D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Vitamin E Deficiency</a:t>
            </a:r>
          </a:p>
        </p:txBody>
      </p:sp>
    </p:spTree>
    <p:extLst>
      <p:ext uri="{BB962C8B-B14F-4D97-AF65-F5344CB8AC3E}">
        <p14:creationId xmlns:p14="http://schemas.microsoft.com/office/powerpoint/2010/main" val="2571952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8001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18. MINERAL DEFICIENCY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F73B97-EE1A-4A1D-B351-1CF26938A2EB}"/>
              </a:ext>
            </a:extLst>
          </p:cNvPr>
          <p:cNvSpPr/>
          <p:nvPr/>
        </p:nvSpPr>
        <p:spPr>
          <a:xfrm>
            <a:off x="6127102" y="1143000"/>
            <a:ext cx="55626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Calcium Deficiency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Iron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Magnesium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Magnesium Nutrient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Magnesium Deficiencies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Vitamin K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Vitamin K Nutrient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Vitamin K Deficiencies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Selenium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Selenium Nutrient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Antioxidant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Antioxidants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Copper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Copper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Zinc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Zinc</a:t>
            </a:r>
          </a:p>
        </p:txBody>
      </p:sp>
    </p:spTree>
    <p:extLst>
      <p:ext uri="{BB962C8B-B14F-4D97-AF65-F5344CB8AC3E}">
        <p14:creationId xmlns:p14="http://schemas.microsoft.com/office/powerpoint/2010/main" val="1527018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716279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Bahnschrift" panose="020B0502040204020203" pitchFamily="34" charset="0"/>
              </a:rPr>
              <a:t>19. FOOD INTOLERANCE MANAGEMENT</a:t>
            </a:r>
            <a:endParaRPr lang="en-IN" sz="28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149E4-BE7A-4251-B004-252EC76FF3B0}"/>
              </a:ext>
            </a:extLst>
          </p:cNvPr>
          <p:cNvSpPr/>
          <p:nvPr/>
        </p:nvSpPr>
        <p:spPr>
          <a:xfrm>
            <a:off x="381000" y="1524000"/>
            <a:ext cx="55626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Gluten Intolerance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Gluten Products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for Developing Celiac Disease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Impact of Gluten Intake on Celiac Disease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Lactose Intolerance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Blood Pressure and Heart Attack Response To Caffeine (Caffeine Metabolism)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Caffeine Induced Obesity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Tendency of Salt Metabolism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Blood Pressure Response to Sodium (Salt Sensitivity)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for Developing Peanut Allergy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7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14398"/>
            <a:ext cx="5715000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IN" sz="2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HUMAN LIFE = </a:t>
            </a:r>
            <a:r>
              <a:rPr lang="en-IN" sz="2400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120 YEARS </a:t>
            </a:r>
            <a:endParaRPr lang="en-IN" sz="2400" dirty="0">
              <a:solidFill>
                <a:schemeClr val="tx1"/>
              </a:solidFill>
              <a:latin typeface="Bahnschrift" panose="020B0502040204020203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8382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NO.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1905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COUNTRY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1800" y="1524000"/>
            <a:ext cx="9906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0" y="1524000"/>
            <a:ext cx="9906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WOMEN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0" y="1524000"/>
            <a:ext cx="9906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BOTH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19812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8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##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6800" y="19812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>
                <a:solidFill>
                  <a:srgbClr val="008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WORLD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1800" y="1981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8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70.8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62400" y="1981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8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75.6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000" y="1981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8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73.2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24384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6800" y="24384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HONG KONG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71800" y="2438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82.38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62400" y="2438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88.17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53000" y="2438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85.29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8600" y="28956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66800" y="28956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JAPAN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71800" y="2895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81.91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62400" y="2895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88.09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53000" y="2895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85.03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8600" y="33528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33528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MACAO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71800" y="3352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81.73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62400" y="3352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87.62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53000" y="3352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84.68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8600" y="38100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66800" y="38100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SWITZERLAND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971800" y="3810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82.42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962400" y="3810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86.02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53000" y="3810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84.25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600" y="42672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66800" y="42672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SINGAPORE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71800" y="4267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82.06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962400" y="4267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86.15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53000" y="42672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84.07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8600" y="47244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66800" y="47244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ITALY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71800" y="4724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81.90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62400" y="4724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85.97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953000" y="47244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84.01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8600" y="51816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66800" y="51816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SPAIN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971800" y="5181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81.27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962400" y="5181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86.68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953000" y="51816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83.99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28600" y="56388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066800" y="56388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AUSTRALIA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971800" y="5638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82.08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962400" y="5638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85.80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953000" y="56388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83.94.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28600" y="6096000"/>
            <a:ext cx="83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135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066800" y="6096000"/>
            <a:ext cx="1905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INDIA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971800" y="6096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69.16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62400" y="6096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71.80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953000" y="6096000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70.42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810000" y="6553200"/>
            <a:ext cx="21336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0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Source: Worldometers.info</a:t>
            </a:r>
          </a:p>
        </p:txBody>
      </p:sp>
      <p:pic>
        <p:nvPicPr>
          <p:cNvPr id="16386" name="Picture 2" descr="Oldest person in China dies at 135 - Sentinelassam">
            <a:extLst>
              <a:ext uri="{FF2B5EF4-FFF2-40B4-BE49-F238E27FC236}">
                <a16:creationId xmlns:a16="http://schemas.microsoft.com/office/drawing/2014/main" id="{0DDD9DE7-9083-452C-BB8F-30D60073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524000"/>
            <a:ext cx="57658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DB7488-717D-4C81-BA79-7511DE266C40}"/>
              </a:ext>
            </a:extLst>
          </p:cNvPr>
          <p:cNvSpPr/>
          <p:nvPr/>
        </p:nvSpPr>
        <p:spPr>
          <a:xfrm>
            <a:off x="6045200" y="4648200"/>
            <a:ext cx="576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IN" sz="2400" i="0" dirty="0" err="1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Alimihan</a:t>
            </a:r>
            <a:r>
              <a:rPr lang="en-IN" sz="2400" i="0" dirty="0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IN" sz="2400" i="0" dirty="0" err="1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Seyiti</a:t>
            </a:r>
            <a:r>
              <a:rPr lang="en-IN" sz="2400" i="0" dirty="0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, </a:t>
            </a:r>
            <a:r>
              <a:rPr lang="en-IN" sz="2400" i="0" dirty="0" err="1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Kashgar</a:t>
            </a:r>
            <a:r>
              <a:rPr lang="en-IN" sz="2400" i="0" dirty="0"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, China</a:t>
            </a:r>
          </a:p>
          <a:p>
            <a:pPr lvl="1" algn="ctr"/>
            <a:r>
              <a:rPr lang="en-IN" sz="2400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Longevity Town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C13724F-D86E-4C0F-9EFA-98FA9C3D35CE}"/>
              </a:ext>
            </a:extLst>
          </p:cNvPr>
          <p:cNvSpPr/>
          <p:nvPr/>
        </p:nvSpPr>
        <p:spPr>
          <a:xfrm>
            <a:off x="6705600" y="5486400"/>
            <a:ext cx="5080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Born	: 25 June 1886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Died	: 16 December 2021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Age	: 135 Years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452F3FB-094D-40F2-BDB9-75C1AB2CB74A}"/>
              </a:ext>
            </a:extLst>
          </p:cNvPr>
          <p:cNvSpPr/>
          <p:nvPr/>
        </p:nvSpPr>
        <p:spPr>
          <a:xfrm>
            <a:off x="914401" y="14689"/>
            <a:ext cx="6172200" cy="747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Segoe UI Emoji" pitchFamily="34" charset="0"/>
                <a:cs typeface="Tahoma" pitchFamily="34" charset="0"/>
              </a:rPr>
              <a:t>HOW LONG IS HUMAN LIFE?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2FB17EA-2FD9-4A54-A817-201F8D8AC9B6}"/>
              </a:ext>
            </a:extLst>
          </p:cNvPr>
          <p:cNvSpPr/>
          <p:nvPr/>
        </p:nvSpPr>
        <p:spPr>
          <a:xfrm>
            <a:off x="6096000" y="914400"/>
            <a:ext cx="5943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IN" sz="2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RETIREMENT AGE =</a:t>
            </a:r>
            <a:r>
              <a:rPr lang="en-IN" sz="2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N" sz="2400" b="1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60 YEARS 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(Sr. Citizens)</a:t>
            </a:r>
          </a:p>
        </p:txBody>
      </p:sp>
    </p:spTree>
    <p:extLst>
      <p:ext uri="{BB962C8B-B14F-4D97-AF65-F5344CB8AC3E}">
        <p14:creationId xmlns:p14="http://schemas.microsoft.com/office/powerpoint/2010/main" val="26452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9" grpId="0"/>
      <p:bldP spid="80" grpId="0"/>
      <p:bldP spid="7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0"/>
            <a:ext cx="4953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 20. EXERCISE REGIMEN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34B6C-1448-48B9-AD4B-1041F40C6113}"/>
              </a:ext>
            </a:extLst>
          </p:cNvPr>
          <p:cNvSpPr/>
          <p:nvPr/>
        </p:nvSpPr>
        <p:spPr>
          <a:xfrm>
            <a:off x="5867400" y="914400"/>
            <a:ext cx="6324600" cy="586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Ideal Exercise Strategy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Power / Endurance Training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Training Session for Improving Lactate Threshold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HIIT (High Intensity Interval Training)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Foods to Improve Aerobic Capacity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Body </a:t>
            </a:r>
            <a:r>
              <a:rPr lang="en-US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Odour</a:t>
            </a: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 (Axillary </a:t>
            </a:r>
            <a:r>
              <a:rPr lang="en-US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Osmidrosis</a:t>
            </a: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Training Required to Improve Endurance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Endurance Response to Caffeine &amp; Other Suppl.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Ideal Weight maintenance strategy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Cold Tolerance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Training to Improve Power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Nutritional Supplements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Avoiding Inflammatory Foods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Motivation to Exercise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Exercise Associated Inflammation Risk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Exercise Recovery Time</a:t>
            </a:r>
          </a:p>
        </p:txBody>
      </p:sp>
    </p:spTree>
    <p:extLst>
      <p:ext uri="{BB962C8B-B14F-4D97-AF65-F5344CB8AC3E}">
        <p14:creationId xmlns:p14="http://schemas.microsoft.com/office/powerpoint/2010/main" val="111856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/>
          <a:stretch/>
        </p:blipFill>
        <p:spPr>
          <a:xfrm>
            <a:off x="0" y="961696"/>
            <a:ext cx="12192000" cy="589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0"/>
            <a:ext cx="6477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  <a:latin typeface="Bahnschrift" panose="020B0502040204020203" pitchFamily="34" charset="0"/>
              </a:rPr>
              <a:t>21. INJURY RISK MANAGEMENT</a:t>
            </a:r>
            <a:endParaRPr lang="en-IN" sz="32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E0FD4-7C08-4413-A70D-39AFE0E1F016}"/>
              </a:ext>
            </a:extLst>
          </p:cNvPr>
          <p:cNvSpPr/>
          <p:nvPr/>
        </p:nvSpPr>
        <p:spPr>
          <a:xfrm>
            <a:off x="381000" y="1524000"/>
            <a:ext cx="5943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ACL Injury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Muscle Injury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Tennis Elbow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Achilles Tendinopathy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Acute Ankle Sprain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Requirement of Antioxidants to Prevent Injury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Prevalence of falls in elderly people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Intervertebral Disc Degeneration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Susceptibility to Knee Injury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Risk of Osteoporosis</a:t>
            </a:r>
            <a:endParaRPr lang="en-IN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24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et and lifestyles DNA t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9" b="10524"/>
          <a:stretch/>
        </p:blipFill>
        <p:spPr bwMode="auto">
          <a:xfrm>
            <a:off x="6096000" y="3403652"/>
            <a:ext cx="6096000" cy="34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6" y="4407877"/>
            <a:ext cx="4494447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221523"/>
            <a:ext cx="12192000" cy="59787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PIONEERS &amp; MARKET LEADERS IN GENE BASED WELLNESS SOLUTIONS IN INDIA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-76200" y="3810000"/>
            <a:ext cx="6324600" cy="597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CREATING MASSIVE GENOMIC AWARENESS THROUGH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907323"/>
            <a:ext cx="12192000" cy="597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rgbClr val="0070C0"/>
                </a:solidFill>
                <a:ea typeface="Tahoma" pitchFamily="34" charset="0"/>
                <a:cs typeface="Tahoma" pitchFamily="34" charset="0"/>
              </a:rPr>
              <a:t>PREDICTIVE GENETIC SEQUENCING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05E1B-3A42-45C4-AD44-2557A5E45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1160"/>
            <a:ext cx="2415655" cy="1156078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DF6C72-5DD7-4125-9F82-2962E2874748}"/>
              </a:ext>
            </a:extLst>
          </p:cNvPr>
          <p:cNvSpPr/>
          <p:nvPr/>
        </p:nvSpPr>
        <p:spPr>
          <a:xfrm>
            <a:off x="914400" y="0"/>
            <a:ext cx="6400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TECHNOLGY PARTNER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B8F1090-3440-4D61-9045-2D0886220266}"/>
              </a:ext>
            </a:extLst>
          </p:cNvPr>
          <p:cNvSpPr/>
          <p:nvPr/>
        </p:nvSpPr>
        <p:spPr>
          <a:xfrm>
            <a:off x="914400" y="982563"/>
            <a:ext cx="2209800" cy="1033272"/>
          </a:xfrm>
          <a:prstGeom prst="horizontalScroll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SINCE 2017</a:t>
            </a:r>
          </a:p>
        </p:txBody>
      </p:sp>
    </p:spTree>
    <p:extLst>
      <p:ext uri="{BB962C8B-B14F-4D97-AF65-F5344CB8AC3E}">
        <p14:creationId xmlns:p14="http://schemas.microsoft.com/office/powerpoint/2010/main" val="26015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mywelocity.com/newtheam/images/team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06" y="1143000"/>
            <a:ext cx="2110319" cy="209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https://www.mywelocity.com/newtheam/images/vi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07" y="4056011"/>
            <a:ext cx="2121317" cy="21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https://www.mywelocity.com/newtheam/images/ad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2" y="4030289"/>
            <a:ext cx="2221810" cy="2115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329107" y="3352800"/>
            <a:ext cx="2304581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STAN SERRAO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CMD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79144" y="3352800"/>
            <a:ext cx="2304581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MILIND DOSHI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CPO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96205" y="6277595"/>
            <a:ext cx="2386195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 VIMAL KARANI, UK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 Scientific Adviser - Nutrigenomics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5789" y="6298221"/>
            <a:ext cx="2386195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ARNAVAZ KOLLAH 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Chief Genetics Officer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9387CA-FD8F-4F99-95D0-68A154A7DDB6}"/>
              </a:ext>
            </a:extLst>
          </p:cNvPr>
          <p:cNvSpPr/>
          <p:nvPr/>
        </p:nvSpPr>
        <p:spPr>
          <a:xfrm>
            <a:off x="3714312" y="6277595"/>
            <a:ext cx="2386195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NEHA BHOJANI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 Bioinformatics Adviser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C41F49-260E-4E55-B3A9-4D374FF70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52" y="4056011"/>
            <a:ext cx="20574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9473CF-5568-4646-B1A3-9F113C18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40" y="4056011"/>
            <a:ext cx="2121317" cy="2109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2CC4D1-6DE7-4138-897F-1EF710E9DD9F}"/>
              </a:ext>
            </a:extLst>
          </p:cNvPr>
          <p:cNvSpPr/>
          <p:nvPr/>
        </p:nvSpPr>
        <p:spPr>
          <a:xfrm>
            <a:off x="6360525" y="6277595"/>
            <a:ext cx="2386195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 RADHIKA WAGHLE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 Bioinformatics Adviser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87E25B-B71F-4B29-8A6D-72D2A004872A}"/>
              </a:ext>
            </a:extLst>
          </p:cNvPr>
          <p:cNvSpPr/>
          <p:nvPr/>
        </p:nvSpPr>
        <p:spPr>
          <a:xfrm>
            <a:off x="914400" y="23326"/>
            <a:ext cx="8001000" cy="73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28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WELOCITY GENETICS MANAGEMENT</a:t>
            </a:r>
          </a:p>
        </p:txBody>
      </p:sp>
      <p:pic>
        <p:nvPicPr>
          <p:cNvPr id="2" name="Picture 2" descr="C:\Users\Designer\Desktop\getty_842865596_3649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4111" y="1031859"/>
            <a:ext cx="5177093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WELOCITY GENETICS\PHOTOS\st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068642"/>
            <a:ext cx="2057400" cy="220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240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6" grpId="0"/>
      <p:bldP spid="20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s://www.mywelocity.com/newtheam/images/lav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5" y="1073953"/>
            <a:ext cx="222181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0" name="Picture 14" descr="https://www.mywelocity.com/newtheam/images/ridd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64" y="1073953"/>
            <a:ext cx="2164153" cy="2152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2" name="Picture 16" descr="https://www.mywelocity.com/newtheam/images/r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4" y="1073953"/>
            <a:ext cx="2186976" cy="217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3349495" y="33528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LAVINA CARDOZA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2200" y="33528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RIDDHI SHAH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632" y="33528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RINA BALIGA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36" y="1073953"/>
            <a:ext cx="2190232" cy="217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9184936" y="33528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RHEYA DOSHI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9AF91-5846-4890-ABF2-1689E7F290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29" y="4010705"/>
            <a:ext cx="2169871" cy="200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2C906-9C23-4EAC-8A11-968657B80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9"/>
          <a:stretch/>
        </p:blipFill>
        <p:spPr>
          <a:xfrm>
            <a:off x="683213" y="4010705"/>
            <a:ext cx="2008325" cy="200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5906A-63B2-4DDE-AF82-CF97D187A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03" y="4010704"/>
            <a:ext cx="2158992" cy="208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D09789-DF94-4EFE-B777-44DBE8248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11" y="4010705"/>
            <a:ext cx="2095889" cy="200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89D9E1-D92B-461D-A4C9-211506013693}"/>
              </a:ext>
            </a:extLst>
          </p:cNvPr>
          <p:cNvSpPr/>
          <p:nvPr/>
        </p:nvSpPr>
        <p:spPr>
          <a:xfrm>
            <a:off x="3352800" y="61722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KIRTANA SRI M. 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09F018-FEC9-414D-88EE-2BD4C9A45A37}"/>
              </a:ext>
            </a:extLst>
          </p:cNvPr>
          <p:cNvSpPr/>
          <p:nvPr/>
        </p:nvSpPr>
        <p:spPr>
          <a:xfrm>
            <a:off x="381000" y="61722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RICHA LIMAYE 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EEA172-D6AE-4450-A4D8-E9334CF22846}"/>
              </a:ext>
            </a:extLst>
          </p:cNvPr>
          <p:cNvSpPr/>
          <p:nvPr/>
        </p:nvSpPr>
        <p:spPr>
          <a:xfrm>
            <a:off x="6092695" y="6172200"/>
            <a:ext cx="3127505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PRASANTHI SURYANARAYANA</a:t>
            </a:r>
            <a:endParaRPr lang="en-IN" sz="1400" b="1" dirty="0">
              <a:solidFill>
                <a:schemeClr val="tx1"/>
              </a:solidFill>
              <a:latin typeface="Bahnschrift" panose="020B0502040204020203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316D17-6813-46CB-83CC-2B62807AF5C3}"/>
              </a:ext>
            </a:extLst>
          </p:cNvPr>
          <p:cNvSpPr/>
          <p:nvPr/>
        </p:nvSpPr>
        <p:spPr>
          <a:xfrm>
            <a:off x="9220200" y="6172200"/>
            <a:ext cx="27432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SUKRITI GHIMMIRE 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Nutrigenomics Counsellor &amp; Nutritionist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53805B-CA4F-44A7-91B8-C9D632C5D058}"/>
              </a:ext>
            </a:extLst>
          </p:cNvPr>
          <p:cNvSpPr/>
          <p:nvPr/>
        </p:nvSpPr>
        <p:spPr>
          <a:xfrm>
            <a:off x="914400" y="23326"/>
            <a:ext cx="8001000" cy="73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28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GENETIC COUNSELLORS &amp; NUTRITIONISTS </a:t>
            </a:r>
          </a:p>
        </p:txBody>
      </p:sp>
    </p:spTree>
    <p:extLst>
      <p:ext uri="{BB962C8B-B14F-4D97-AF65-F5344CB8AC3E}">
        <p14:creationId xmlns:p14="http://schemas.microsoft.com/office/powerpoint/2010/main" val="13339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7" grpId="0"/>
      <p:bldP spid="28" grpId="0"/>
      <p:bldP spid="29" grpId="0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mywelocity.com/newtheam/images/a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51" y="1140251"/>
            <a:ext cx="2127030" cy="202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s://www.mywelocity.com/newtheam/images/ad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6" y="1140251"/>
            <a:ext cx="2127032" cy="202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www.mywelocity.com/newtheam/images/ad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68" y="1140251"/>
            <a:ext cx="2133600" cy="206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https://www.mywelocity.com/newtheam/images/sumi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140251"/>
            <a:ext cx="2199699" cy="202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2" descr="https://www.mywelocity.com/newtheam/images/dr-rav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3" y="3976910"/>
            <a:ext cx="2130606" cy="211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3420362" y="3268333"/>
            <a:ext cx="2904238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MAHENDRA SAWANT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Physician &amp; Diabetologist, Mumbai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24600" y="3268333"/>
            <a:ext cx="2434083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KISHORE D SHAH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Leading Radiologist, Mumbai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765" y="3268333"/>
            <a:ext cx="2731112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NIKHIL BALJEKAR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Urologist &amp; Consulting Surgeon, Mumbai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15400" y="3268333"/>
            <a:ext cx="2895600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SUMITA PRAJAPATI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Ayurveda Expert, Boston, USA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4764" y="6222021"/>
            <a:ext cx="2590799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RAVI VAIRAGADE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Homeopathic Expert, Nagpur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52801" y="6222021"/>
            <a:ext cx="2895599" cy="483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KEDAR TAMBE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Integrated Health &amp; Wellness Expert, Pune</a:t>
            </a:r>
          </a:p>
        </p:txBody>
      </p:sp>
      <p:pic>
        <p:nvPicPr>
          <p:cNvPr id="2" name="Picture 2" descr="C:\Users\Priyank\Desktop\fa852aa9-aea6-4798-a72d-8b8597a635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1365" y="3976910"/>
            <a:ext cx="2057400" cy="210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239B65-B72B-49D8-9101-4AD75FD2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31" y="3976910"/>
            <a:ext cx="2047589" cy="202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C77B42-DA6A-4F95-85E8-171E3D3A857D}"/>
              </a:ext>
            </a:extLst>
          </p:cNvPr>
          <p:cNvSpPr/>
          <p:nvPr/>
        </p:nvSpPr>
        <p:spPr>
          <a:xfrm>
            <a:off x="9302929" y="6222021"/>
            <a:ext cx="2209802" cy="471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GIRISH CALLY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Anaesthetist, Delhi 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E6C481-D6A3-429C-9799-EB8D77CE2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61" y="3976910"/>
            <a:ext cx="2191003" cy="204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F62629-1480-431C-A111-CC236BAB85EA}"/>
              </a:ext>
            </a:extLst>
          </p:cNvPr>
          <p:cNvSpPr/>
          <p:nvPr/>
        </p:nvSpPr>
        <p:spPr>
          <a:xfrm>
            <a:off x="6248400" y="6222021"/>
            <a:ext cx="2704047" cy="471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DR. DARRYL DEMELLO</a:t>
            </a:r>
          </a:p>
          <a:p>
            <a:pPr algn="ctr"/>
            <a:r>
              <a:rPr lang="en-IN" sz="11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General Physician, USA / Mumbai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82E9A4-4F56-411C-AD04-B2DD593746C8}"/>
              </a:ext>
            </a:extLst>
          </p:cNvPr>
          <p:cNvSpPr/>
          <p:nvPr/>
        </p:nvSpPr>
        <p:spPr>
          <a:xfrm>
            <a:off x="914400" y="23326"/>
            <a:ext cx="8001000" cy="73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2800" b="1" dirty="0">
                <a:solidFill>
                  <a:schemeClr val="bg1">
                    <a:lumMod val="95000"/>
                  </a:schemeClr>
                </a:solidFill>
              </a:rPr>
              <a:t>MEDICAL / SCIENTIFIC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10007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signer\Desktop\Picture5.jpg"/>
          <p:cNvPicPr>
            <a:picLocks noChangeAspect="1" noChangeArrowheads="1"/>
          </p:cNvPicPr>
          <p:nvPr/>
        </p:nvPicPr>
        <p:blipFill rotWithShape="1">
          <a:blip r:embed="rId2"/>
          <a:srcRect t="14628"/>
          <a:stretch/>
        </p:blipFill>
        <p:spPr bwMode="auto">
          <a:xfrm>
            <a:off x="-6350" y="882868"/>
            <a:ext cx="12204700" cy="544173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0" y="0"/>
            <a:ext cx="7772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HEALTH-CONSCIOUS PATRONS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-8681" y="6324600"/>
            <a:ext cx="12200681" cy="5334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Bahnschrift" panose="020B0502040204020203" pitchFamily="34" charset="0"/>
              </a:rPr>
              <a:t>OVER 11,000 SATISFIED CUSTOMERS PAN INDIA &amp; 20 COUNTRIES</a:t>
            </a:r>
          </a:p>
        </p:txBody>
      </p:sp>
    </p:spTree>
    <p:extLst>
      <p:ext uri="{BB962C8B-B14F-4D97-AF65-F5344CB8AC3E}">
        <p14:creationId xmlns:p14="http://schemas.microsoft.com/office/powerpoint/2010/main" val="1302910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CC70D85-0ECA-46E2-BE9F-4C597D77949C}"/>
              </a:ext>
            </a:extLst>
          </p:cNvPr>
          <p:cNvSpPr/>
          <p:nvPr/>
        </p:nvSpPr>
        <p:spPr>
          <a:xfrm>
            <a:off x="914400" y="0"/>
            <a:ext cx="6400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SHPL GENOMAX : INCLUSIONS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DB98A81-1FCD-4805-9A54-F0C205EB5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8" y="1125903"/>
            <a:ext cx="2438400" cy="18074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5F7FE56-6DD1-41C1-92C2-2ECC4506E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28" y="1125903"/>
            <a:ext cx="2438400" cy="1807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831A924-568F-44B3-8380-10D402E1A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70" y="1167539"/>
            <a:ext cx="2411906" cy="17878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438C082-81D9-4F1F-A12A-025971775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147900"/>
            <a:ext cx="2438400" cy="18074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829D5A8-5BC4-469F-BCAB-B2891C7CE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28" y="3810000"/>
            <a:ext cx="2438400" cy="21245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17D40F8-8783-4DDA-BFB4-863C363B06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09" y="3810000"/>
            <a:ext cx="2438400" cy="21245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35CB682-7B94-4ED8-8DA8-846F3EF425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5" y="3810000"/>
            <a:ext cx="2451755" cy="212454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FD1C713-D368-458C-A6FF-5C0FFD978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5" y="3810000"/>
            <a:ext cx="2438400" cy="2086117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AF76EF7-7517-4F22-904E-08E25DB4385E}"/>
              </a:ext>
            </a:extLst>
          </p:cNvPr>
          <p:cNvSpPr/>
          <p:nvPr/>
        </p:nvSpPr>
        <p:spPr>
          <a:xfrm>
            <a:off x="335198" y="3105804"/>
            <a:ext cx="2408003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Your GENOMAX Saliva Sample Collection Kit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41604A-91E6-407D-AF28-02E1D01A3F73}"/>
              </a:ext>
            </a:extLst>
          </p:cNvPr>
          <p:cNvSpPr/>
          <p:nvPr/>
        </p:nvSpPr>
        <p:spPr>
          <a:xfrm>
            <a:off x="3269528" y="3105803"/>
            <a:ext cx="2438400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Within 7 Working Days of 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Online Order </a:t>
            </a:r>
            <a:r>
              <a:rPr lang="en-IN" sz="1400" dirty="0">
                <a:solidFill>
                  <a:srgbClr val="FF0000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(Not Gallery)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C9F23B1-3139-4F76-9A27-49FE1B7FDFC7}"/>
              </a:ext>
            </a:extLst>
          </p:cNvPr>
          <p:cNvSpPr/>
          <p:nvPr/>
        </p:nvSpPr>
        <p:spPr>
          <a:xfrm>
            <a:off x="6096000" y="3105803"/>
            <a:ext cx="2667001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Watch A Simple Saliva Sample Collection Process Video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CA7534F-635A-4503-8450-95F7EC240685}"/>
              </a:ext>
            </a:extLst>
          </p:cNvPr>
          <p:cNvSpPr/>
          <p:nvPr/>
        </p:nvSpPr>
        <p:spPr>
          <a:xfrm>
            <a:off x="9144001" y="3105804"/>
            <a:ext cx="2667001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Genetic Report within 21 working Days from Batch Date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F625C80-A0E0-4F7E-BCDF-A9F08CB91694}"/>
              </a:ext>
            </a:extLst>
          </p:cNvPr>
          <p:cNvSpPr/>
          <p:nvPr/>
        </p:nvSpPr>
        <p:spPr>
          <a:xfrm>
            <a:off x="335198" y="6019801"/>
            <a:ext cx="2449527" cy="685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Get 1-Hour Personalized Genetic Counselling 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on Phone / Zoom / Video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3747E14-2673-42F9-A4D0-1504F5B6A327}"/>
              </a:ext>
            </a:extLst>
          </p:cNvPr>
          <p:cNvSpPr/>
          <p:nvPr/>
        </p:nvSpPr>
        <p:spPr>
          <a:xfrm>
            <a:off x="3092700" y="6019800"/>
            <a:ext cx="268825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Based on Your Genetic Report Clubbed with Current Lifestyle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9E27FE-E991-4CF6-A69A-E2752FE9CF69}"/>
              </a:ext>
            </a:extLst>
          </p:cNvPr>
          <p:cNvSpPr/>
          <p:nvPr/>
        </p:nvSpPr>
        <p:spPr>
          <a:xfrm>
            <a:off x="6130296" y="6019800"/>
            <a:ext cx="2667000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Get All Your Queries Answered by Our Genetic Experts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27058C-70B9-428A-A1D2-A84ABC9A640B}"/>
              </a:ext>
            </a:extLst>
          </p:cNvPr>
          <p:cNvSpPr/>
          <p:nvPr/>
        </p:nvSpPr>
        <p:spPr>
          <a:xfrm>
            <a:off x="9223375" y="6019801"/>
            <a:ext cx="2511425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6-Year Gene Banking Facility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available for Upgraded Tests</a:t>
            </a:r>
          </a:p>
        </p:txBody>
      </p:sp>
    </p:spTree>
    <p:extLst>
      <p:ext uri="{BB962C8B-B14F-4D97-AF65-F5344CB8AC3E}">
        <p14:creationId xmlns:p14="http://schemas.microsoft.com/office/powerpoint/2010/main" val="6999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0"/>
            <a:ext cx="7772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MOST ECONOMICAL HEALTH PROGAM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6C7962-AC39-463F-A566-C7AEDE1561F4}"/>
              </a:ext>
            </a:extLst>
          </p:cNvPr>
          <p:cNvSpPr/>
          <p:nvPr/>
        </p:nvSpPr>
        <p:spPr>
          <a:xfrm>
            <a:off x="228600" y="1066800"/>
            <a:ext cx="4038600" cy="1524000"/>
          </a:xfrm>
          <a:prstGeom prst="round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Bahnschrift" panose="020B0502040204020203" pitchFamily="34" charset="0"/>
              </a:rPr>
              <a:t>MRP</a:t>
            </a:r>
          </a:p>
          <a:p>
            <a:pPr algn="ctr"/>
            <a:r>
              <a:rPr lang="en-IN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Rs. 49,000</a:t>
            </a:r>
          </a:p>
          <a:p>
            <a:pPr algn="ctr"/>
            <a:r>
              <a:rPr lang="en-IN" sz="2000" dirty="0">
                <a:latin typeface="Bahnschrift" panose="020B0502040204020203" pitchFamily="34" charset="0"/>
              </a:rPr>
              <a:t>Rs.41,525 + Rs.7475 (18% GST</a:t>
            </a:r>
            <a:endParaRPr lang="en-IN" sz="4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1D31F-FF31-47E9-90A9-79F9ABC3F116}"/>
              </a:ext>
            </a:extLst>
          </p:cNvPr>
          <p:cNvSpPr/>
          <p:nvPr/>
        </p:nvSpPr>
        <p:spPr>
          <a:xfrm>
            <a:off x="228600" y="2895600"/>
            <a:ext cx="4038600" cy="1524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Bahnschrift" panose="020B0502040204020203" pitchFamily="34" charset="0"/>
              </a:rPr>
              <a:t>DP</a:t>
            </a:r>
          </a:p>
          <a:p>
            <a:pPr algn="ctr"/>
            <a:r>
              <a:rPr lang="en-IN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Rs. 37,500</a:t>
            </a:r>
          </a:p>
          <a:p>
            <a:pPr algn="ctr"/>
            <a:r>
              <a:rPr lang="en-IN" sz="2000" dirty="0">
                <a:latin typeface="Bahnschrift" panose="020B0502040204020203" pitchFamily="34" charset="0"/>
              </a:rPr>
              <a:t>Rs.31780 + Rs.5720 (18% GST)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B640B4-EEBD-454D-92B3-E0DE49821E3D}"/>
              </a:ext>
            </a:extLst>
          </p:cNvPr>
          <p:cNvSpPr/>
          <p:nvPr/>
        </p:nvSpPr>
        <p:spPr>
          <a:xfrm>
            <a:off x="228600" y="4724400"/>
            <a:ext cx="4038600" cy="19050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FIRST PURCHASE </a:t>
            </a:r>
          </a:p>
          <a:p>
            <a:pPr algn="ctr"/>
            <a:r>
              <a:rPr lang="en-IN" sz="3600" b="1" dirty="0">
                <a:solidFill>
                  <a:schemeClr val="tx1"/>
                </a:solidFill>
                <a:latin typeface="Bahnschrift" panose="020B0502040204020203" pitchFamily="34" charset="0"/>
              </a:rPr>
              <a:t>5 BP + 1000 FOP</a:t>
            </a:r>
          </a:p>
          <a:p>
            <a:pPr algn="ctr"/>
            <a:r>
              <a:rPr lang="en-IN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RE-PURCHASE </a:t>
            </a:r>
          </a:p>
          <a:p>
            <a:pPr algn="ctr"/>
            <a:r>
              <a:rPr lang="en-IN" sz="3600" b="1" dirty="0">
                <a:solidFill>
                  <a:schemeClr val="tx1"/>
                </a:solidFill>
                <a:latin typeface="Bahnschrift" panose="020B0502040204020203" pitchFamily="34" charset="0"/>
              </a:rPr>
              <a:t>18,000 BV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EE49EF-75F7-4B81-BB5F-1AFC47E8B521}"/>
              </a:ext>
            </a:extLst>
          </p:cNvPr>
          <p:cNvSpPr/>
          <p:nvPr/>
        </p:nvSpPr>
        <p:spPr>
          <a:xfrm>
            <a:off x="6172200" y="1143000"/>
            <a:ext cx="4038600" cy="15240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Bahnschrift" panose="020B0502040204020203" pitchFamily="34" charset="0"/>
              </a:rPr>
              <a:t>BOOKING STARTS FROM</a:t>
            </a:r>
          </a:p>
          <a:p>
            <a:pPr algn="ctr"/>
            <a:r>
              <a:rPr lang="en-IN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2 MAY 2022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8D1329-6F85-49A6-8728-8A1040892A9E}"/>
              </a:ext>
            </a:extLst>
          </p:cNvPr>
          <p:cNvSpPr/>
          <p:nvPr/>
        </p:nvSpPr>
        <p:spPr>
          <a:xfrm>
            <a:off x="6172200" y="2971800"/>
            <a:ext cx="4038600" cy="1524000"/>
          </a:xfrm>
          <a:prstGeom prst="roundRect">
            <a:avLst/>
          </a:prstGeom>
          <a:solidFill>
            <a:srgbClr val="BE36A4"/>
          </a:solidFill>
          <a:ln>
            <a:solidFill>
              <a:srgbClr val="BE36A4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Bahnschrift" panose="020B0502040204020203" pitchFamily="34" charset="0"/>
              </a:rPr>
              <a:t>DNA KIT DISPATCH FROM</a:t>
            </a:r>
          </a:p>
          <a:p>
            <a:pPr algn="ctr"/>
            <a:r>
              <a:rPr lang="en-IN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15 MAY 2022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99E196-2BFA-408B-B5F2-7692BBC1F102}"/>
              </a:ext>
            </a:extLst>
          </p:cNvPr>
          <p:cNvSpPr/>
          <p:nvPr/>
        </p:nvSpPr>
        <p:spPr>
          <a:xfrm>
            <a:off x="6172200" y="4800600"/>
            <a:ext cx="4038600" cy="175260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solidFill>
                  <a:srgbClr val="FFFF00"/>
                </a:solidFill>
                <a:latin typeface="Bahnschrift" panose="020B0502040204020203" pitchFamily="34" charset="0"/>
              </a:rPr>
              <a:t>AVAILABLE </a:t>
            </a:r>
          </a:p>
          <a:p>
            <a:pPr algn="ctr"/>
            <a:r>
              <a:rPr lang="en-IN" sz="2000" b="1" dirty="0">
                <a:solidFill>
                  <a:srgbClr val="FFFF00"/>
                </a:solidFill>
                <a:latin typeface="Bahnschrift" panose="020B0502040204020203" pitchFamily="34" charset="0"/>
              </a:rPr>
              <a:t>ONLY THROUGH SHPL</a:t>
            </a:r>
          </a:p>
          <a:p>
            <a:pPr algn="ctr"/>
            <a:r>
              <a:rPr lang="en-IN" sz="3600" b="1" dirty="0">
                <a:solidFill>
                  <a:srgbClr val="FFFF00"/>
                </a:solidFill>
                <a:latin typeface="Bahnschrift" panose="020B0502040204020203" pitchFamily="34" charset="0"/>
              </a:rPr>
              <a:t>ONLINE ORDER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1F12CD-D382-45F2-9E55-DCC5D0DA8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3" y="1047553"/>
            <a:ext cx="1672136" cy="1638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D00C0A-CDDE-48E7-8ECC-25244A4CE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307"/>
            <a:ext cx="1672136" cy="16386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298AE1-D12F-418E-95B5-4438B0D01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14507"/>
            <a:ext cx="1672136" cy="1638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A52C3C-70CD-4748-9316-BC4270B7C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04" y="1066800"/>
            <a:ext cx="1672136" cy="16386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15DF2E-D711-4FD2-92E7-B02A9BE52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612" y="2971800"/>
            <a:ext cx="1672136" cy="1638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547E84-D574-4EBB-9C37-30A191EA6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332" y="4971853"/>
            <a:ext cx="1672136" cy="163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58DABD-41E0-46FF-BFF2-D86A0F63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0AD95D-D026-4B24-B09D-D0D965482D35}"/>
              </a:ext>
            </a:extLst>
          </p:cNvPr>
          <p:cNvGrpSpPr/>
          <p:nvPr/>
        </p:nvGrpSpPr>
        <p:grpSpPr>
          <a:xfrm>
            <a:off x="56549" y="1037851"/>
            <a:ext cx="4038600" cy="5820149"/>
            <a:chOff x="56549" y="1037851"/>
            <a:chExt cx="4038600" cy="5820149"/>
          </a:xfrm>
        </p:grpSpPr>
        <p:pic>
          <p:nvPicPr>
            <p:cNvPr id="1026" name="Picture 2" descr="C:\Users\Priyank\Desktop\7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549" y="1037851"/>
              <a:ext cx="4038600" cy="5820149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157A570-8A8D-4F52-B3A6-077910A176F3}"/>
                </a:ext>
              </a:extLst>
            </p:cNvPr>
            <p:cNvSpPr/>
            <p:nvPr/>
          </p:nvSpPr>
          <p:spPr>
            <a:xfrm>
              <a:off x="152400" y="1905000"/>
              <a:ext cx="3895467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Bahnschrift" panose="020B0502040204020203" pitchFamily="34" charset="0"/>
                </a:rPr>
                <a:t>DISEASE FIRST 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Treatment Later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Prolonged Diagnosis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  <a:latin typeface="Bahnschrift" panose="020B0502040204020203" pitchFamily="34" charset="0"/>
                </a:rPr>
                <a:t>Adr</a:t>
              </a:r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(Adverse Drug Reaction)</a:t>
              </a:r>
              <a:endParaRPr lang="en-IN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2E6C0DA-C96D-426D-AA44-7A27742ECB8C}"/>
              </a:ext>
            </a:extLst>
          </p:cNvPr>
          <p:cNvGrpSpPr/>
          <p:nvPr/>
        </p:nvGrpSpPr>
        <p:grpSpPr>
          <a:xfrm>
            <a:off x="8133749" y="1066801"/>
            <a:ext cx="4058251" cy="5791200"/>
            <a:chOff x="8133749" y="1066801"/>
            <a:chExt cx="4058251" cy="5791200"/>
          </a:xfrm>
        </p:grpSpPr>
        <p:pic>
          <p:nvPicPr>
            <p:cNvPr id="1028" name="Picture 4" descr="C:\Users\Priyank\Desktop\9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33749" y="1066801"/>
              <a:ext cx="4058251" cy="5791200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8AC792-4541-45C5-A485-8EC1885B5E1E}"/>
                </a:ext>
              </a:extLst>
            </p:cNvPr>
            <p:cNvSpPr/>
            <p:nvPr/>
          </p:nvSpPr>
          <p:spPr>
            <a:xfrm>
              <a:off x="8153400" y="1905000"/>
              <a:ext cx="3895467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66"/>
                  </a:solidFill>
                  <a:latin typeface="Bahnschrift" panose="020B0502040204020203" pitchFamily="34" charset="0"/>
                </a:rPr>
                <a:t>WISE PEOPLE 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Genetic Sequencing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Predict Future Health Risks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Gene Based Health Solutions </a:t>
              </a:r>
              <a:endParaRPr lang="en-IN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7DFA349-52AB-4B02-81D3-9469E3500FB0}"/>
              </a:ext>
            </a:extLst>
          </p:cNvPr>
          <p:cNvSpPr/>
          <p:nvPr/>
        </p:nvSpPr>
        <p:spPr>
          <a:xfrm>
            <a:off x="914401" y="14689"/>
            <a:ext cx="6934199" cy="747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Segoe UI Emoji" pitchFamily="34" charset="0"/>
                <a:cs typeface="Tahoma" pitchFamily="34" charset="0"/>
              </a:rPr>
              <a:t>CURRENT TREATMENT PATTERN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5FD711-178F-431F-8E1D-B4E2D5898D3C}"/>
              </a:ext>
            </a:extLst>
          </p:cNvPr>
          <p:cNvGrpSpPr/>
          <p:nvPr/>
        </p:nvGrpSpPr>
        <p:grpSpPr>
          <a:xfrm>
            <a:off x="4095149" y="1066800"/>
            <a:ext cx="3991318" cy="5791200"/>
            <a:chOff x="4095149" y="1066800"/>
            <a:chExt cx="3991318" cy="5791200"/>
          </a:xfrm>
        </p:grpSpPr>
        <p:pic>
          <p:nvPicPr>
            <p:cNvPr id="1027" name="Picture 3" descr="C:\Users\Priyank\Desktop\8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5149" y="1066800"/>
              <a:ext cx="3991318" cy="5791200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62F29C-3206-41E4-8F0A-AC051DF4AE62}"/>
                </a:ext>
              </a:extLst>
            </p:cNvPr>
            <p:cNvSpPr/>
            <p:nvPr/>
          </p:nvSpPr>
          <p:spPr>
            <a:xfrm>
              <a:off x="4114800" y="1905000"/>
              <a:ext cx="3895467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3333FF"/>
                  </a:solidFill>
                  <a:latin typeface="Bahnschrift" panose="020B0502040204020203" pitchFamily="34" charset="0"/>
                </a:rPr>
                <a:t>ALERT INDIVIDUALS 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Master Health Check-up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Discover Onset Of Disease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Smart Way Of Being Healthy</a:t>
              </a:r>
              <a:endParaRPr lang="en-IN" dirty="0"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" y="6420176"/>
            <a:ext cx="12192000" cy="336654"/>
          </a:xfrm>
          <a:prstGeom prst="rect">
            <a:avLst/>
          </a:prstGeom>
        </p:spPr>
        <p:txBody>
          <a:bodyPr vert="horz" wrap="square" lIns="0" tIns="15551" rIns="0" bIns="0" rtlCol="0">
            <a:spAutoFit/>
          </a:bodyPr>
          <a:lstStyle/>
          <a:p>
            <a:pPr marL="11519" algn="ctr">
              <a:spcBef>
                <a:spcPts val="122"/>
              </a:spcBef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BECOME AN ACCREDITED GENOMIC WELLNESS CONSULTANT OF INDIA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2" descr="blob:https://web.whatsapp.com/399c34d1-02e5-4d42-8d03-b35bfd8545b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0" name="Picture 2" descr="Health &amp;amp; Wealth- Is There A Correlation Between The Two? – Modius Health">
            <a:extLst>
              <a:ext uri="{FF2B5EF4-FFF2-40B4-BE49-F238E27FC236}">
                <a16:creationId xmlns:a16="http://schemas.microsoft.com/office/drawing/2014/main" id="{EC86A439-88F2-4073-A922-CC7B8ECF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86"/>
            <a:ext cx="12192000" cy="68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47809-054C-4532-9DC6-6903660B6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" y="118172"/>
            <a:ext cx="1676403" cy="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51851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 Reasons Why People Don&amp;#39;t Take Action | Titanium Success">
            <a:extLst>
              <a:ext uri="{FF2B5EF4-FFF2-40B4-BE49-F238E27FC236}">
                <a16:creationId xmlns:a16="http://schemas.microsoft.com/office/drawing/2014/main" id="{258699A1-F9AE-4ACE-A3AA-AFC6E64C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17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2" descr="blob:https://web.whatsapp.com/399c34d1-02e5-4d42-8d03-b35bfd8545b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2" descr="TOP 25 QUOTES BY HIPPOCRATES (of 158) | A-Z Quotes">
            <a:extLst>
              <a:ext uri="{FF2B5EF4-FFF2-40B4-BE49-F238E27FC236}">
                <a16:creationId xmlns:a16="http://schemas.microsoft.com/office/drawing/2014/main" id="{C294466A-C627-4E3B-A60F-216D30B3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D6C4E-56C3-49F8-A526-DBE508AE9375}"/>
              </a:ext>
            </a:extLst>
          </p:cNvPr>
          <p:cNvSpPr/>
          <p:nvPr/>
        </p:nvSpPr>
        <p:spPr>
          <a:xfrm>
            <a:off x="307975" y="6096000"/>
            <a:ext cx="2590800" cy="601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48273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riyank\Desktop\18-Serious-Side-Effects-Of-Junk-Foods-On-Your-Heal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3657600" cy="2743200"/>
          </a:xfrm>
          <a:prstGeom prst="rect">
            <a:avLst/>
          </a:prstGeom>
          <a:noFill/>
        </p:spPr>
      </p:pic>
      <p:cxnSp>
        <p:nvCxnSpPr>
          <p:cNvPr id="32" name="Straight Connector 31"/>
          <p:cNvCxnSpPr/>
          <p:nvPr/>
        </p:nvCxnSpPr>
        <p:spPr>
          <a:xfrm>
            <a:off x="6096001" y="1066800"/>
            <a:ext cx="0" cy="5638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33401" y="4651423"/>
            <a:ext cx="5333998" cy="1139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LIVING CASUALLY</a:t>
            </a:r>
          </a:p>
          <a:p>
            <a:pPr algn="ctr"/>
            <a:r>
              <a:rPr lang="en-IN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 TO </a:t>
            </a:r>
            <a:r>
              <a:rPr lang="en-IN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FALL SICK SOON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20552" y="6248400"/>
            <a:ext cx="4654468" cy="457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JO HOGA DEKHA JAAYEGA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89677" y="4024745"/>
            <a:ext cx="3916218" cy="5472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009900"/>
                </a:solidFill>
                <a:latin typeface="Bahnschrift" panose="020B0502040204020203" pitchFamily="34" charset="0"/>
              </a:rPr>
              <a:t>Happy-Go-Lucky Industry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2000" y="990600"/>
            <a:ext cx="4771572" cy="45720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prstClr val="white"/>
                </a:solidFill>
                <a:latin typeface="Bahnschrift" panose="020B0502040204020203" pitchFamily="34" charset="0"/>
              </a:rPr>
              <a:t>HEALTHY PEOPLE (80%)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5126" y="6248400"/>
            <a:ext cx="5269670" cy="457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PRACTCING WELLNESS PRINCIPLES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34000" y="2667000"/>
            <a:ext cx="149196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1" y="0"/>
            <a:ext cx="7238997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WHICH CATEGORY YOU BELONG TO? </a:t>
            </a: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52ED1768-E945-403B-AD19-B3C4AFBFEB89}"/>
              </a:ext>
            </a:extLst>
          </p:cNvPr>
          <p:cNvSpPr/>
          <p:nvPr/>
        </p:nvSpPr>
        <p:spPr>
          <a:xfrm>
            <a:off x="6488380" y="4648200"/>
            <a:ext cx="5246420" cy="1139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DOING EVERYTHING</a:t>
            </a:r>
          </a:p>
          <a:p>
            <a:pPr algn="ctr"/>
            <a:r>
              <a:rPr lang="en-IN" sz="4000" b="1" dirty="0">
                <a:solidFill>
                  <a:schemeClr val="tx1"/>
                </a:solidFill>
                <a:latin typeface="Bahnschrift" panose="020B0502040204020203" pitchFamily="34" charset="0"/>
              </a:rPr>
              <a:t>TO </a:t>
            </a:r>
            <a:r>
              <a:rPr lang="en-IN" sz="4000" b="1" dirty="0">
                <a:solidFill>
                  <a:srgbClr val="008000"/>
                </a:solidFill>
                <a:latin typeface="Bahnschrift" panose="020B0502040204020203" pitchFamily="34" charset="0"/>
              </a:rPr>
              <a:t>GET WELL SOON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A63E9F-CECC-4129-8FA5-FCA2D6414656}"/>
              </a:ext>
            </a:extLst>
          </p:cNvPr>
          <p:cNvGrpSpPr/>
          <p:nvPr/>
        </p:nvGrpSpPr>
        <p:grpSpPr>
          <a:xfrm>
            <a:off x="6873300" y="990600"/>
            <a:ext cx="4770000" cy="3581400"/>
            <a:chOff x="6873300" y="990600"/>
            <a:chExt cx="4770000" cy="3581400"/>
          </a:xfrm>
        </p:grpSpPr>
        <p:sp>
          <p:nvSpPr>
            <p:cNvPr id="11" name="Rounded Rectangle 10"/>
            <p:cNvSpPr/>
            <p:nvPr/>
          </p:nvSpPr>
          <p:spPr>
            <a:xfrm>
              <a:off x="7603671" y="4024745"/>
              <a:ext cx="3309259" cy="54725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b="1" dirty="0">
                  <a:solidFill>
                    <a:srgbClr val="FF0000"/>
                  </a:solidFill>
                  <a:latin typeface="Bahnschrift" panose="020B0502040204020203" pitchFamily="34" charset="0"/>
                </a:rPr>
                <a:t>Illness / Sickness Industry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73300" y="990600"/>
              <a:ext cx="4770000" cy="457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latin typeface="Bahnschrift" panose="020B0502040204020203" pitchFamily="34" charset="0"/>
                </a:rPr>
                <a:t>SICK PEOPLE (20%)</a:t>
              </a:r>
            </a:p>
          </p:txBody>
        </p:sp>
        <p:pic>
          <p:nvPicPr>
            <p:cNvPr id="3077" name="Picture 5" descr="C:\Users\Priyank\Desktop\sick-man-resting-bed-while-woman-nurse-arrange-bed-sit-comfortable_482257-1918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0" y="1752601"/>
              <a:ext cx="3202957" cy="213359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5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9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signer\Desktop\Picture1.jpg"/>
          <p:cNvPicPr>
            <a:picLocks noChangeAspect="1" noChangeArrowheads="1"/>
          </p:cNvPicPr>
          <p:nvPr/>
        </p:nvPicPr>
        <p:blipFill rotWithShape="1">
          <a:blip r:embed="rId2"/>
          <a:srcRect t="10397"/>
          <a:stretch/>
        </p:blipFill>
        <p:spPr bwMode="auto">
          <a:xfrm>
            <a:off x="-6350" y="838200"/>
            <a:ext cx="12204700" cy="6019800"/>
          </a:xfrm>
          <a:prstGeom prst="rect">
            <a:avLst/>
          </a:prstGeom>
          <a:noFill/>
        </p:spPr>
      </p:pic>
      <p:pic>
        <p:nvPicPr>
          <p:cNvPr id="4099" name="Picture 3" descr="C:\Users\Priyank\Desktop\112342 Corporate Wellness Web Banner 1920x700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516"/>
            <a:ext cx="12192000" cy="1777484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E9ED74-054F-494A-9377-2C15A49EF702}"/>
              </a:ext>
            </a:extLst>
          </p:cNvPr>
          <p:cNvSpPr/>
          <p:nvPr/>
        </p:nvSpPr>
        <p:spPr>
          <a:xfrm>
            <a:off x="914400" y="0"/>
            <a:ext cx="7620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solidFill>
                  <a:prstClr val="white"/>
                </a:solidFill>
                <a:latin typeface="Bahnschrift" panose="020B0502040204020203" pitchFamily="34" charset="0"/>
              </a:rPr>
              <a:t>CHOOSE WELLNESS: IT WORKS…!! </a:t>
            </a:r>
          </a:p>
        </p:txBody>
      </p:sp>
    </p:spTree>
    <p:extLst>
      <p:ext uri="{BB962C8B-B14F-4D97-AF65-F5344CB8AC3E}">
        <p14:creationId xmlns:p14="http://schemas.microsoft.com/office/powerpoint/2010/main" val="76870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revention is better than cure - North Street Den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4"/>
          <a:stretch/>
        </p:blipFill>
        <p:spPr bwMode="auto">
          <a:xfrm>
            <a:off x="0" y="838200"/>
            <a:ext cx="12192000" cy="60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1 (Border and Accent Bar) 1"/>
          <p:cNvSpPr/>
          <p:nvPr/>
        </p:nvSpPr>
        <p:spPr>
          <a:xfrm>
            <a:off x="9448800" y="1524000"/>
            <a:ext cx="2514600" cy="1143000"/>
          </a:xfrm>
          <a:prstGeom prst="accentBorderCallout1">
            <a:avLst>
              <a:gd name="adj1" fmla="val 18750"/>
              <a:gd name="adj2" fmla="val -8333"/>
              <a:gd name="adj3" fmla="val 147321"/>
              <a:gd name="adj4" fmla="val -106351"/>
            </a:avLst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rgbClr val="FFFF00"/>
                </a:solidFill>
                <a:latin typeface="Bahnschrift" panose="020B0502040204020203" pitchFamily="34" charset="0"/>
              </a:rPr>
              <a:t>CHEAPER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76200"/>
            <a:ext cx="6934200" cy="677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dirty="0"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BUILD YOUR LONG TERM HEALTH  </a:t>
            </a:r>
          </a:p>
        </p:txBody>
      </p:sp>
    </p:spTree>
    <p:extLst>
      <p:ext uri="{BB962C8B-B14F-4D97-AF65-F5344CB8AC3E}">
        <p14:creationId xmlns:p14="http://schemas.microsoft.com/office/powerpoint/2010/main" val="214203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12204</TotalTime>
  <Words>1774</Words>
  <Application>Microsoft Office PowerPoint</Application>
  <PresentationFormat>Widescreen</PresentationFormat>
  <Paragraphs>470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Bahnschrift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Stan</dc:creator>
  <cp:lastModifiedBy>welocitygenetics@outlook.com</cp:lastModifiedBy>
  <cp:revision>2298</cp:revision>
  <dcterms:created xsi:type="dcterms:W3CDTF">2016-10-19T15:21:16Z</dcterms:created>
  <dcterms:modified xsi:type="dcterms:W3CDTF">2022-05-06T09:13:06Z</dcterms:modified>
</cp:coreProperties>
</file>