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2.jpg" ContentType="image/jpg"/>
  <Override PartName="/ppt/media/image13.jpg" ContentType="image/jpg"/>
  <Override PartName="/ppt/media/image15.jpg" ContentType="image/jpg"/>
  <Override PartName="/ppt/media/image16.jpg" ContentType="image/jpg"/>
  <Override PartName="/ppt/media/image21.jpg" ContentType="image/jpg"/>
  <Override PartName="/ppt/media/image22.jpg" ContentType="image/jpg"/>
  <Override PartName="/ppt/media/image23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4"/>
  </p:notesMasterIdLst>
  <p:sldIdLst>
    <p:sldId id="256" r:id="rId2"/>
    <p:sldId id="315" r:id="rId3"/>
    <p:sldId id="540" r:id="rId4"/>
    <p:sldId id="541" r:id="rId5"/>
    <p:sldId id="542" r:id="rId6"/>
    <p:sldId id="556" r:id="rId7"/>
    <p:sldId id="545" r:id="rId8"/>
    <p:sldId id="1157" r:id="rId9"/>
    <p:sldId id="543" r:id="rId10"/>
    <p:sldId id="544" r:id="rId11"/>
    <p:sldId id="549" r:id="rId12"/>
    <p:sldId id="1061" r:id="rId13"/>
    <p:sldId id="1055" r:id="rId14"/>
    <p:sldId id="1058" r:id="rId15"/>
    <p:sldId id="1056" r:id="rId16"/>
    <p:sldId id="1062" r:id="rId17"/>
    <p:sldId id="1059" r:id="rId18"/>
    <p:sldId id="557" r:id="rId19"/>
    <p:sldId id="311" r:id="rId20"/>
    <p:sldId id="1111" r:id="rId21"/>
    <p:sldId id="304" r:id="rId22"/>
    <p:sldId id="1145" r:id="rId23"/>
    <p:sldId id="1114" r:id="rId24"/>
    <p:sldId id="1115" r:id="rId25"/>
    <p:sldId id="1116" r:id="rId26"/>
    <p:sldId id="1110" r:id="rId27"/>
    <p:sldId id="1117" r:id="rId28"/>
    <p:sldId id="1118" r:id="rId29"/>
    <p:sldId id="1119" r:id="rId30"/>
    <p:sldId id="1146" r:id="rId31"/>
    <p:sldId id="1130" r:id="rId32"/>
    <p:sldId id="1131" r:id="rId33"/>
    <p:sldId id="1133" r:id="rId34"/>
    <p:sldId id="1134" r:id="rId35"/>
    <p:sldId id="1135" r:id="rId36"/>
    <p:sldId id="1136" r:id="rId37"/>
    <p:sldId id="1137" r:id="rId38"/>
    <p:sldId id="1138" r:id="rId39"/>
    <p:sldId id="1139" r:id="rId40"/>
    <p:sldId id="1128" r:id="rId41"/>
    <p:sldId id="313" r:id="rId42"/>
    <p:sldId id="577" r:id="rId43"/>
    <p:sldId id="318" r:id="rId44"/>
    <p:sldId id="1158" r:id="rId45"/>
    <p:sldId id="570" r:id="rId46"/>
    <p:sldId id="319" r:id="rId47"/>
    <p:sldId id="321" r:id="rId48"/>
    <p:sldId id="323" r:id="rId49"/>
    <p:sldId id="326" r:id="rId50"/>
    <p:sldId id="327" r:id="rId51"/>
    <p:sldId id="299" r:id="rId52"/>
    <p:sldId id="571" r:id="rId53"/>
    <p:sldId id="572" r:id="rId54"/>
    <p:sldId id="573" r:id="rId55"/>
    <p:sldId id="574" r:id="rId56"/>
    <p:sldId id="575" r:id="rId57"/>
    <p:sldId id="576" r:id="rId58"/>
    <p:sldId id="307" r:id="rId59"/>
    <p:sldId id="1154" r:id="rId60"/>
    <p:sldId id="1053" r:id="rId61"/>
    <p:sldId id="1156" r:id="rId62"/>
    <p:sldId id="1155" r:id="rId6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33CC"/>
    <a:srgbClr val="FF3300"/>
    <a:srgbClr val="CC0000"/>
    <a:srgbClr val="CC3399"/>
    <a:srgbClr val="FF3399"/>
    <a:srgbClr val="0033CC"/>
    <a:srgbClr val="FF9933"/>
    <a:srgbClr val="FFFF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564" autoAdjust="0"/>
  </p:normalViewPr>
  <p:slideViewPr>
    <p:cSldViewPr>
      <p:cViewPr varScale="1">
        <p:scale>
          <a:sx n="80" d="100"/>
          <a:sy n="80" d="100"/>
        </p:scale>
        <p:origin x="82" y="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976EB-6C74-48F1-BC6C-CE8A6958EF1F}" type="datetimeFigureOut">
              <a:rPr lang="en-IN" smtClean="0"/>
              <a:t>10-07-2022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0BEC6-EB69-410C-801C-536460D42F6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437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0BEC6-EB69-410C-801C-536460D42F68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382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0BEC6-EB69-410C-801C-536460D42F68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740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0BEC6-EB69-410C-801C-536460D42F68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3510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82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438400" y="6597395"/>
            <a:ext cx="2437130" cy="260985"/>
          </a:xfrm>
          <a:custGeom>
            <a:avLst/>
            <a:gdLst/>
            <a:ahLst/>
            <a:cxnLst/>
            <a:rect l="l" t="t" r="r" b="b"/>
            <a:pathLst>
              <a:path w="2437129" h="260984">
                <a:moveTo>
                  <a:pt x="2436876" y="0"/>
                </a:moveTo>
                <a:lnTo>
                  <a:pt x="0" y="0"/>
                </a:lnTo>
                <a:lnTo>
                  <a:pt x="0" y="260603"/>
                </a:lnTo>
                <a:lnTo>
                  <a:pt x="2436876" y="260603"/>
                </a:lnTo>
                <a:lnTo>
                  <a:pt x="243687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875276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2CB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313676" y="6597395"/>
            <a:ext cx="2437130" cy="260985"/>
          </a:xfrm>
          <a:custGeom>
            <a:avLst/>
            <a:gdLst/>
            <a:ahLst/>
            <a:cxnLst/>
            <a:rect l="l" t="t" r="r" b="b"/>
            <a:pathLst>
              <a:path w="2437129" h="260984">
                <a:moveTo>
                  <a:pt x="2436876" y="0"/>
                </a:moveTo>
                <a:lnTo>
                  <a:pt x="0" y="0"/>
                </a:lnTo>
                <a:lnTo>
                  <a:pt x="0" y="260603"/>
                </a:lnTo>
                <a:lnTo>
                  <a:pt x="2436876" y="260603"/>
                </a:lnTo>
                <a:lnTo>
                  <a:pt x="2436876" y="0"/>
                </a:lnTo>
                <a:close/>
              </a:path>
            </a:pathLst>
          </a:custGeom>
          <a:solidFill>
            <a:srgbClr val="23A8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750552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239E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76427" y="3726179"/>
            <a:ext cx="1385570" cy="45720"/>
          </a:xfrm>
          <a:custGeom>
            <a:avLst/>
            <a:gdLst/>
            <a:ahLst/>
            <a:cxnLst/>
            <a:rect l="l" t="t" r="r" b="b"/>
            <a:pathLst>
              <a:path w="1385570" h="45720">
                <a:moveTo>
                  <a:pt x="0" y="45720"/>
                </a:moveTo>
                <a:lnTo>
                  <a:pt x="1385316" y="45720"/>
                </a:lnTo>
                <a:lnTo>
                  <a:pt x="1385316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82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609600"/>
            <a:ext cx="376555" cy="1184275"/>
          </a:xfrm>
          <a:custGeom>
            <a:avLst/>
            <a:gdLst/>
            <a:ahLst/>
            <a:cxnLst/>
            <a:rect l="l" t="t" r="r" b="b"/>
            <a:pathLst>
              <a:path w="376555" h="1184275">
                <a:moveTo>
                  <a:pt x="376428" y="0"/>
                </a:moveTo>
                <a:lnTo>
                  <a:pt x="0" y="0"/>
                </a:lnTo>
                <a:lnTo>
                  <a:pt x="0" y="1184148"/>
                </a:lnTo>
                <a:lnTo>
                  <a:pt x="376428" y="1184148"/>
                </a:lnTo>
                <a:lnTo>
                  <a:pt x="376428" y="0"/>
                </a:lnTo>
                <a:close/>
              </a:path>
            </a:pathLst>
          </a:custGeom>
          <a:solidFill>
            <a:srgbClr val="82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1793747"/>
            <a:ext cx="376555" cy="1184275"/>
          </a:xfrm>
          <a:custGeom>
            <a:avLst/>
            <a:gdLst/>
            <a:ahLst/>
            <a:cxnLst/>
            <a:rect l="l" t="t" r="r" b="b"/>
            <a:pathLst>
              <a:path w="376555" h="1184275">
                <a:moveTo>
                  <a:pt x="376428" y="0"/>
                </a:moveTo>
                <a:lnTo>
                  <a:pt x="0" y="0"/>
                </a:lnTo>
                <a:lnTo>
                  <a:pt x="0" y="1184148"/>
                </a:lnTo>
                <a:lnTo>
                  <a:pt x="376428" y="1184148"/>
                </a:lnTo>
                <a:lnTo>
                  <a:pt x="376428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2977895"/>
            <a:ext cx="376555" cy="1184275"/>
          </a:xfrm>
          <a:custGeom>
            <a:avLst/>
            <a:gdLst/>
            <a:ahLst/>
            <a:cxnLst/>
            <a:rect l="l" t="t" r="r" b="b"/>
            <a:pathLst>
              <a:path w="376555" h="1184275">
                <a:moveTo>
                  <a:pt x="376428" y="0"/>
                </a:moveTo>
                <a:lnTo>
                  <a:pt x="0" y="0"/>
                </a:lnTo>
                <a:lnTo>
                  <a:pt x="0" y="1184147"/>
                </a:lnTo>
                <a:lnTo>
                  <a:pt x="376428" y="1184147"/>
                </a:lnTo>
                <a:lnTo>
                  <a:pt x="376428" y="0"/>
                </a:lnTo>
                <a:close/>
              </a:path>
            </a:pathLst>
          </a:custGeom>
          <a:solidFill>
            <a:srgbClr val="2CB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4162044"/>
            <a:ext cx="376555" cy="1183005"/>
          </a:xfrm>
          <a:custGeom>
            <a:avLst/>
            <a:gdLst/>
            <a:ahLst/>
            <a:cxnLst/>
            <a:rect l="l" t="t" r="r" b="b"/>
            <a:pathLst>
              <a:path w="376555" h="1183004">
                <a:moveTo>
                  <a:pt x="376428" y="0"/>
                </a:moveTo>
                <a:lnTo>
                  <a:pt x="0" y="0"/>
                </a:lnTo>
                <a:lnTo>
                  <a:pt x="0" y="1182623"/>
                </a:lnTo>
                <a:lnTo>
                  <a:pt x="376428" y="1182623"/>
                </a:lnTo>
                <a:lnTo>
                  <a:pt x="376428" y="0"/>
                </a:lnTo>
                <a:close/>
              </a:path>
            </a:pathLst>
          </a:custGeom>
          <a:solidFill>
            <a:srgbClr val="23A8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5344667"/>
            <a:ext cx="376555" cy="1184275"/>
          </a:xfrm>
          <a:custGeom>
            <a:avLst/>
            <a:gdLst/>
            <a:ahLst/>
            <a:cxnLst/>
            <a:rect l="l" t="t" r="r" b="b"/>
            <a:pathLst>
              <a:path w="376555" h="1184275">
                <a:moveTo>
                  <a:pt x="376428" y="0"/>
                </a:moveTo>
                <a:lnTo>
                  <a:pt x="0" y="0"/>
                </a:lnTo>
                <a:lnTo>
                  <a:pt x="0" y="1184147"/>
                </a:lnTo>
                <a:lnTo>
                  <a:pt x="376428" y="1184147"/>
                </a:lnTo>
                <a:lnTo>
                  <a:pt x="376428" y="0"/>
                </a:lnTo>
                <a:close/>
              </a:path>
            </a:pathLst>
          </a:custGeom>
          <a:solidFill>
            <a:srgbClr val="239E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82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438400" y="6597395"/>
            <a:ext cx="2437130" cy="260985"/>
          </a:xfrm>
          <a:custGeom>
            <a:avLst/>
            <a:gdLst/>
            <a:ahLst/>
            <a:cxnLst/>
            <a:rect l="l" t="t" r="r" b="b"/>
            <a:pathLst>
              <a:path w="2437129" h="260984">
                <a:moveTo>
                  <a:pt x="2436876" y="0"/>
                </a:moveTo>
                <a:lnTo>
                  <a:pt x="0" y="0"/>
                </a:lnTo>
                <a:lnTo>
                  <a:pt x="0" y="260603"/>
                </a:lnTo>
                <a:lnTo>
                  <a:pt x="2436876" y="260603"/>
                </a:lnTo>
                <a:lnTo>
                  <a:pt x="243687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875276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2CB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313676" y="6597395"/>
            <a:ext cx="2437130" cy="260985"/>
          </a:xfrm>
          <a:custGeom>
            <a:avLst/>
            <a:gdLst/>
            <a:ahLst/>
            <a:cxnLst/>
            <a:rect l="l" t="t" r="r" b="b"/>
            <a:pathLst>
              <a:path w="2437129" h="260984">
                <a:moveTo>
                  <a:pt x="2436876" y="0"/>
                </a:moveTo>
                <a:lnTo>
                  <a:pt x="0" y="0"/>
                </a:lnTo>
                <a:lnTo>
                  <a:pt x="0" y="260603"/>
                </a:lnTo>
                <a:lnTo>
                  <a:pt x="2436876" y="260603"/>
                </a:lnTo>
                <a:lnTo>
                  <a:pt x="2436876" y="0"/>
                </a:lnTo>
                <a:close/>
              </a:path>
            </a:pathLst>
          </a:custGeom>
          <a:solidFill>
            <a:srgbClr val="23A8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750552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239E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3726179"/>
            <a:ext cx="1762125" cy="45720"/>
          </a:xfrm>
          <a:custGeom>
            <a:avLst/>
            <a:gdLst/>
            <a:ahLst/>
            <a:cxnLst/>
            <a:rect l="l" t="t" r="r" b="b"/>
            <a:pathLst>
              <a:path w="1762125" h="45720">
                <a:moveTo>
                  <a:pt x="1761744" y="0"/>
                </a:moveTo>
                <a:lnTo>
                  <a:pt x="0" y="0"/>
                </a:lnTo>
                <a:lnTo>
                  <a:pt x="0" y="45720"/>
                </a:lnTo>
                <a:lnTo>
                  <a:pt x="1761744" y="45720"/>
                </a:lnTo>
                <a:lnTo>
                  <a:pt x="1761744" y="0"/>
                </a:lnTo>
                <a:close/>
              </a:path>
            </a:pathLst>
          </a:custGeom>
          <a:solidFill>
            <a:srgbClr val="82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DC21-54AD-105A-BC85-547EBFAE6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7F94B1-F972-1334-A9E2-8B4EDEF9A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67053-6A90-AC23-2B6E-66F1FE383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CAB1-9712-4CA9-BD9F-5885E9FA9DF0}" type="datetimeFigureOut">
              <a:rPr lang="en-IN" smtClean="0"/>
              <a:t>10-07-2022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522EA-A382-2DD5-C513-51930FB7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4ECC1-DD3B-1E90-0E3A-05954DEFC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3DDA-E1AF-4C8D-9B53-79696B21F5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9796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82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438400" y="6597395"/>
            <a:ext cx="2437130" cy="260985"/>
          </a:xfrm>
          <a:custGeom>
            <a:avLst/>
            <a:gdLst/>
            <a:ahLst/>
            <a:cxnLst/>
            <a:rect l="l" t="t" r="r" b="b"/>
            <a:pathLst>
              <a:path w="2437129" h="260984">
                <a:moveTo>
                  <a:pt x="2436876" y="0"/>
                </a:moveTo>
                <a:lnTo>
                  <a:pt x="0" y="0"/>
                </a:lnTo>
                <a:lnTo>
                  <a:pt x="0" y="260603"/>
                </a:lnTo>
                <a:lnTo>
                  <a:pt x="2436876" y="260603"/>
                </a:lnTo>
                <a:lnTo>
                  <a:pt x="243687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875276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2CB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313676" y="6597395"/>
            <a:ext cx="2437130" cy="260985"/>
          </a:xfrm>
          <a:custGeom>
            <a:avLst/>
            <a:gdLst/>
            <a:ahLst/>
            <a:cxnLst/>
            <a:rect l="l" t="t" r="r" b="b"/>
            <a:pathLst>
              <a:path w="2437129" h="260984">
                <a:moveTo>
                  <a:pt x="2436876" y="0"/>
                </a:moveTo>
                <a:lnTo>
                  <a:pt x="0" y="0"/>
                </a:lnTo>
                <a:lnTo>
                  <a:pt x="0" y="260603"/>
                </a:lnTo>
                <a:lnTo>
                  <a:pt x="2436876" y="260603"/>
                </a:lnTo>
                <a:lnTo>
                  <a:pt x="2436876" y="0"/>
                </a:lnTo>
                <a:close/>
              </a:path>
            </a:pathLst>
          </a:custGeom>
          <a:solidFill>
            <a:srgbClr val="23A8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750552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239E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54069" y="218313"/>
            <a:ext cx="4483861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44851" y="3174829"/>
            <a:ext cx="6612890" cy="3008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eb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EEF20D-C7F4-401A-B67D-CCF02F40B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66" cy="62435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BAA1E4-2695-4CFC-BC51-7C83A6AE03DC}"/>
              </a:ext>
            </a:extLst>
          </p:cNvPr>
          <p:cNvSpPr/>
          <p:nvPr/>
        </p:nvSpPr>
        <p:spPr>
          <a:xfrm>
            <a:off x="228600" y="8127"/>
            <a:ext cx="6019800" cy="2201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WELCOME TO INDIA’S</a:t>
            </a:r>
          </a:p>
          <a:p>
            <a:r>
              <a:rPr lang="en-IN" sz="3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FASTEST-GROWING</a:t>
            </a:r>
          </a:p>
          <a:p>
            <a:r>
              <a:rPr lang="en-IN" sz="3200" b="1" dirty="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DIRECT SELLING COMPANY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348F14-68FA-4759-A4E2-25C81D260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85752"/>
            <a:ext cx="2128762" cy="2128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FA6FDD-96B0-4CA8-BC32-E36559A3F04F}"/>
              </a:ext>
            </a:extLst>
          </p:cNvPr>
          <p:cNvSpPr/>
          <p:nvPr/>
        </p:nvSpPr>
        <p:spPr>
          <a:xfrm>
            <a:off x="0" y="6243562"/>
            <a:ext cx="12188367" cy="6063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JOIN THE CONSUMER NETWORK OF </a:t>
            </a:r>
            <a:r>
              <a:rPr lang="en-IN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SAARVASRI HERBS PVT. LTD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892586-4A0B-47D4-8825-9434089E8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" y="762000"/>
            <a:ext cx="6320672" cy="5867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6956D4-9144-4362-B31A-B6A18AA7EE36}"/>
              </a:ext>
            </a:extLst>
          </p:cNvPr>
          <p:cNvSpPr/>
          <p:nvPr/>
        </p:nvSpPr>
        <p:spPr>
          <a:xfrm>
            <a:off x="6477000" y="1295400"/>
            <a:ext cx="5486400" cy="4429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MAINSTREAM INDUSTRY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A5A6DD-14F5-49B6-B694-B6412DCF5D21}"/>
              </a:ext>
            </a:extLst>
          </p:cNvPr>
          <p:cNvSpPr/>
          <p:nvPr/>
        </p:nvSpPr>
        <p:spPr>
          <a:xfrm>
            <a:off x="6477000" y="1752600"/>
            <a:ext cx="54864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Direct Selling is the Sale of a Consumer Product or Service, Person-to-Person, Away From A Fixed Retail Location, Marketed through Independent Sales Representatives who are also referred to as Consultants, Distributors, Associates and many such titles.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24D10-AB84-4268-8731-1D7A83177A8B}"/>
              </a:ext>
            </a:extLst>
          </p:cNvPr>
          <p:cNvSpPr/>
          <p:nvPr/>
        </p:nvSpPr>
        <p:spPr>
          <a:xfrm>
            <a:off x="6467061" y="3976606"/>
            <a:ext cx="5724939" cy="2271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130 Years Old Business Model Globally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Actively Promoted in India since 1995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en-IN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Wonder: Socio-Economic Transformation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Misused &gt; Misrepresented &gt; Manipulated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Direct Selling Guidelines 2016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Consumer Protection (DS) Rules 2021 </a:t>
            </a:r>
          </a:p>
        </p:txBody>
      </p:sp>
      <p:pic>
        <p:nvPicPr>
          <p:cNvPr id="12" name="Picture 11" descr="SHPL PPT TITLE (1).png">
            <a:extLst>
              <a:ext uri="{FF2B5EF4-FFF2-40B4-BE49-F238E27FC236}">
                <a16:creationId xmlns:a16="http://schemas.microsoft.com/office/drawing/2014/main" id="{4F56C96A-2FF7-4695-A910-973087284C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CE4895-27EE-4EBC-919F-78BA9C367628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NOW REGULATED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DIRECT SELLING INDUSTRY </a:t>
            </a:r>
          </a:p>
        </p:txBody>
      </p:sp>
    </p:spTree>
    <p:extLst>
      <p:ext uri="{BB962C8B-B14F-4D97-AF65-F5344CB8AC3E}">
        <p14:creationId xmlns:p14="http://schemas.microsoft.com/office/powerpoint/2010/main" val="228297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F0ECED-9B17-441B-A350-741A6981F70E}"/>
              </a:ext>
            </a:extLst>
          </p:cNvPr>
          <p:cNvSpPr/>
          <p:nvPr/>
        </p:nvSpPr>
        <p:spPr>
          <a:xfrm>
            <a:off x="152400" y="1143000"/>
            <a:ext cx="2895600" cy="4572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DWARKA, NEW DELHI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0121D5-3013-41F0-9B26-FCA2FBA9821D}"/>
              </a:ext>
            </a:extLst>
          </p:cNvPr>
          <p:cNvSpPr/>
          <p:nvPr/>
        </p:nvSpPr>
        <p:spPr>
          <a:xfrm>
            <a:off x="152400" y="16001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Plot No A, 236, Pocket A2, Pocket 2, Sector 17 Dwarka, Dwarka</a:t>
            </a: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110078, New Delhi </a:t>
            </a:r>
            <a:endParaRPr lang="en-IN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764F6AF-FE2F-4A6B-86AF-33F8085D80B5}"/>
              </a:ext>
            </a:extLst>
          </p:cNvPr>
          <p:cNvSpPr/>
          <p:nvPr/>
        </p:nvSpPr>
        <p:spPr>
          <a:xfrm>
            <a:off x="3124200" y="1143000"/>
            <a:ext cx="2895600" cy="457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KOLKATA, WEST BENGAL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FAC2C5F-551E-41A9-B6A1-DBCB5D482F2E}"/>
              </a:ext>
            </a:extLst>
          </p:cNvPr>
          <p:cNvSpPr/>
          <p:nvPr/>
        </p:nvSpPr>
        <p:spPr>
          <a:xfrm>
            <a:off x="3124200" y="16001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8/286, Ground Floor, Kaikhali</a:t>
            </a: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VIP Road, Block – K-10</a:t>
            </a: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Kolkata 700052, West Bengal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8EDF0A-4AE9-4F28-A836-3B059DF8A08B}"/>
              </a:ext>
            </a:extLst>
          </p:cNvPr>
          <p:cNvSpPr/>
          <p:nvPr/>
        </p:nvSpPr>
        <p:spPr>
          <a:xfrm>
            <a:off x="6096000" y="1143000"/>
            <a:ext cx="2895600" cy="457200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700" b="1" dirty="0">
                <a:latin typeface="Roboto" panose="02000000000000000000" pitchFamily="2" charset="0"/>
                <a:ea typeface="Roboto" panose="02000000000000000000" pitchFamily="2" charset="0"/>
              </a:rPr>
              <a:t>MUMBAI, MAHARASHTRA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41640B-D6AB-4CEF-81B9-0973A8BBA7A1}"/>
              </a:ext>
            </a:extLst>
          </p:cNvPr>
          <p:cNvSpPr/>
          <p:nvPr/>
        </p:nvSpPr>
        <p:spPr>
          <a:xfrm>
            <a:off x="6096000" y="16001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608, Corporate Annex, Behind Udyog Bhavan,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Sonawala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Cross Road, Goregaon East, Mumbai 400063, Maharashtra, India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8B30B0-2E9F-48A6-96DB-54524DF139B3}"/>
              </a:ext>
            </a:extLst>
          </p:cNvPr>
          <p:cNvSpPr/>
          <p:nvPr/>
        </p:nvSpPr>
        <p:spPr>
          <a:xfrm>
            <a:off x="9067800" y="1143000"/>
            <a:ext cx="28956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BENGALURU, KARNTAKA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251339F-EED3-4E91-A1B8-0979ACFB3266}"/>
              </a:ext>
            </a:extLst>
          </p:cNvPr>
          <p:cNvSpPr/>
          <p:nvPr/>
        </p:nvSpPr>
        <p:spPr>
          <a:xfrm>
            <a:off x="9067800" y="16001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CS Tower, 46/47, Thimmaiah Road, 1</a:t>
            </a:r>
            <a:r>
              <a:rPr lang="en-IN" sz="1400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Stage, 5</a:t>
            </a:r>
            <a:r>
              <a:rPr lang="en-IN" sz="1400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Phase, WOC Road,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Shivanagar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Rajajinagar, Bengaluru 560010, Karnataka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D341D36-2534-4886-8EB2-CE8C79B9F24E}"/>
              </a:ext>
            </a:extLst>
          </p:cNvPr>
          <p:cNvSpPr/>
          <p:nvPr/>
        </p:nvSpPr>
        <p:spPr>
          <a:xfrm>
            <a:off x="152400" y="2979264"/>
            <a:ext cx="2895600" cy="45720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MOHALI, PUNJAB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F3754F-B6FB-4886-8412-437237D7B9B2}"/>
              </a:ext>
            </a:extLst>
          </p:cNvPr>
          <p:cNvSpPr/>
          <p:nvPr/>
        </p:nvSpPr>
        <p:spPr>
          <a:xfrm>
            <a:off x="152400" y="3436463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SCO 81, Compass Point Building, Gillco Valley, Mundi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Kharar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Mohali, 140301, Punjab,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2D8B41D-FD88-41BC-9C2E-347CF859F338}"/>
              </a:ext>
            </a:extLst>
          </p:cNvPr>
          <p:cNvSpPr/>
          <p:nvPr/>
        </p:nvSpPr>
        <p:spPr>
          <a:xfrm>
            <a:off x="3124200" y="2979264"/>
            <a:ext cx="2895600" cy="45720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GUWAHATI, ASSAM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8038EB1-E431-4E82-93E3-6C75511B1A48}"/>
              </a:ext>
            </a:extLst>
          </p:cNvPr>
          <p:cNvSpPr/>
          <p:nvPr/>
        </p:nvSpPr>
        <p:spPr>
          <a:xfrm>
            <a:off x="3124200" y="3436463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Laxmi Bhawan (East), House No 23, P.B. Road,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Rehabari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Guwahati 781008, Assam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843899-E524-412E-8E79-52352CC26FA7}"/>
              </a:ext>
            </a:extLst>
          </p:cNvPr>
          <p:cNvSpPr/>
          <p:nvPr/>
        </p:nvSpPr>
        <p:spPr>
          <a:xfrm>
            <a:off x="6096000" y="2979264"/>
            <a:ext cx="28956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700" b="1" dirty="0">
                <a:latin typeface="Roboto" panose="02000000000000000000" pitchFamily="2" charset="0"/>
                <a:ea typeface="Roboto" panose="02000000000000000000" pitchFamily="2" charset="0"/>
              </a:rPr>
              <a:t>AGARTALA, TRIPURA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8AB94B9-66AE-46C0-AEF7-DAAC4D6AC3EE}"/>
              </a:ext>
            </a:extLst>
          </p:cNvPr>
          <p:cNvSpPr/>
          <p:nvPr/>
        </p:nvSpPr>
        <p:spPr>
          <a:xfrm>
            <a:off x="6096000" y="3436463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G.B Road,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Melarmath</a:t>
            </a:r>
            <a:endParaRPr lang="en-IN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Agartala 799001, Tripura</a:t>
            </a:r>
          </a:p>
          <a:p>
            <a:pPr algn="ctr"/>
            <a:endParaRPr lang="en-IN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E248241-551B-4B05-B710-247657BDF4E4}"/>
              </a:ext>
            </a:extLst>
          </p:cNvPr>
          <p:cNvSpPr/>
          <p:nvPr/>
        </p:nvSpPr>
        <p:spPr>
          <a:xfrm>
            <a:off x="9067800" y="2979264"/>
            <a:ext cx="2895600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IMPHAL, MANIPUR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B19EB9D-145A-49DC-AC7D-466BC6C2AB63}"/>
              </a:ext>
            </a:extLst>
          </p:cNvPr>
          <p:cNvSpPr/>
          <p:nvPr/>
        </p:nvSpPr>
        <p:spPr>
          <a:xfrm>
            <a:off x="9067800" y="3436463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Singjamei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Sougrakpam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Leikai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Near Little House Pre-School, Imphal West 795001, Manipur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D5A32E-F6B5-4F6C-8E62-D4936C1C8372}"/>
              </a:ext>
            </a:extLst>
          </p:cNvPr>
          <p:cNvSpPr/>
          <p:nvPr/>
        </p:nvSpPr>
        <p:spPr>
          <a:xfrm>
            <a:off x="152400" y="4724400"/>
            <a:ext cx="2895600" cy="457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ROURKELA, ODISHA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0307D52-9955-4454-BCB9-317AAF0E2209}"/>
              </a:ext>
            </a:extLst>
          </p:cNvPr>
          <p:cNvSpPr/>
          <p:nvPr/>
        </p:nvSpPr>
        <p:spPr>
          <a:xfrm>
            <a:off x="152400" y="51815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R.N Sahoo Complex, 2</a:t>
            </a:r>
            <a:r>
              <a:rPr lang="en-IN" sz="1400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Floor, Udit Nagar Main Road</a:t>
            </a: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 Front Of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Goffur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Colony</a:t>
            </a: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Rourkela 769012, Odisha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DC98B2B-2331-413A-B3E2-44493C19DCE1}"/>
              </a:ext>
            </a:extLst>
          </p:cNvPr>
          <p:cNvSpPr/>
          <p:nvPr/>
        </p:nvSpPr>
        <p:spPr>
          <a:xfrm>
            <a:off x="3124200" y="4724400"/>
            <a:ext cx="2895600" cy="4572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SURAT, GUJARAT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959A033-1EC3-45BD-ABFB-0A45DFA3D6D8}"/>
              </a:ext>
            </a:extLst>
          </p:cNvPr>
          <p:cNvSpPr/>
          <p:nvPr/>
        </p:nvSpPr>
        <p:spPr>
          <a:xfrm>
            <a:off x="3124200" y="51815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</a:rPr>
              <a:t>Shop No. 3039, The Palladium Mall, Pune-</a:t>
            </a:r>
            <a:r>
              <a:rPr lang="en-IN" sz="1400" dirty="0" err="1">
                <a:solidFill>
                  <a:schemeClr val="tx1"/>
                </a:solidFill>
                <a:latin typeface="Bahnschrift" panose="020B0502040204020203" pitchFamily="34" charset="0"/>
              </a:rPr>
              <a:t>Simada</a:t>
            </a:r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</a:rPr>
              <a:t> Road, </a:t>
            </a:r>
            <a:r>
              <a:rPr lang="en-IN" sz="1400" dirty="0" err="1">
                <a:solidFill>
                  <a:schemeClr val="tx1"/>
                </a:solidFill>
                <a:latin typeface="Bahnschrift" panose="020B0502040204020203" pitchFamily="34" charset="0"/>
              </a:rPr>
              <a:t>Yogichowk</a:t>
            </a:r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</a:rPr>
              <a:t>, </a:t>
            </a:r>
            <a:r>
              <a:rPr lang="en-IN" sz="1400" dirty="0" err="1">
                <a:solidFill>
                  <a:schemeClr val="tx1"/>
                </a:solidFill>
                <a:latin typeface="Bahnschrift" panose="020B0502040204020203" pitchFamily="34" charset="0"/>
              </a:rPr>
              <a:t>Varachha</a:t>
            </a:r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</a:rPr>
              <a:t>, Surat, 395010, Gujarat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F31A2A3-461B-4D9A-8509-498A4CEEC007}"/>
              </a:ext>
            </a:extLst>
          </p:cNvPr>
          <p:cNvSpPr/>
          <p:nvPr/>
        </p:nvSpPr>
        <p:spPr>
          <a:xfrm>
            <a:off x="6096000" y="4724400"/>
            <a:ext cx="2895600" cy="457200"/>
          </a:xfrm>
          <a:prstGeom prst="rect">
            <a:avLst/>
          </a:prstGeom>
          <a:solidFill>
            <a:srgbClr val="3333CC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700" b="1" dirty="0">
                <a:latin typeface="Roboto" panose="02000000000000000000" pitchFamily="2" charset="0"/>
                <a:ea typeface="Roboto" panose="02000000000000000000" pitchFamily="2" charset="0"/>
              </a:rPr>
              <a:t>MADURAI, TAMIL NADU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82CB4F6-8240-4069-A0A5-8874831351E7}"/>
              </a:ext>
            </a:extLst>
          </p:cNvPr>
          <p:cNvSpPr/>
          <p:nvPr/>
        </p:nvSpPr>
        <p:spPr>
          <a:xfrm>
            <a:off x="6096000" y="51815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Jaiwin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Foods &amp; Herbals, No. 20,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Ellisnagar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70 Feet Road, Madurai 625016,  Tamil Nadu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DC19513-E2C6-41A3-ADBF-6BCE18735A66}"/>
              </a:ext>
            </a:extLst>
          </p:cNvPr>
          <p:cNvSpPr/>
          <p:nvPr/>
        </p:nvSpPr>
        <p:spPr>
          <a:xfrm>
            <a:off x="9067800" y="4724400"/>
            <a:ext cx="2895600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ERNAKULAM, KERALA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1BCA311-2DE0-4892-B6EA-E1BDBDC7F069}"/>
              </a:ext>
            </a:extLst>
          </p:cNvPr>
          <p:cNvSpPr/>
          <p:nvPr/>
        </p:nvSpPr>
        <p:spPr>
          <a:xfrm>
            <a:off x="9067800" y="51815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Shalom Building, 17/391b,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Kacheripady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Jn,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Cheranellore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Ernakulam 682034 , Kerala </a:t>
            </a:r>
          </a:p>
        </p:txBody>
      </p:sp>
      <p:pic>
        <p:nvPicPr>
          <p:cNvPr id="28" name="Picture 27" descr="SHPL PPT TITLE (1).png">
            <a:extLst>
              <a:ext uri="{FF2B5EF4-FFF2-40B4-BE49-F238E27FC236}">
                <a16:creationId xmlns:a16="http://schemas.microsoft.com/office/drawing/2014/main" id="{E90CC75C-5100-4CB5-A26D-97829F8CAC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80FE0D0-112C-4C47-9DA8-30DB45E91278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OFFICE NETWORK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AC62C1-514A-4D75-A5ED-8F7EAFCD33C4}"/>
              </a:ext>
            </a:extLst>
          </p:cNvPr>
          <p:cNvSpPr/>
          <p:nvPr/>
        </p:nvSpPr>
        <p:spPr>
          <a:xfrm>
            <a:off x="152400" y="2499672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07AATCS7335Q1ZA</a:t>
            </a:r>
            <a:endParaRPr lang="en-IN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92352A-5614-4DF9-BD2E-D036DA272E4B}"/>
              </a:ext>
            </a:extLst>
          </p:cNvPr>
          <p:cNvSpPr/>
          <p:nvPr/>
        </p:nvSpPr>
        <p:spPr>
          <a:xfrm>
            <a:off x="3124200" y="2507136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19AATCS7335Q1Z5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7067E0-0DDC-4B89-B6E0-213437CD6B8A}"/>
              </a:ext>
            </a:extLst>
          </p:cNvPr>
          <p:cNvSpPr/>
          <p:nvPr/>
        </p:nvSpPr>
        <p:spPr>
          <a:xfrm>
            <a:off x="6096000" y="2514600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27AATCS7335Q1Z8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771061-8F41-43AC-B35F-BC256709C717}"/>
              </a:ext>
            </a:extLst>
          </p:cNvPr>
          <p:cNvSpPr/>
          <p:nvPr/>
        </p:nvSpPr>
        <p:spPr>
          <a:xfrm>
            <a:off x="9067800" y="2544678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29AATCS7335Q1Z4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09CEB7-F6A1-47A7-A495-9A87DD7D280A}"/>
              </a:ext>
            </a:extLst>
          </p:cNvPr>
          <p:cNvSpPr/>
          <p:nvPr/>
        </p:nvSpPr>
        <p:spPr>
          <a:xfrm>
            <a:off x="152400" y="4290930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03AATCS7335Q1ZI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C511B56-1B63-4922-B0C1-417338837AF8}"/>
              </a:ext>
            </a:extLst>
          </p:cNvPr>
          <p:cNvSpPr/>
          <p:nvPr/>
        </p:nvSpPr>
        <p:spPr>
          <a:xfrm>
            <a:off x="3124200" y="4298394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18AATCS7335Q1Z7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AC5EFD9-D2A1-4C22-A1FE-F88F69404067}"/>
              </a:ext>
            </a:extLst>
          </p:cNvPr>
          <p:cNvSpPr/>
          <p:nvPr/>
        </p:nvSpPr>
        <p:spPr>
          <a:xfrm>
            <a:off x="6096000" y="4305858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16AATCS7335Q1ZB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F180682-EEC9-4302-A5BE-F0115DA69A54}"/>
              </a:ext>
            </a:extLst>
          </p:cNvPr>
          <p:cNvSpPr/>
          <p:nvPr/>
        </p:nvSpPr>
        <p:spPr>
          <a:xfrm>
            <a:off x="9067800" y="4335936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14AATCS7335Q1ZF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F2FFDD0-994A-41A9-A175-2EDA9B34CE12}"/>
              </a:ext>
            </a:extLst>
          </p:cNvPr>
          <p:cNvSpPr/>
          <p:nvPr/>
        </p:nvSpPr>
        <p:spPr>
          <a:xfrm>
            <a:off x="152400" y="6172200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21AATCS7335Q2ZJ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7BFC50-EE0A-464B-A509-6A69B09393B5}"/>
              </a:ext>
            </a:extLst>
          </p:cNvPr>
          <p:cNvSpPr/>
          <p:nvPr/>
        </p:nvSpPr>
        <p:spPr>
          <a:xfrm>
            <a:off x="3124200" y="6179664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19AATCS7335Q1Z5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D0719F2-A1B9-4A55-BEF9-ED644DF82503}"/>
              </a:ext>
            </a:extLst>
          </p:cNvPr>
          <p:cNvSpPr/>
          <p:nvPr/>
        </p:nvSpPr>
        <p:spPr>
          <a:xfrm>
            <a:off x="6096000" y="6187128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33AATCS7335Q1ZF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314DC85-3180-409C-9FAE-C20F8FCD9CE9}"/>
              </a:ext>
            </a:extLst>
          </p:cNvPr>
          <p:cNvSpPr/>
          <p:nvPr/>
        </p:nvSpPr>
        <p:spPr>
          <a:xfrm>
            <a:off x="9067800" y="6217206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29AATCS7335Q1Z4</a:t>
            </a:r>
          </a:p>
        </p:txBody>
      </p:sp>
    </p:spTree>
    <p:extLst>
      <p:ext uri="{BB962C8B-B14F-4D97-AF65-F5344CB8AC3E}">
        <p14:creationId xmlns:p14="http://schemas.microsoft.com/office/powerpoint/2010/main" val="172724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2" grpId="0" animBg="1"/>
      <p:bldP spid="30" grpId="0" animBg="1"/>
      <p:bldP spid="31" grpId="0" animBg="1"/>
      <p:bldP spid="32" grpId="0" animBg="1"/>
      <p:bldP spid="33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E945E-61E9-4305-9E24-66944BC1F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57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C3900-4D36-4258-A392-779CE6CEF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36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69AD6-B57B-43C7-B913-0201284F7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1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127BD-A87F-4CD3-B042-8D169296C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69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A9EF3-ED13-4FC7-B8F2-5E8DEF552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54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D1E9B-5F2F-4E99-B127-A87B7E282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94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F0B1F-8C98-4B96-9551-E633A66A1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49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03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3A71E8-36C3-4021-955B-BD96048BA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r="14423"/>
          <a:stretch/>
        </p:blipFill>
        <p:spPr>
          <a:xfrm>
            <a:off x="0" y="762000"/>
            <a:ext cx="5181600" cy="58666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2B7A31-DD01-4FE4-A0D9-531E6D39D722}"/>
              </a:ext>
            </a:extLst>
          </p:cNvPr>
          <p:cNvSpPr/>
          <p:nvPr/>
        </p:nvSpPr>
        <p:spPr>
          <a:xfrm>
            <a:off x="5181600" y="1295400"/>
            <a:ext cx="7010400" cy="2362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PHASE 1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Incorporated in September 2013 with a Humble Beginning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Operated from its Headquarter in Kolkata, West Bengal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Engaged in Contract Manufacturing of Wellness Products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Marketed Through Traditional Sales Network in East India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Quality Products, Affordable Prices with Amazing Results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Extremely Heavy Demand for SHPL Products Across India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3A7FC-EBD9-49A4-85E3-7DF7E9201776}"/>
              </a:ext>
            </a:extLst>
          </p:cNvPr>
          <p:cNvSpPr/>
          <p:nvPr/>
        </p:nvSpPr>
        <p:spPr>
          <a:xfrm>
            <a:off x="5181601" y="3733800"/>
            <a:ext cx="7016684" cy="266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PHASE 2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Entered into the Direct Selling Business on 20 May 2018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Fastest Growing Consumer Network in all States and UTs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Lakhs Independent Business Associates and Growing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Over 300 World-class Products in 10 Product Categories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Legitimate and Ethical Business: Member of FIDSI, Delhi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Shifted its Registered Office to New Delhi in March 2022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Stepped into the 5</a:t>
            </a:r>
            <a:r>
              <a:rPr lang="en-IN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Year of Glorious Presence and Growth</a:t>
            </a:r>
          </a:p>
        </p:txBody>
      </p:sp>
      <p:pic>
        <p:nvPicPr>
          <p:cNvPr id="9" name="Picture 8" descr="SHPL PPT TITLE (1).png">
            <a:extLst>
              <a:ext uri="{FF2B5EF4-FFF2-40B4-BE49-F238E27FC236}">
                <a16:creationId xmlns:a16="http://schemas.microsoft.com/office/drawing/2014/main" id="{921112CB-5FEA-4073-864E-67E11AC8A0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A28268-0B84-457B-9074-0BB27B6CEC40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STORY </a:t>
            </a:r>
          </a:p>
        </p:txBody>
      </p:sp>
    </p:spTree>
    <p:extLst>
      <p:ext uri="{BB962C8B-B14F-4D97-AF65-F5344CB8AC3E}">
        <p14:creationId xmlns:p14="http://schemas.microsoft.com/office/powerpoint/2010/main" val="40886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46226" y="4362957"/>
            <a:ext cx="10495915" cy="196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  <a:latin typeface="RobotoRegular"/>
                <a:cs typeface="RobotoRegular"/>
              </a:rPr>
              <a:t>Welcome </a:t>
            </a:r>
            <a:r>
              <a:rPr dirty="0">
                <a:solidFill>
                  <a:srgbClr val="FFFFFF"/>
                </a:solidFill>
                <a:latin typeface="RobotoRegular"/>
                <a:cs typeface="RobotoRegular"/>
              </a:rPr>
              <a:t>to the </a:t>
            </a:r>
            <a:r>
              <a:rPr spc="-5" dirty="0">
                <a:solidFill>
                  <a:srgbClr val="FFFFFF"/>
                </a:solidFill>
                <a:latin typeface="RobotoRegular"/>
                <a:cs typeface="RobotoRegular"/>
              </a:rPr>
              <a:t>Business World</a:t>
            </a:r>
            <a:r>
              <a:rPr spc="-40" dirty="0">
                <a:solidFill>
                  <a:srgbClr val="FFFFFF"/>
                </a:solidFill>
                <a:latin typeface="RobotoRegular"/>
                <a:cs typeface="RobotoRegular"/>
              </a:rPr>
              <a:t> </a:t>
            </a:r>
            <a:r>
              <a:rPr spc="-5" dirty="0">
                <a:solidFill>
                  <a:srgbClr val="FFFFFF"/>
                </a:solidFill>
                <a:latin typeface="RobotoRegular"/>
                <a:cs typeface="RobotoRegular"/>
              </a:rPr>
              <a:t>of  Saarvasri</a:t>
            </a:r>
          </a:p>
          <a:p>
            <a:pPr marL="1270" algn="ctr">
              <a:lnSpc>
                <a:spcPct val="100000"/>
              </a:lnSpc>
              <a:spcBef>
                <a:spcPts val="190"/>
              </a:spcBef>
            </a:pPr>
            <a:r>
              <a:rPr sz="1800" spc="-5" dirty="0">
                <a:solidFill>
                  <a:srgbClr val="FFFFFF"/>
                </a:solidFill>
              </a:rPr>
              <a:t>Healthy Living </a:t>
            </a:r>
            <a:r>
              <a:rPr sz="1800" dirty="0">
                <a:solidFill>
                  <a:srgbClr val="FFFFFF"/>
                </a:solidFill>
              </a:rPr>
              <a:t>By</a:t>
            </a:r>
            <a:r>
              <a:rPr sz="1800" spc="20" dirty="0">
                <a:solidFill>
                  <a:srgbClr val="FFFFFF"/>
                </a:solidFill>
              </a:rPr>
              <a:t> </a:t>
            </a:r>
            <a:r>
              <a:rPr sz="1800" spc="-5" dirty="0">
                <a:solidFill>
                  <a:srgbClr val="FFFFFF"/>
                </a:solidFill>
              </a:rPr>
              <a:t>Nature</a:t>
            </a:r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8EBB8-51D2-4C68-BBE9-BC65CC611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283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09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D86368-6C8A-C68F-3F99-B47C3C95D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57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F5943D-1161-4357-A902-88F0A316C051}"/>
              </a:ext>
            </a:extLst>
          </p:cNvPr>
          <p:cNvSpPr/>
          <p:nvPr/>
        </p:nvSpPr>
        <p:spPr>
          <a:xfrm>
            <a:off x="0" y="0"/>
            <a:ext cx="10744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b="1" dirty="0">
                <a:latin typeface="Roboto" panose="02000000000000000000" pitchFamily="2" charset="0"/>
                <a:ea typeface="Roboto" panose="02000000000000000000" pitchFamily="2" charset="0"/>
              </a:rPr>
              <a:t>HOW TO ASSOCIATE? </a:t>
            </a:r>
            <a:endParaRPr lang="en-IN" sz="32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94A0E-F256-414D-955E-A33EDA94D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9" r="21358"/>
          <a:stretch/>
        </p:blipFill>
        <p:spPr>
          <a:xfrm>
            <a:off x="0" y="787138"/>
            <a:ext cx="3962400" cy="58328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9CB82-F021-4DA1-9DA1-0F77374505FA}"/>
              </a:ext>
            </a:extLst>
          </p:cNvPr>
          <p:cNvSpPr/>
          <p:nvPr/>
        </p:nvSpPr>
        <p:spPr>
          <a:xfrm>
            <a:off x="4114800" y="1143000"/>
            <a:ext cx="7391400" cy="4572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STEP 1:  REGISTER ONLINE FOR FREE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14FFA9-6E12-422C-BDD1-D5F4EEAB1B22}"/>
              </a:ext>
            </a:extLst>
          </p:cNvPr>
          <p:cNvSpPr/>
          <p:nvPr/>
        </p:nvSpPr>
        <p:spPr>
          <a:xfrm>
            <a:off x="4114800" y="1600200"/>
            <a:ext cx="73914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Register Online as a Preferred Customer (PC)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Registration is Absolutely FREE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Simply Provide Basic Personal Details and Delivery Address (Mandatory)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KYC Compliance Needed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Get SHPL User ID and Password to access IBO Back Office  </a:t>
            </a:r>
            <a:endParaRPr lang="en-IN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8B287D-A0E3-42FE-BAF3-74C743F99CE4}"/>
              </a:ext>
            </a:extLst>
          </p:cNvPr>
          <p:cNvSpPr/>
          <p:nvPr/>
        </p:nvSpPr>
        <p:spPr>
          <a:xfrm>
            <a:off x="4114800" y="2971800"/>
            <a:ext cx="7391400" cy="4572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STEP 2:  BUY SHPL PRODUCTS AS A CUSTOMER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D7EC5-60AE-44EA-AABD-43AE783CEB1A}"/>
              </a:ext>
            </a:extLst>
          </p:cNvPr>
          <p:cNvSpPr/>
          <p:nvPr/>
        </p:nvSpPr>
        <p:spPr>
          <a:xfrm>
            <a:off x="4114800" y="3429000"/>
            <a:ext cx="73914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Buy SHPL Products at Discounted Price (DP)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Buy SHPL Products from Your Nearest SHPL Gallery or Place Order Online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Buy ANY SHPL Products across ANY Categories, Except Home care &amp; Kitchen Care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Payment Options: Gallery, E-Wallet, Online Payment Gateway &amp; Company Bank A/c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 Delivery of Products within 4 – 7 working days; Free Delivery above Rs.7500/-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7F800-0735-4CFF-87D2-5A4B3840475D}"/>
              </a:ext>
            </a:extLst>
          </p:cNvPr>
          <p:cNvSpPr/>
          <p:nvPr/>
        </p:nvSpPr>
        <p:spPr>
          <a:xfrm>
            <a:off x="4114800" y="4876800"/>
            <a:ext cx="739140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STEP 3:  APPLY TO BE AN IBA TO BECOME AN ENTREPRENEUR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7BCF3-52AF-432E-9EBC-3088BAE0B298}"/>
              </a:ext>
            </a:extLst>
          </p:cNvPr>
          <p:cNvSpPr/>
          <p:nvPr/>
        </p:nvSpPr>
        <p:spPr>
          <a:xfrm>
            <a:off x="4114800" y="5334000"/>
            <a:ext cx="7696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Self- Use Finest Quality SHPL Products and get Satisfied of its Quality &amp; Benefits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Optionally and Voluntarily Choose to Refer SHPL Products after Having Used Them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Apply Online to be a SHPL ‘Independent Business Owner (IBO)’ in the IBO Back Office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Update KYC Online and Become KYC Compliant; Get Trained to Succeed with </a:t>
            </a:r>
            <a:r>
              <a:rPr lang="en-IN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S.H.I.N.E</a:t>
            </a:r>
          </a:p>
        </p:txBody>
      </p:sp>
      <p:pic>
        <p:nvPicPr>
          <p:cNvPr id="15" name="Picture 14" descr="SHPL PPT TITLE (1).png">
            <a:extLst>
              <a:ext uri="{FF2B5EF4-FFF2-40B4-BE49-F238E27FC236}">
                <a16:creationId xmlns:a16="http://schemas.microsoft.com/office/drawing/2014/main" id="{F6A284CA-1F65-461D-8B69-0FF7346B9C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DF408E-82FB-4C97-B898-A8036E310130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HOW TO ASSOCIATE WITH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SAARVASRI? </a:t>
            </a:r>
          </a:p>
        </p:txBody>
      </p:sp>
    </p:spTree>
    <p:extLst>
      <p:ext uri="{BB962C8B-B14F-4D97-AF65-F5344CB8AC3E}">
        <p14:creationId xmlns:p14="http://schemas.microsoft.com/office/powerpoint/2010/main" val="373354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png-clipart-taco-new-zealand-industry-graphy-happy-person-tshirt-service-thumbna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0" y="914400"/>
            <a:ext cx="3810000" cy="5715000"/>
          </a:xfrm>
          <a:prstGeom prst="rect">
            <a:avLst/>
          </a:prstGeom>
        </p:spPr>
      </p:pic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PURCHASE WITH BP (BUSINESS POINT)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8600" y="1066800"/>
            <a:ext cx="4953000" cy="14478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Roboto"/>
              </a:rPr>
              <a:t>CHOOSE ANY SHPL PRODUCTS WITH</a:t>
            </a:r>
          </a:p>
          <a:p>
            <a:pPr algn="ctr"/>
            <a:r>
              <a:rPr lang="en-US" sz="3200" b="1" dirty="0">
                <a:latin typeface="Roboto"/>
              </a:rPr>
              <a:t>BP (BUSINESS POINT)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Roboto"/>
              </a:rPr>
              <a:t>PURCHASE AT DISCOUNTED PRICE (DP)</a:t>
            </a:r>
          </a:p>
        </p:txBody>
      </p:sp>
      <p:sp>
        <p:nvSpPr>
          <p:cNvPr id="26" name="32-Point Star 25"/>
          <p:cNvSpPr/>
          <p:nvPr/>
        </p:nvSpPr>
        <p:spPr>
          <a:xfrm>
            <a:off x="5394973" y="2562225"/>
            <a:ext cx="3220464" cy="1914525"/>
          </a:xfrm>
          <a:prstGeom prst="star3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Roboto"/>
              </a:rPr>
              <a:t>BUY SHPL PRODUCTS WORTH   </a:t>
            </a:r>
          </a:p>
          <a:p>
            <a:pPr algn="ctr"/>
            <a:r>
              <a:rPr lang="en-US" sz="2800" b="1" dirty="0">
                <a:latin typeface="Roboto"/>
              </a:rPr>
              <a:t>0.5 BP</a:t>
            </a:r>
          </a:p>
          <a:p>
            <a:pPr algn="ctr"/>
            <a:r>
              <a:rPr lang="en-US" sz="1400" b="1" dirty="0">
                <a:latin typeface="Roboto"/>
              </a:rPr>
              <a:t>(Rs.4000 &amp; above)</a:t>
            </a:r>
          </a:p>
        </p:txBody>
      </p:sp>
      <p:sp>
        <p:nvSpPr>
          <p:cNvPr id="27" name="32-Point Star 26"/>
          <p:cNvSpPr/>
          <p:nvPr/>
        </p:nvSpPr>
        <p:spPr>
          <a:xfrm>
            <a:off x="5243078" y="4467225"/>
            <a:ext cx="3403600" cy="2057400"/>
          </a:xfrm>
          <a:prstGeom prst="star3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Roboto"/>
              </a:rPr>
              <a:t>BUY SHPL PRODUCTS WORTH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Roboto"/>
              </a:rPr>
              <a:t>1.0 BP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Roboto"/>
              </a:rPr>
              <a:t>(Rs.7500 &amp; above)</a:t>
            </a:r>
            <a:endParaRPr lang="en-US" sz="2800" b="1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8600" y="2590800"/>
            <a:ext cx="497205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boto"/>
              </a:rPr>
              <a:t>As a SHPL PC, Purchase ANY SHPL Products or Services of your Choice of </a:t>
            </a:r>
            <a:r>
              <a:rPr lang="en-US" b="1" dirty="0">
                <a:solidFill>
                  <a:srgbClr val="FF0000"/>
                </a:solidFill>
                <a:latin typeface="Roboto"/>
              </a:rPr>
              <a:t>0.25 BP </a:t>
            </a:r>
            <a:r>
              <a:rPr lang="en-US" dirty="0">
                <a:solidFill>
                  <a:schemeClr val="tx1"/>
                </a:solidFill>
                <a:latin typeface="Roboto"/>
              </a:rPr>
              <a:t>(Rs.2000+) </a:t>
            </a:r>
            <a:r>
              <a:rPr lang="en-US" b="1" dirty="0">
                <a:solidFill>
                  <a:schemeClr val="tx1"/>
                </a:solidFill>
                <a:latin typeface="Roboto"/>
              </a:rPr>
              <a:t>OR</a:t>
            </a:r>
            <a:r>
              <a:rPr lang="en-US" b="1" dirty="0">
                <a:solidFill>
                  <a:srgbClr val="FF0000"/>
                </a:solidFill>
                <a:latin typeface="Roboto"/>
              </a:rPr>
              <a:t> 0.5 BP </a:t>
            </a:r>
            <a:r>
              <a:rPr lang="en-US" dirty="0">
                <a:solidFill>
                  <a:schemeClr val="tx1"/>
                </a:solidFill>
                <a:latin typeface="Roboto"/>
              </a:rPr>
              <a:t>(Rs.4000+) </a:t>
            </a:r>
            <a:r>
              <a:rPr lang="en-US" b="1" dirty="0">
                <a:solidFill>
                  <a:schemeClr val="tx1"/>
                </a:solidFill>
                <a:latin typeface="Roboto"/>
              </a:rPr>
              <a:t>OR</a:t>
            </a:r>
            <a:r>
              <a:rPr lang="en-US" b="1" dirty="0">
                <a:solidFill>
                  <a:srgbClr val="FF0000"/>
                </a:solidFill>
                <a:latin typeface="Roboto"/>
              </a:rPr>
              <a:t> 1 BP </a:t>
            </a:r>
            <a:r>
              <a:rPr lang="en-US" dirty="0">
                <a:solidFill>
                  <a:schemeClr val="tx1"/>
                </a:solidFill>
                <a:latin typeface="Roboto"/>
              </a:rPr>
              <a:t>(Rs.7500+) at</a:t>
            </a:r>
            <a:r>
              <a:rPr lang="en-US" b="1" dirty="0">
                <a:solidFill>
                  <a:srgbClr val="FF0000"/>
                </a:solidFill>
                <a:latin typeface="Roboto"/>
              </a:rPr>
              <a:t> DP </a:t>
            </a:r>
            <a:r>
              <a:rPr lang="en-US" dirty="0">
                <a:solidFill>
                  <a:schemeClr val="tx1"/>
                </a:solidFill>
                <a:latin typeface="Roboto"/>
              </a:rPr>
              <a:t>online or from Gallery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28599" y="3810000"/>
            <a:ext cx="1205345" cy="4572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Roboto"/>
              </a:rPr>
              <a:t>BP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47798" y="3810000"/>
            <a:ext cx="2209801" cy="4572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Roboto"/>
              </a:rPr>
              <a:t>DP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71452" y="3810000"/>
            <a:ext cx="1529198" cy="4572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Roboto"/>
              </a:rPr>
              <a:t>FP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599" y="4648200"/>
            <a:ext cx="1205345" cy="374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"/>
              </a:rPr>
              <a:t>0.50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447798" y="4648200"/>
            <a:ext cx="2209801" cy="374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"/>
              </a:rPr>
              <a:t>Rs.4000+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671452" y="4648200"/>
            <a:ext cx="1529198" cy="374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"/>
              </a:rPr>
              <a:t>100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849CF50-9D57-4C9C-9630-D33FB10ACCDF}"/>
              </a:ext>
            </a:extLst>
          </p:cNvPr>
          <p:cNvSpPr/>
          <p:nvPr/>
        </p:nvSpPr>
        <p:spPr>
          <a:xfrm>
            <a:off x="228600" y="4267200"/>
            <a:ext cx="1205345" cy="374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"/>
              </a:rPr>
              <a:t>0.25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8F6C5D2-DD54-4F6D-AA7B-C2967D9670D1}"/>
              </a:ext>
            </a:extLst>
          </p:cNvPr>
          <p:cNvSpPr/>
          <p:nvPr/>
        </p:nvSpPr>
        <p:spPr>
          <a:xfrm>
            <a:off x="1447799" y="4267200"/>
            <a:ext cx="2209801" cy="374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"/>
              </a:rPr>
              <a:t>Rs.2000+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5EE0066-BDA4-4C38-B9A5-189AEA3813CE}"/>
              </a:ext>
            </a:extLst>
          </p:cNvPr>
          <p:cNvSpPr/>
          <p:nvPr/>
        </p:nvSpPr>
        <p:spPr>
          <a:xfrm>
            <a:off x="3671453" y="4267200"/>
            <a:ext cx="1529198" cy="374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"/>
              </a:rPr>
              <a:t>050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386330-035A-4355-AD1B-3C225186BF7C}"/>
              </a:ext>
            </a:extLst>
          </p:cNvPr>
          <p:cNvSpPr/>
          <p:nvPr/>
        </p:nvSpPr>
        <p:spPr>
          <a:xfrm>
            <a:off x="228600" y="5556250"/>
            <a:ext cx="4953000" cy="9969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Roboto"/>
              </a:rPr>
              <a:t>UPGRADE OPTION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Sales Commission will be calculated for all IBOs with Personal BP of 0.25 and 0.5 too. However 25% commission, up to Rs.6000 / Rs. 4000 will be deducted and credited to E-wallet to enable an IBO to upgrade the Personal BP to 1.0 by way of purchasing more SHPL Products</a:t>
            </a:r>
          </a:p>
        </p:txBody>
      </p:sp>
      <p:sp>
        <p:nvSpPr>
          <p:cNvPr id="25" name="32-Point Star 25">
            <a:extLst>
              <a:ext uri="{FF2B5EF4-FFF2-40B4-BE49-F238E27FC236}">
                <a16:creationId xmlns:a16="http://schemas.microsoft.com/office/drawing/2014/main" id="{345913E2-A30F-C210-E6F6-2C11E94A8890}"/>
              </a:ext>
            </a:extLst>
          </p:cNvPr>
          <p:cNvSpPr/>
          <p:nvPr/>
        </p:nvSpPr>
        <p:spPr>
          <a:xfrm>
            <a:off x="5462658" y="844550"/>
            <a:ext cx="3184020" cy="1677988"/>
          </a:xfrm>
          <a:prstGeom prst="star32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Roboto"/>
              </a:rPr>
              <a:t>BUY SHPL PRODUCTS WORTH   </a:t>
            </a:r>
          </a:p>
          <a:p>
            <a:pPr algn="ctr"/>
            <a:r>
              <a:rPr lang="en-US" sz="2800" b="1" dirty="0">
                <a:latin typeface="Roboto"/>
              </a:rPr>
              <a:t>0.25 BP</a:t>
            </a:r>
          </a:p>
          <a:p>
            <a:pPr algn="ctr"/>
            <a:r>
              <a:rPr lang="en-US" sz="1400" b="1" dirty="0">
                <a:latin typeface="Roboto"/>
              </a:rPr>
              <a:t>(</a:t>
            </a:r>
            <a:r>
              <a:rPr lang="en-US" sz="1200" b="1" dirty="0">
                <a:latin typeface="Roboto"/>
              </a:rPr>
              <a:t>Rs.2000 &amp; above)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F093058-764C-1365-C733-BCE70EF9AD87}"/>
              </a:ext>
            </a:extLst>
          </p:cNvPr>
          <p:cNvSpPr/>
          <p:nvPr/>
        </p:nvSpPr>
        <p:spPr>
          <a:xfrm>
            <a:off x="228600" y="5029200"/>
            <a:ext cx="1205345" cy="374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"/>
              </a:rPr>
              <a:t>1.00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706311-15FB-2150-E77B-1C1BF297DFEA}"/>
              </a:ext>
            </a:extLst>
          </p:cNvPr>
          <p:cNvSpPr/>
          <p:nvPr/>
        </p:nvSpPr>
        <p:spPr>
          <a:xfrm>
            <a:off x="1447799" y="5029200"/>
            <a:ext cx="2209801" cy="374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"/>
              </a:rPr>
              <a:t>Rs.7500+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30983B-7991-9470-6B64-9F5034EA8968}"/>
              </a:ext>
            </a:extLst>
          </p:cNvPr>
          <p:cNvSpPr/>
          <p:nvPr/>
        </p:nvSpPr>
        <p:spPr>
          <a:xfrm>
            <a:off x="3671453" y="5029200"/>
            <a:ext cx="1529198" cy="374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"/>
              </a:rPr>
              <a:t>200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1" grpId="0" animBg="1"/>
      <p:bldP spid="32" grpId="0" animBg="1"/>
      <p:bldP spid="34" grpId="0" animBg="1"/>
      <p:bldP spid="37" grpId="0" animBg="1"/>
      <p:bldP spid="38" grpId="0" animBg="1"/>
      <p:bldP spid="40" grpId="0" animBg="1"/>
      <p:bldP spid="36" grpId="0" animBg="1"/>
      <p:bldP spid="58" grpId="0" animBg="1"/>
      <p:bldP spid="61" grpId="0" animBg="1"/>
      <p:bldP spid="62" grpId="0" animBg="1"/>
      <p:bldP spid="25" grpId="0" animBg="1"/>
      <p:bldP spid="28" grpId="0" animBg="1"/>
      <p:bldP spid="29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F5943D-1161-4357-A902-88F0A316C051}"/>
              </a:ext>
            </a:extLst>
          </p:cNvPr>
          <p:cNvSpPr/>
          <p:nvPr/>
        </p:nvSpPr>
        <p:spPr>
          <a:xfrm>
            <a:off x="0" y="0"/>
            <a:ext cx="10744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b="1" dirty="0">
                <a:latin typeface="Roboto" panose="02000000000000000000" pitchFamily="2" charset="0"/>
                <a:ea typeface="Roboto" panose="02000000000000000000" pitchFamily="2" charset="0"/>
              </a:rPr>
              <a:t>HOW TO ASSOCIATE? </a:t>
            </a:r>
            <a:endParaRPr lang="en-IN" sz="32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6649A1-75BC-4D14-88BE-4779815241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550"/>
            <a:ext cx="12192000" cy="5784850"/>
          </a:xfrm>
          <a:prstGeom prst="rect">
            <a:avLst/>
          </a:prstGeom>
        </p:spPr>
      </p:pic>
      <p:pic>
        <p:nvPicPr>
          <p:cNvPr id="18" name="Picture 17" descr="SHPL PPT TITLE (1).png">
            <a:extLst>
              <a:ext uri="{FF2B5EF4-FFF2-40B4-BE49-F238E27FC236}">
                <a16:creationId xmlns:a16="http://schemas.microsoft.com/office/drawing/2014/main" id="{A377C533-300D-4630-80E0-17921B60FE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F1DAA44-07ED-4AE4-A87C-7968C98E0145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Roboto"/>
              </a:rPr>
              <a:t>   </a:t>
            </a:r>
            <a:r>
              <a:rPr lang="en-US" sz="3200" b="1" dirty="0">
                <a:solidFill>
                  <a:schemeClr val="bg1"/>
                </a:solidFill>
                <a:latin typeface="Roboto"/>
              </a:rPr>
              <a:t>GET READY FOR MASSIVE SUCCESS WITH SHPL </a:t>
            </a:r>
          </a:p>
        </p:txBody>
      </p:sp>
    </p:spTree>
    <p:extLst>
      <p:ext uri="{BB962C8B-B14F-4D97-AF65-F5344CB8AC3E}">
        <p14:creationId xmlns:p14="http://schemas.microsoft.com/office/powerpoint/2010/main" val="1543789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BUSINESS PLAN </a:t>
            </a:r>
          </a:p>
        </p:txBody>
      </p:sp>
      <p:pic>
        <p:nvPicPr>
          <p:cNvPr id="36" name="Picture 35" descr="61-613146_they-are-happy-happy-customer.png"/>
          <p:cNvPicPr>
            <a:picLocks noChangeAspect="1"/>
          </p:cNvPicPr>
          <p:nvPr/>
        </p:nvPicPr>
        <p:blipFill rotWithShape="1">
          <a:blip r:embed="rId3" cstate="print"/>
          <a:srcRect l="24062" r="23171"/>
          <a:stretch/>
        </p:blipFill>
        <p:spPr>
          <a:xfrm>
            <a:off x="0" y="881529"/>
            <a:ext cx="3810000" cy="56716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3809999" y="838200"/>
            <a:ext cx="4191000" cy="4572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Roboto"/>
              </a:rPr>
              <a:t>INCOME WITH BP PURCHASE</a:t>
            </a:r>
            <a:endParaRPr lang="en-US" sz="1600" b="1" dirty="0">
              <a:latin typeface="Roboto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10000" y="1328271"/>
            <a:ext cx="4190999" cy="1262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Roboto"/>
            </a:endParaRPr>
          </a:p>
          <a:p>
            <a:endParaRPr lang="en-US" sz="1600" dirty="0">
              <a:solidFill>
                <a:schemeClr val="tx1"/>
              </a:solidFill>
              <a:latin typeface="Roboto"/>
            </a:endParaRP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Discounted Price Saving (DPS)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Group Matching Bonus (GMB)</a:t>
            </a:r>
          </a:p>
          <a:p>
            <a:pPr marL="342900" indent="-342900">
              <a:buAutoNum type="arabicPeriod" startAt="3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Cheque Matching Bonus (CMB)</a:t>
            </a:r>
          </a:p>
          <a:p>
            <a:pPr marL="342900" indent="-342900">
              <a:buAutoNum type="arabicPeriod" startAt="3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Flush Out Bonus (FOB)</a:t>
            </a:r>
          </a:p>
          <a:p>
            <a:pPr marL="342900" indent="-342900">
              <a:buAutoNum type="arabicPeriod" startAt="3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Ranks &amp; Performance Bonus (RPB)</a:t>
            </a:r>
          </a:p>
          <a:p>
            <a:pPr marL="342900" indent="-342900">
              <a:buAutoNum type="arabicPeriod" startAt="3"/>
            </a:pPr>
            <a:endParaRPr lang="en-US" sz="2000" dirty="0">
              <a:solidFill>
                <a:schemeClr val="tx1"/>
              </a:solidFill>
              <a:latin typeface="Roboto"/>
            </a:endParaRPr>
          </a:p>
          <a:p>
            <a:endParaRPr lang="en-US" sz="200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810000" y="2590800"/>
            <a:ext cx="4190999" cy="34812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Roboto"/>
              </a:rPr>
              <a:t>INCOME WITH BV PURCHASE</a:t>
            </a:r>
            <a:endParaRPr lang="en-US" sz="1600" b="1" dirty="0">
              <a:latin typeface="Roboto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810000" y="2971800"/>
            <a:ext cx="4191000" cy="3614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chemeClr val="tx1"/>
              </a:solidFill>
              <a:latin typeface="Roboto"/>
            </a:endParaRP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Instant Retail Profit (IRP)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Self-Repurchase Bonus (SRB)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Team Matching Bonus (TMB)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Team Building Bonus (TBB)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Team Consultancy Bonus (TCB)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Leadership Bonus (LSB)</a:t>
            </a:r>
          </a:p>
          <a:p>
            <a:pPr marL="342900" indent="-342900"/>
            <a:r>
              <a:rPr lang="en-US" sz="1600" dirty="0">
                <a:solidFill>
                  <a:schemeClr val="tx1"/>
                </a:solidFill>
                <a:latin typeface="Roboto"/>
              </a:rPr>
              <a:t>	a. Team Mentoring Bonus (TMB)</a:t>
            </a:r>
          </a:p>
          <a:p>
            <a:pPr marL="342900" indent="-342900"/>
            <a:r>
              <a:rPr lang="en-US" sz="1600" dirty="0">
                <a:solidFill>
                  <a:schemeClr val="tx1"/>
                </a:solidFill>
                <a:latin typeface="Roboto"/>
              </a:rPr>
              <a:t> 	b. Business Development Bonus (BDB)</a:t>
            </a:r>
          </a:p>
          <a:p>
            <a:pPr marL="342900" indent="-342900"/>
            <a:r>
              <a:rPr lang="en-US" sz="1600" dirty="0">
                <a:solidFill>
                  <a:schemeClr val="tx1"/>
                </a:solidFill>
                <a:latin typeface="Roboto"/>
              </a:rPr>
              <a:t>	c. Child Education Bonus (CEB)</a:t>
            </a:r>
          </a:p>
          <a:p>
            <a:pPr marL="342900" indent="-342900"/>
            <a:r>
              <a:rPr lang="en-US" sz="1600" dirty="0">
                <a:solidFill>
                  <a:schemeClr val="tx1"/>
                </a:solidFill>
                <a:latin typeface="Roboto"/>
              </a:rPr>
              <a:t>	d. Family Travel Bonus (FTB)</a:t>
            </a:r>
          </a:p>
          <a:p>
            <a:pPr marL="342900" indent="-342900"/>
            <a:r>
              <a:rPr lang="en-US" sz="1600" dirty="0">
                <a:solidFill>
                  <a:schemeClr val="tx1"/>
                </a:solidFill>
                <a:latin typeface="Roboto"/>
              </a:rPr>
              <a:t>	e. Luxury Car Bonus (LCB)</a:t>
            </a:r>
          </a:p>
          <a:p>
            <a:pPr marL="342900" indent="-342900"/>
            <a:r>
              <a:rPr lang="en-US" sz="1600" dirty="0">
                <a:solidFill>
                  <a:schemeClr val="tx1"/>
                </a:solidFill>
                <a:latin typeface="Roboto"/>
              </a:rPr>
              <a:t>	f. Dream House Bonus (DHB)</a:t>
            </a:r>
          </a:p>
          <a:p>
            <a:pPr marL="342900" indent="-342900">
              <a:buAutoNum type="arabicPeriod" startAt="7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Royalty Club Bonus (RCB) </a:t>
            </a:r>
          </a:p>
          <a:p>
            <a:pPr marL="342900" indent="-342900">
              <a:buAutoNum type="arabicPeriod" startAt="7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Super Performance Bonus (SPB)</a:t>
            </a:r>
          </a:p>
          <a:p>
            <a:pPr marL="342900" indent="-342900">
              <a:buAutoNum type="arabicPeriod" startAt="7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Ranks, Rewards and Recognition (RRR)</a:t>
            </a:r>
          </a:p>
          <a:p>
            <a:endParaRPr lang="en-US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ABADA-9EFF-4752-AE9F-BA1A7FE0F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94" y="881529"/>
            <a:ext cx="3810000" cy="5705491"/>
          </a:xfrm>
          <a:prstGeom prst="rect">
            <a:avLst/>
          </a:prstGeom>
        </p:spPr>
      </p:pic>
      <p:pic>
        <p:nvPicPr>
          <p:cNvPr id="1028" name="Picture 4" descr="New Blinking GIF - New Blinking Red - Discover &amp; Share GIFs">
            <a:extLst>
              <a:ext uri="{FF2B5EF4-FFF2-40B4-BE49-F238E27FC236}">
                <a16:creationId xmlns:a16="http://schemas.microsoft.com/office/drawing/2014/main" id="{80AE8D8C-5F5F-4E41-8F82-665D932AE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" t="21874" r="978" b="22803"/>
          <a:stretch/>
        </p:blipFill>
        <p:spPr bwMode="auto">
          <a:xfrm>
            <a:off x="7002152" y="1322554"/>
            <a:ext cx="685800" cy="28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New Blinking GIF - New Blinking Red - Discover &amp; Share GIFs">
            <a:extLst>
              <a:ext uri="{FF2B5EF4-FFF2-40B4-BE49-F238E27FC236}">
                <a16:creationId xmlns:a16="http://schemas.microsoft.com/office/drawing/2014/main" id="{CC35907E-F1EC-4445-B493-E429076A5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" t="21874" r="978" b="22803"/>
          <a:stretch/>
        </p:blipFill>
        <p:spPr bwMode="auto">
          <a:xfrm>
            <a:off x="7424197" y="2277189"/>
            <a:ext cx="685800" cy="28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1" grpId="0"/>
      <p:bldP spid="62" grpId="0" animBg="1"/>
      <p:bldP spid="6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1. DISCOUNTED PRICE SAVINGS (DPS)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1790A-7756-4C65-B1DD-0CCB36E926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9169" r="3820" b="9690"/>
          <a:stretch/>
        </p:blipFill>
        <p:spPr>
          <a:xfrm>
            <a:off x="381000" y="990600"/>
            <a:ext cx="4038600" cy="2438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E2AD91-39E7-4657-976B-16E36BC64E21}"/>
              </a:ext>
            </a:extLst>
          </p:cNvPr>
          <p:cNvSpPr/>
          <p:nvPr/>
        </p:nvSpPr>
        <p:spPr>
          <a:xfrm>
            <a:off x="5029200" y="1524000"/>
            <a:ext cx="6400800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Make Your First Purchase at Discounted Price (DP)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Buy SHPL Products at Minimum 20% Discount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Money Saved = Money Earned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World Class Products with 100% Satisfaction Guarantee </a:t>
            </a:r>
          </a:p>
        </p:txBody>
      </p:sp>
      <p:pic>
        <p:nvPicPr>
          <p:cNvPr id="2050" name="Picture 2" descr="Happy family banner Images, Stock Photos &amp; Vectors | Shutterstock">
            <a:extLst>
              <a:ext uri="{FF2B5EF4-FFF2-40B4-BE49-F238E27FC236}">
                <a16:creationId xmlns:a16="http://schemas.microsoft.com/office/drawing/2014/main" id="{FBEA6106-A531-47F1-AA50-3269B9A44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1" y="4191000"/>
            <a:ext cx="7866164" cy="242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und satisfaction guarantee stamp PSD - PSDstamps">
            <a:extLst>
              <a:ext uri="{FF2B5EF4-FFF2-40B4-BE49-F238E27FC236}">
                <a16:creationId xmlns:a16="http://schemas.microsoft.com/office/drawing/2014/main" id="{F98C05B2-93DC-403E-BAF2-2C952E99E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6682"/>
          <a:stretch/>
        </p:blipFill>
        <p:spPr bwMode="auto">
          <a:xfrm>
            <a:off x="7467600" y="4083203"/>
            <a:ext cx="4303713" cy="250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0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2. GROUP MATCHING BONUS (GMB)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187D972-1884-47E3-8A85-8C7774DFD7D5}"/>
              </a:ext>
            </a:extLst>
          </p:cNvPr>
          <p:cNvSpPr/>
          <p:nvPr/>
        </p:nvSpPr>
        <p:spPr>
          <a:xfrm>
            <a:off x="4124960" y="2046732"/>
            <a:ext cx="523240" cy="524510"/>
          </a:xfrm>
          <a:custGeom>
            <a:avLst/>
            <a:gdLst/>
            <a:ahLst/>
            <a:cxnLst/>
            <a:rect l="l" t="t" r="r" b="b"/>
            <a:pathLst>
              <a:path w="523240" h="524510">
                <a:moveTo>
                  <a:pt x="522604" y="477138"/>
                </a:moveTo>
                <a:lnTo>
                  <a:pt x="126" y="477138"/>
                </a:lnTo>
                <a:lnTo>
                  <a:pt x="126" y="524255"/>
                </a:lnTo>
                <a:lnTo>
                  <a:pt x="522604" y="524255"/>
                </a:lnTo>
                <a:lnTo>
                  <a:pt x="522604" y="477138"/>
                </a:lnTo>
                <a:close/>
              </a:path>
              <a:path w="523240" h="524510">
                <a:moveTo>
                  <a:pt x="424433" y="263778"/>
                </a:moveTo>
                <a:lnTo>
                  <a:pt x="98298" y="263778"/>
                </a:lnTo>
                <a:lnTo>
                  <a:pt x="60061" y="271514"/>
                </a:lnTo>
                <a:lnTo>
                  <a:pt x="28813" y="292607"/>
                </a:lnTo>
                <a:lnTo>
                  <a:pt x="7733" y="323893"/>
                </a:lnTo>
                <a:lnTo>
                  <a:pt x="0" y="362203"/>
                </a:lnTo>
                <a:lnTo>
                  <a:pt x="0" y="477138"/>
                </a:lnTo>
                <a:lnTo>
                  <a:pt x="522731" y="477138"/>
                </a:lnTo>
                <a:lnTo>
                  <a:pt x="522731" y="362203"/>
                </a:lnTo>
                <a:lnTo>
                  <a:pt x="514998" y="323893"/>
                </a:lnTo>
                <a:lnTo>
                  <a:pt x="493918" y="292607"/>
                </a:lnTo>
                <a:lnTo>
                  <a:pt x="462670" y="271514"/>
                </a:lnTo>
                <a:lnTo>
                  <a:pt x="424433" y="263778"/>
                </a:lnTo>
                <a:close/>
              </a:path>
              <a:path w="523240" h="524510">
                <a:moveTo>
                  <a:pt x="261366" y="0"/>
                </a:moveTo>
                <a:lnTo>
                  <a:pt x="215278" y="9316"/>
                </a:lnTo>
                <a:lnTo>
                  <a:pt x="177657" y="34718"/>
                </a:lnTo>
                <a:lnTo>
                  <a:pt x="152298" y="72384"/>
                </a:lnTo>
                <a:lnTo>
                  <a:pt x="143001" y="118490"/>
                </a:lnTo>
                <a:lnTo>
                  <a:pt x="152298" y="164651"/>
                </a:lnTo>
                <a:lnTo>
                  <a:pt x="177657" y="202310"/>
                </a:lnTo>
                <a:lnTo>
                  <a:pt x="215278" y="227683"/>
                </a:lnTo>
                <a:lnTo>
                  <a:pt x="261366" y="236981"/>
                </a:lnTo>
                <a:lnTo>
                  <a:pt x="307453" y="227683"/>
                </a:lnTo>
                <a:lnTo>
                  <a:pt x="345074" y="202310"/>
                </a:lnTo>
                <a:lnTo>
                  <a:pt x="370433" y="164651"/>
                </a:lnTo>
                <a:lnTo>
                  <a:pt x="379729" y="118490"/>
                </a:lnTo>
                <a:lnTo>
                  <a:pt x="370433" y="72384"/>
                </a:lnTo>
                <a:lnTo>
                  <a:pt x="345074" y="34718"/>
                </a:lnTo>
                <a:lnTo>
                  <a:pt x="307453" y="9316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D2462457-62FC-43B1-AB9B-50D01F5B9F07}"/>
              </a:ext>
            </a:extLst>
          </p:cNvPr>
          <p:cNvSpPr/>
          <p:nvPr/>
        </p:nvSpPr>
        <p:spPr>
          <a:xfrm>
            <a:off x="5344160" y="2046732"/>
            <a:ext cx="523240" cy="524510"/>
          </a:xfrm>
          <a:custGeom>
            <a:avLst/>
            <a:gdLst/>
            <a:ahLst/>
            <a:cxnLst/>
            <a:rect l="l" t="t" r="r" b="b"/>
            <a:pathLst>
              <a:path w="523240" h="524510">
                <a:moveTo>
                  <a:pt x="522604" y="477138"/>
                </a:moveTo>
                <a:lnTo>
                  <a:pt x="126" y="477138"/>
                </a:lnTo>
                <a:lnTo>
                  <a:pt x="126" y="524255"/>
                </a:lnTo>
                <a:lnTo>
                  <a:pt x="522604" y="524255"/>
                </a:lnTo>
                <a:lnTo>
                  <a:pt x="522604" y="477138"/>
                </a:lnTo>
                <a:close/>
              </a:path>
              <a:path w="523240" h="524510">
                <a:moveTo>
                  <a:pt x="424433" y="263778"/>
                </a:moveTo>
                <a:lnTo>
                  <a:pt x="98298" y="263778"/>
                </a:lnTo>
                <a:lnTo>
                  <a:pt x="60061" y="271514"/>
                </a:lnTo>
                <a:lnTo>
                  <a:pt x="28813" y="292607"/>
                </a:lnTo>
                <a:lnTo>
                  <a:pt x="7733" y="323893"/>
                </a:lnTo>
                <a:lnTo>
                  <a:pt x="0" y="362203"/>
                </a:lnTo>
                <a:lnTo>
                  <a:pt x="0" y="477138"/>
                </a:lnTo>
                <a:lnTo>
                  <a:pt x="522731" y="477138"/>
                </a:lnTo>
                <a:lnTo>
                  <a:pt x="522731" y="362203"/>
                </a:lnTo>
                <a:lnTo>
                  <a:pt x="514998" y="323893"/>
                </a:lnTo>
                <a:lnTo>
                  <a:pt x="493918" y="292607"/>
                </a:lnTo>
                <a:lnTo>
                  <a:pt x="462670" y="271514"/>
                </a:lnTo>
                <a:lnTo>
                  <a:pt x="424433" y="263778"/>
                </a:lnTo>
                <a:close/>
              </a:path>
              <a:path w="523240" h="524510">
                <a:moveTo>
                  <a:pt x="261366" y="0"/>
                </a:moveTo>
                <a:lnTo>
                  <a:pt x="215278" y="9316"/>
                </a:lnTo>
                <a:lnTo>
                  <a:pt x="177657" y="34718"/>
                </a:lnTo>
                <a:lnTo>
                  <a:pt x="152298" y="72384"/>
                </a:lnTo>
                <a:lnTo>
                  <a:pt x="143001" y="118490"/>
                </a:lnTo>
                <a:lnTo>
                  <a:pt x="152298" y="164651"/>
                </a:lnTo>
                <a:lnTo>
                  <a:pt x="177657" y="202310"/>
                </a:lnTo>
                <a:lnTo>
                  <a:pt x="215278" y="227683"/>
                </a:lnTo>
                <a:lnTo>
                  <a:pt x="261366" y="236981"/>
                </a:lnTo>
                <a:lnTo>
                  <a:pt x="307453" y="227683"/>
                </a:lnTo>
                <a:lnTo>
                  <a:pt x="345074" y="202310"/>
                </a:lnTo>
                <a:lnTo>
                  <a:pt x="370433" y="164651"/>
                </a:lnTo>
                <a:lnTo>
                  <a:pt x="379729" y="118490"/>
                </a:lnTo>
                <a:lnTo>
                  <a:pt x="370433" y="72384"/>
                </a:lnTo>
                <a:lnTo>
                  <a:pt x="345074" y="34718"/>
                </a:lnTo>
                <a:lnTo>
                  <a:pt x="307453" y="9316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543A912-AEED-4745-AB98-5A97B15EB0AE}"/>
              </a:ext>
            </a:extLst>
          </p:cNvPr>
          <p:cNvSpPr/>
          <p:nvPr/>
        </p:nvSpPr>
        <p:spPr>
          <a:xfrm>
            <a:off x="848360" y="2961132"/>
            <a:ext cx="523240" cy="524510"/>
          </a:xfrm>
          <a:custGeom>
            <a:avLst/>
            <a:gdLst/>
            <a:ahLst/>
            <a:cxnLst/>
            <a:rect l="l" t="t" r="r" b="b"/>
            <a:pathLst>
              <a:path w="523239" h="524510">
                <a:moveTo>
                  <a:pt x="522604" y="477138"/>
                </a:moveTo>
                <a:lnTo>
                  <a:pt x="126" y="477138"/>
                </a:lnTo>
                <a:lnTo>
                  <a:pt x="126" y="524255"/>
                </a:lnTo>
                <a:lnTo>
                  <a:pt x="522604" y="524255"/>
                </a:lnTo>
                <a:lnTo>
                  <a:pt x="522604" y="477138"/>
                </a:lnTo>
                <a:close/>
              </a:path>
              <a:path w="523239" h="524510">
                <a:moveTo>
                  <a:pt x="424434" y="263778"/>
                </a:moveTo>
                <a:lnTo>
                  <a:pt x="98298" y="263778"/>
                </a:lnTo>
                <a:lnTo>
                  <a:pt x="60061" y="271514"/>
                </a:lnTo>
                <a:lnTo>
                  <a:pt x="28813" y="292607"/>
                </a:lnTo>
                <a:lnTo>
                  <a:pt x="7733" y="323893"/>
                </a:lnTo>
                <a:lnTo>
                  <a:pt x="0" y="362203"/>
                </a:lnTo>
                <a:lnTo>
                  <a:pt x="0" y="477138"/>
                </a:lnTo>
                <a:lnTo>
                  <a:pt x="522732" y="477138"/>
                </a:lnTo>
                <a:lnTo>
                  <a:pt x="522732" y="362203"/>
                </a:lnTo>
                <a:lnTo>
                  <a:pt x="514998" y="323893"/>
                </a:lnTo>
                <a:lnTo>
                  <a:pt x="493918" y="292607"/>
                </a:lnTo>
                <a:lnTo>
                  <a:pt x="462670" y="271514"/>
                </a:lnTo>
                <a:lnTo>
                  <a:pt x="424434" y="263778"/>
                </a:lnTo>
                <a:close/>
              </a:path>
              <a:path w="523239" h="524510">
                <a:moveTo>
                  <a:pt x="261365" y="0"/>
                </a:moveTo>
                <a:lnTo>
                  <a:pt x="215278" y="9316"/>
                </a:lnTo>
                <a:lnTo>
                  <a:pt x="177657" y="34718"/>
                </a:lnTo>
                <a:lnTo>
                  <a:pt x="152298" y="72384"/>
                </a:lnTo>
                <a:lnTo>
                  <a:pt x="143001" y="118490"/>
                </a:lnTo>
                <a:lnTo>
                  <a:pt x="152298" y="164651"/>
                </a:lnTo>
                <a:lnTo>
                  <a:pt x="177657" y="202310"/>
                </a:lnTo>
                <a:lnTo>
                  <a:pt x="215278" y="227683"/>
                </a:lnTo>
                <a:lnTo>
                  <a:pt x="261365" y="236981"/>
                </a:lnTo>
                <a:lnTo>
                  <a:pt x="307453" y="227683"/>
                </a:lnTo>
                <a:lnTo>
                  <a:pt x="345074" y="202310"/>
                </a:lnTo>
                <a:lnTo>
                  <a:pt x="370433" y="164651"/>
                </a:lnTo>
                <a:lnTo>
                  <a:pt x="379729" y="118490"/>
                </a:lnTo>
                <a:lnTo>
                  <a:pt x="370433" y="72384"/>
                </a:lnTo>
                <a:lnTo>
                  <a:pt x="345074" y="34718"/>
                </a:lnTo>
                <a:lnTo>
                  <a:pt x="307453" y="9316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6CAB3FBE-FE7B-48B1-9F31-A33F4D75CB2A}"/>
              </a:ext>
            </a:extLst>
          </p:cNvPr>
          <p:cNvSpPr/>
          <p:nvPr/>
        </p:nvSpPr>
        <p:spPr>
          <a:xfrm>
            <a:off x="2067560" y="2046732"/>
            <a:ext cx="523240" cy="524510"/>
          </a:xfrm>
          <a:custGeom>
            <a:avLst/>
            <a:gdLst/>
            <a:ahLst/>
            <a:cxnLst/>
            <a:rect l="l" t="t" r="r" b="b"/>
            <a:pathLst>
              <a:path w="523239" h="524510">
                <a:moveTo>
                  <a:pt x="522604" y="477138"/>
                </a:moveTo>
                <a:lnTo>
                  <a:pt x="126" y="477138"/>
                </a:lnTo>
                <a:lnTo>
                  <a:pt x="126" y="524255"/>
                </a:lnTo>
                <a:lnTo>
                  <a:pt x="522604" y="524255"/>
                </a:lnTo>
                <a:lnTo>
                  <a:pt x="522604" y="477138"/>
                </a:lnTo>
                <a:close/>
              </a:path>
              <a:path w="523239" h="524510">
                <a:moveTo>
                  <a:pt x="424434" y="263778"/>
                </a:moveTo>
                <a:lnTo>
                  <a:pt x="98298" y="263778"/>
                </a:lnTo>
                <a:lnTo>
                  <a:pt x="60061" y="271514"/>
                </a:lnTo>
                <a:lnTo>
                  <a:pt x="28813" y="292607"/>
                </a:lnTo>
                <a:lnTo>
                  <a:pt x="7733" y="323893"/>
                </a:lnTo>
                <a:lnTo>
                  <a:pt x="0" y="362203"/>
                </a:lnTo>
                <a:lnTo>
                  <a:pt x="0" y="477138"/>
                </a:lnTo>
                <a:lnTo>
                  <a:pt x="522732" y="477138"/>
                </a:lnTo>
                <a:lnTo>
                  <a:pt x="522732" y="362203"/>
                </a:lnTo>
                <a:lnTo>
                  <a:pt x="514998" y="323893"/>
                </a:lnTo>
                <a:lnTo>
                  <a:pt x="493918" y="292607"/>
                </a:lnTo>
                <a:lnTo>
                  <a:pt x="462670" y="271514"/>
                </a:lnTo>
                <a:lnTo>
                  <a:pt x="424434" y="263778"/>
                </a:lnTo>
                <a:close/>
              </a:path>
              <a:path w="523239" h="524510">
                <a:moveTo>
                  <a:pt x="261365" y="0"/>
                </a:moveTo>
                <a:lnTo>
                  <a:pt x="215278" y="9316"/>
                </a:lnTo>
                <a:lnTo>
                  <a:pt x="177657" y="34718"/>
                </a:lnTo>
                <a:lnTo>
                  <a:pt x="152298" y="72384"/>
                </a:lnTo>
                <a:lnTo>
                  <a:pt x="143001" y="118490"/>
                </a:lnTo>
                <a:lnTo>
                  <a:pt x="152298" y="164651"/>
                </a:lnTo>
                <a:lnTo>
                  <a:pt x="177657" y="202310"/>
                </a:lnTo>
                <a:lnTo>
                  <a:pt x="215278" y="227683"/>
                </a:lnTo>
                <a:lnTo>
                  <a:pt x="261365" y="236981"/>
                </a:lnTo>
                <a:lnTo>
                  <a:pt x="307453" y="227683"/>
                </a:lnTo>
                <a:lnTo>
                  <a:pt x="345074" y="202310"/>
                </a:lnTo>
                <a:lnTo>
                  <a:pt x="370433" y="164651"/>
                </a:lnTo>
                <a:lnTo>
                  <a:pt x="379729" y="118490"/>
                </a:lnTo>
                <a:lnTo>
                  <a:pt x="370433" y="72384"/>
                </a:lnTo>
                <a:lnTo>
                  <a:pt x="345074" y="34718"/>
                </a:lnTo>
                <a:lnTo>
                  <a:pt x="307453" y="9316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433A083B-7EFE-46D7-9E74-343DF20A151D}"/>
              </a:ext>
            </a:extLst>
          </p:cNvPr>
          <p:cNvSpPr/>
          <p:nvPr/>
        </p:nvSpPr>
        <p:spPr>
          <a:xfrm>
            <a:off x="848360" y="2046732"/>
            <a:ext cx="523240" cy="524510"/>
          </a:xfrm>
          <a:custGeom>
            <a:avLst/>
            <a:gdLst/>
            <a:ahLst/>
            <a:cxnLst/>
            <a:rect l="l" t="t" r="r" b="b"/>
            <a:pathLst>
              <a:path w="523239" h="524510">
                <a:moveTo>
                  <a:pt x="522604" y="477138"/>
                </a:moveTo>
                <a:lnTo>
                  <a:pt x="126" y="477138"/>
                </a:lnTo>
                <a:lnTo>
                  <a:pt x="126" y="524255"/>
                </a:lnTo>
                <a:lnTo>
                  <a:pt x="522604" y="524255"/>
                </a:lnTo>
                <a:lnTo>
                  <a:pt x="522604" y="477138"/>
                </a:lnTo>
                <a:close/>
              </a:path>
              <a:path w="523239" h="524510">
                <a:moveTo>
                  <a:pt x="424434" y="263778"/>
                </a:moveTo>
                <a:lnTo>
                  <a:pt x="98298" y="263778"/>
                </a:lnTo>
                <a:lnTo>
                  <a:pt x="60061" y="271514"/>
                </a:lnTo>
                <a:lnTo>
                  <a:pt x="28813" y="292607"/>
                </a:lnTo>
                <a:lnTo>
                  <a:pt x="7733" y="323893"/>
                </a:lnTo>
                <a:lnTo>
                  <a:pt x="0" y="362203"/>
                </a:lnTo>
                <a:lnTo>
                  <a:pt x="0" y="477138"/>
                </a:lnTo>
                <a:lnTo>
                  <a:pt x="522732" y="477138"/>
                </a:lnTo>
                <a:lnTo>
                  <a:pt x="522732" y="362203"/>
                </a:lnTo>
                <a:lnTo>
                  <a:pt x="514998" y="323893"/>
                </a:lnTo>
                <a:lnTo>
                  <a:pt x="493918" y="292607"/>
                </a:lnTo>
                <a:lnTo>
                  <a:pt x="462670" y="271514"/>
                </a:lnTo>
                <a:lnTo>
                  <a:pt x="424434" y="263778"/>
                </a:lnTo>
                <a:close/>
              </a:path>
              <a:path w="523239" h="524510">
                <a:moveTo>
                  <a:pt x="261365" y="0"/>
                </a:moveTo>
                <a:lnTo>
                  <a:pt x="215278" y="9316"/>
                </a:lnTo>
                <a:lnTo>
                  <a:pt x="177657" y="34718"/>
                </a:lnTo>
                <a:lnTo>
                  <a:pt x="152298" y="72384"/>
                </a:lnTo>
                <a:lnTo>
                  <a:pt x="143001" y="118490"/>
                </a:lnTo>
                <a:lnTo>
                  <a:pt x="152298" y="164651"/>
                </a:lnTo>
                <a:lnTo>
                  <a:pt x="177657" y="202310"/>
                </a:lnTo>
                <a:lnTo>
                  <a:pt x="215278" y="227683"/>
                </a:lnTo>
                <a:lnTo>
                  <a:pt x="261365" y="236981"/>
                </a:lnTo>
                <a:lnTo>
                  <a:pt x="307453" y="227683"/>
                </a:lnTo>
                <a:lnTo>
                  <a:pt x="345074" y="202310"/>
                </a:lnTo>
                <a:lnTo>
                  <a:pt x="370433" y="164651"/>
                </a:lnTo>
                <a:lnTo>
                  <a:pt x="379729" y="118490"/>
                </a:lnTo>
                <a:lnTo>
                  <a:pt x="370433" y="72384"/>
                </a:lnTo>
                <a:lnTo>
                  <a:pt x="345074" y="34718"/>
                </a:lnTo>
                <a:lnTo>
                  <a:pt x="307453" y="9316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7B4BE4CC-ECF2-4381-B189-28AD36D3A142}"/>
              </a:ext>
            </a:extLst>
          </p:cNvPr>
          <p:cNvSpPr/>
          <p:nvPr/>
        </p:nvSpPr>
        <p:spPr>
          <a:xfrm>
            <a:off x="4734560" y="11430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40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40" h="523239">
                <a:moveTo>
                  <a:pt x="424433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1" y="475741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3" y="263016"/>
                </a:lnTo>
                <a:close/>
              </a:path>
              <a:path w="523240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E2BE0DED-392E-4B74-83EE-F68EC3A72459}"/>
              </a:ext>
            </a:extLst>
          </p:cNvPr>
          <p:cNvSpPr/>
          <p:nvPr/>
        </p:nvSpPr>
        <p:spPr>
          <a:xfrm>
            <a:off x="1457960" y="11430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DA026857-FEEE-42FA-9235-6F78DE38102E}"/>
              </a:ext>
            </a:extLst>
          </p:cNvPr>
          <p:cNvSpPr txBox="1"/>
          <p:nvPr/>
        </p:nvSpPr>
        <p:spPr>
          <a:xfrm>
            <a:off x="1001522" y="2298953"/>
            <a:ext cx="17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3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B8C601BA-EF03-481C-9BA5-75CE06B17D94}"/>
              </a:ext>
            </a:extLst>
          </p:cNvPr>
          <p:cNvSpPr txBox="1"/>
          <p:nvPr/>
        </p:nvSpPr>
        <p:spPr>
          <a:xfrm>
            <a:off x="2224659" y="2310510"/>
            <a:ext cx="2235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70100" algn="l"/>
              </a:tabLst>
            </a:pPr>
            <a:r>
              <a:rPr sz="2700" b="1" spc="-7" baseline="1543" dirty="0">
                <a:solidFill>
                  <a:srgbClr val="FFFFFF"/>
                </a:solidFill>
                <a:latin typeface="Arial"/>
                <a:cs typeface="Arial"/>
              </a:rPr>
              <a:t>B	</a:t>
            </a:r>
            <a:r>
              <a:rPr sz="1800" spc="13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E9234209-16CB-4652-8A5D-239DF55276EA}"/>
              </a:ext>
            </a:extLst>
          </p:cNvPr>
          <p:cNvSpPr txBox="1"/>
          <p:nvPr/>
        </p:nvSpPr>
        <p:spPr>
          <a:xfrm>
            <a:off x="5501513" y="2303526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436F03BF-BCF7-464E-9B58-223079604FE8}"/>
              </a:ext>
            </a:extLst>
          </p:cNvPr>
          <p:cNvSpPr txBox="1"/>
          <p:nvPr/>
        </p:nvSpPr>
        <p:spPr>
          <a:xfrm>
            <a:off x="927354" y="3213354"/>
            <a:ext cx="308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5" dirty="0">
                <a:solidFill>
                  <a:srgbClr val="FFFFFF"/>
                </a:solidFill>
                <a:latin typeface="Trebuchet MS"/>
                <a:cs typeface="Trebuchet MS"/>
              </a:rPr>
              <a:t>A1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3C644E96-0189-4904-8234-809308FBB186}"/>
              </a:ext>
            </a:extLst>
          </p:cNvPr>
          <p:cNvSpPr/>
          <p:nvPr/>
        </p:nvSpPr>
        <p:spPr>
          <a:xfrm>
            <a:off x="1091437" y="1715261"/>
            <a:ext cx="1219200" cy="304800"/>
          </a:xfrm>
          <a:custGeom>
            <a:avLst/>
            <a:gdLst/>
            <a:ahLst/>
            <a:cxnLst/>
            <a:rect l="l" t="t" r="r" b="b"/>
            <a:pathLst>
              <a:path w="1219200" h="304800">
                <a:moveTo>
                  <a:pt x="619125" y="0"/>
                </a:moveTo>
                <a:lnTo>
                  <a:pt x="619125" y="152400"/>
                </a:lnTo>
                <a:lnTo>
                  <a:pt x="0" y="152400"/>
                </a:lnTo>
                <a:lnTo>
                  <a:pt x="0" y="304800"/>
                </a:lnTo>
              </a:path>
              <a:path w="1219200" h="304800">
                <a:moveTo>
                  <a:pt x="618744" y="0"/>
                </a:moveTo>
                <a:lnTo>
                  <a:pt x="618744" y="152400"/>
                </a:lnTo>
                <a:lnTo>
                  <a:pt x="1218819" y="152400"/>
                </a:lnTo>
                <a:lnTo>
                  <a:pt x="1218819" y="304800"/>
                </a:lnTo>
              </a:path>
            </a:pathLst>
          </a:custGeom>
          <a:ln w="19812">
            <a:solidFill>
              <a:srgbClr val="82C5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5B68DD2F-A2E2-4051-AEDC-143A692EF946}"/>
              </a:ext>
            </a:extLst>
          </p:cNvPr>
          <p:cNvSpPr/>
          <p:nvPr/>
        </p:nvSpPr>
        <p:spPr>
          <a:xfrm>
            <a:off x="1091437" y="2580894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0" y="314325"/>
                </a:lnTo>
              </a:path>
            </a:pathLst>
          </a:custGeom>
          <a:ln w="19812">
            <a:solidFill>
              <a:srgbClr val="82C5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9">
            <a:extLst>
              <a:ext uri="{FF2B5EF4-FFF2-40B4-BE49-F238E27FC236}">
                <a16:creationId xmlns:a16="http://schemas.microsoft.com/office/drawing/2014/main" id="{516ECF84-A13E-4102-8237-F8B9F5C4AC5C}"/>
              </a:ext>
            </a:extLst>
          </p:cNvPr>
          <p:cNvGrpSpPr/>
          <p:nvPr/>
        </p:nvGrpSpPr>
        <p:grpSpPr>
          <a:xfrm>
            <a:off x="4358131" y="1696211"/>
            <a:ext cx="1238885" cy="325120"/>
            <a:chOff x="6784847" y="2153411"/>
            <a:chExt cx="1238885" cy="325120"/>
          </a:xfrm>
        </p:grpSpPr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D4C61C60-A7BD-4375-9B1C-352A709B397B}"/>
                </a:ext>
              </a:extLst>
            </p:cNvPr>
            <p:cNvSpPr/>
            <p:nvPr/>
          </p:nvSpPr>
          <p:spPr>
            <a:xfrm>
              <a:off x="6794753" y="2163317"/>
              <a:ext cx="619125" cy="304800"/>
            </a:xfrm>
            <a:custGeom>
              <a:avLst/>
              <a:gdLst/>
              <a:ahLst/>
              <a:cxnLst/>
              <a:rect l="l" t="t" r="r" b="b"/>
              <a:pathLst>
                <a:path w="619125" h="304800">
                  <a:moveTo>
                    <a:pt x="619125" y="0"/>
                  </a:moveTo>
                  <a:lnTo>
                    <a:pt x="619125" y="152400"/>
                  </a:lnTo>
                  <a:lnTo>
                    <a:pt x="0" y="152400"/>
                  </a:lnTo>
                  <a:lnTo>
                    <a:pt x="0" y="304800"/>
                  </a:lnTo>
                </a:path>
              </a:pathLst>
            </a:custGeom>
            <a:ln w="19812">
              <a:solidFill>
                <a:srgbClr val="82C5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1EDB14A7-EB1C-4939-831C-EE4C8D46459B}"/>
                </a:ext>
              </a:extLst>
            </p:cNvPr>
            <p:cNvSpPr/>
            <p:nvPr/>
          </p:nvSpPr>
          <p:spPr>
            <a:xfrm>
              <a:off x="7413497" y="2163317"/>
              <a:ext cx="600075" cy="304800"/>
            </a:xfrm>
            <a:custGeom>
              <a:avLst/>
              <a:gdLst/>
              <a:ahLst/>
              <a:cxnLst/>
              <a:rect l="l" t="t" r="r" b="b"/>
              <a:pathLst>
                <a:path w="600075" h="304800">
                  <a:moveTo>
                    <a:pt x="0" y="0"/>
                  </a:moveTo>
                  <a:lnTo>
                    <a:pt x="0" y="152400"/>
                  </a:lnTo>
                  <a:lnTo>
                    <a:pt x="600075" y="152400"/>
                  </a:lnTo>
                  <a:lnTo>
                    <a:pt x="600075" y="304800"/>
                  </a:lnTo>
                </a:path>
              </a:pathLst>
            </a:custGeom>
            <a:ln w="19812">
              <a:solidFill>
                <a:srgbClr val="82C5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2">
            <a:extLst>
              <a:ext uri="{FF2B5EF4-FFF2-40B4-BE49-F238E27FC236}">
                <a16:creationId xmlns:a16="http://schemas.microsoft.com/office/drawing/2014/main" id="{7F556ACD-315E-4609-90EB-A894DD85222E}"/>
              </a:ext>
            </a:extLst>
          </p:cNvPr>
          <p:cNvSpPr/>
          <p:nvPr/>
        </p:nvSpPr>
        <p:spPr>
          <a:xfrm>
            <a:off x="5587238" y="2580894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0" y="314325"/>
                </a:lnTo>
              </a:path>
            </a:pathLst>
          </a:custGeom>
          <a:ln w="19812">
            <a:solidFill>
              <a:srgbClr val="82C5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587B0138-3AA0-45F1-8CB3-FEB094DDACFF}"/>
              </a:ext>
            </a:extLst>
          </p:cNvPr>
          <p:cNvSpPr txBox="1"/>
          <p:nvPr/>
        </p:nvSpPr>
        <p:spPr>
          <a:xfrm>
            <a:off x="1676401" y="2667000"/>
            <a:ext cx="3394074" cy="1162498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38100" marR="56515" algn="ctr">
              <a:spcBef>
                <a:spcPts val="305"/>
              </a:spcBef>
            </a:pPr>
            <a:r>
              <a:rPr lang="en-IN" sz="1800" b="1" spc="40" dirty="0">
                <a:solidFill>
                  <a:srgbClr val="212A35"/>
                </a:solidFill>
                <a:latin typeface="Trebuchet MS"/>
                <a:cs typeface="Trebuchet MS"/>
              </a:rPr>
              <a:t>FIRST PAIR </a:t>
            </a:r>
          </a:p>
          <a:p>
            <a:pPr marL="38100" marR="56515" algn="ctr">
              <a:spcBef>
                <a:spcPts val="305"/>
              </a:spcBef>
            </a:pPr>
            <a:r>
              <a:rPr sz="1800" spc="110" dirty="0">
                <a:solidFill>
                  <a:srgbClr val="212A35"/>
                </a:solidFill>
                <a:latin typeface="Trebuchet MS"/>
                <a:cs typeface="Trebuchet MS"/>
              </a:rPr>
              <a:t>2BP</a:t>
            </a:r>
            <a:r>
              <a:rPr lang="en-IN" sz="1800" spc="-110" dirty="0">
                <a:solidFill>
                  <a:srgbClr val="212A35"/>
                </a:solidFill>
                <a:latin typeface="Trebuchet MS"/>
                <a:cs typeface="Trebuchet MS"/>
              </a:rPr>
              <a:t> </a:t>
            </a:r>
            <a:r>
              <a:rPr sz="1800" spc="-185" dirty="0">
                <a:solidFill>
                  <a:srgbClr val="212A35"/>
                </a:solidFill>
                <a:latin typeface="Trebuchet MS"/>
                <a:cs typeface="Trebuchet MS"/>
              </a:rPr>
              <a:t>:</a:t>
            </a:r>
            <a:r>
              <a:rPr sz="1800" spc="-100" dirty="0">
                <a:solidFill>
                  <a:srgbClr val="212A35"/>
                </a:solidFill>
                <a:latin typeface="Trebuchet MS"/>
                <a:cs typeface="Trebuchet MS"/>
              </a:rPr>
              <a:t> </a:t>
            </a:r>
            <a:r>
              <a:rPr sz="1800" spc="110" dirty="0">
                <a:solidFill>
                  <a:srgbClr val="212A35"/>
                </a:solidFill>
                <a:latin typeface="Trebuchet MS"/>
                <a:cs typeface="Trebuchet MS"/>
              </a:rPr>
              <a:t>1BP</a:t>
            </a:r>
            <a:r>
              <a:rPr sz="1800" spc="-100" dirty="0">
                <a:solidFill>
                  <a:srgbClr val="212A35"/>
                </a:solidFill>
                <a:latin typeface="Trebuchet MS"/>
                <a:cs typeface="Trebuchet MS"/>
              </a:rPr>
              <a:t> </a:t>
            </a:r>
            <a:r>
              <a:rPr lang="en-IN" sz="1800" b="1" spc="-30" dirty="0">
                <a:solidFill>
                  <a:srgbClr val="FF0000"/>
                </a:solidFill>
                <a:latin typeface="Trebuchet MS"/>
                <a:cs typeface="Trebuchet MS"/>
              </a:rPr>
              <a:t>OR </a:t>
            </a:r>
            <a:r>
              <a:rPr sz="1800" spc="110" dirty="0">
                <a:solidFill>
                  <a:srgbClr val="212A35"/>
                </a:solidFill>
                <a:latin typeface="Trebuchet MS"/>
                <a:cs typeface="Trebuchet MS"/>
              </a:rPr>
              <a:t>1BP</a:t>
            </a:r>
            <a:r>
              <a:rPr sz="1800" spc="-110" dirty="0">
                <a:solidFill>
                  <a:srgbClr val="212A35"/>
                </a:solidFill>
                <a:latin typeface="Trebuchet MS"/>
                <a:cs typeface="Trebuchet MS"/>
              </a:rPr>
              <a:t> </a:t>
            </a:r>
            <a:r>
              <a:rPr sz="1800" spc="-185" dirty="0">
                <a:solidFill>
                  <a:srgbClr val="212A35"/>
                </a:solidFill>
                <a:latin typeface="Trebuchet MS"/>
                <a:cs typeface="Trebuchet MS"/>
              </a:rPr>
              <a:t>:</a:t>
            </a:r>
            <a:r>
              <a:rPr sz="1800" spc="-105" dirty="0">
                <a:solidFill>
                  <a:srgbClr val="212A35"/>
                </a:solidFill>
                <a:latin typeface="Trebuchet MS"/>
                <a:cs typeface="Trebuchet MS"/>
              </a:rPr>
              <a:t> </a:t>
            </a:r>
            <a:r>
              <a:rPr sz="1800" spc="110" dirty="0">
                <a:solidFill>
                  <a:srgbClr val="212A35"/>
                </a:solidFill>
                <a:latin typeface="Trebuchet MS"/>
                <a:cs typeface="Trebuchet MS"/>
              </a:rPr>
              <a:t>2BP</a:t>
            </a:r>
            <a:endParaRPr lang="en-IN" sz="1800" spc="110" dirty="0">
              <a:solidFill>
                <a:srgbClr val="212A35"/>
              </a:solidFill>
              <a:latin typeface="Trebuchet MS"/>
              <a:cs typeface="Trebuchet MS"/>
            </a:endParaRPr>
          </a:p>
          <a:p>
            <a:pPr marL="38100" marR="56515" algn="ctr">
              <a:spcBef>
                <a:spcPts val="305"/>
              </a:spcBef>
            </a:pPr>
            <a:r>
              <a:rPr lang="en-IN" sz="3200" b="1" spc="110" dirty="0">
                <a:solidFill>
                  <a:srgbClr val="212A35"/>
                </a:solidFill>
                <a:latin typeface="Trebuchet MS"/>
                <a:cs typeface="Trebuchet MS"/>
              </a:rPr>
              <a:t>Rs.500</a:t>
            </a:r>
            <a:endParaRPr sz="3200" b="1" dirty="0">
              <a:latin typeface="Trebuchet MS"/>
              <a:cs typeface="Trebuchet MS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9D072D50-D390-424A-BC0A-B30CA3686EB2}"/>
              </a:ext>
            </a:extLst>
          </p:cNvPr>
          <p:cNvSpPr/>
          <p:nvPr/>
        </p:nvSpPr>
        <p:spPr>
          <a:xfrm>
            <a:off x="5344160" y="2961132"/>
            <a:ext cx="523240" cy="524510"/>
          </a:xfrm>
          <a:custGeom>
            <a:avLst/>
            <a:gdLst/>
            <a:ahLst/>
            <a:cxnLst/>
            <a:rect l="l" t="t" r="r" b="b"/>
            <a:pathLst>
              <a:path w="523240" h="524510">
                <a:moveTo>
                  <a:pt x="522604" y="477138"/>
                </a:moveTo>
                <a:lnTo>
                  <a:pt x="126" y="477138"/>
                </a:lnTo>
                <a:lnTo>
                  <a:pt x="126" y="524255"/>
                </a:lnTo>
                <a:lnTo>
                  <a:pt x="522604" y="524255"/>
                </a:lnTo>
                <a:lnTo>
                  <a:pt x="522604" y="477138"/>
                </a:lnTo>
                <a:close/>
              </a:path>
              <a:path w="523240" h="524510">
                <a:moveTo>
                  <a:pt x="424433" y="263778"/>
                </a:moveTo>
                <a:lnTo>
                  <a:pt x="98298" y="263778"/>
                </a:lnTo>
                <a:lnTo>
                  <a:pt x="60061" y="271514"/>
                </a:lnTo>
                <a:lnTo>
                  <a:pt x="28813" y="292607"/>
                </a:lnTo>
                <a:lnTo>
                  <a:pt x="7733" y="323893"/>
                </a:lnTo>
                <a:lnTo>
                  <a:pt x="0" y="362203"/>
                </a:lnTo>
                <a:lnTo>
                  <a:pt x="0" y="477138"/>
                </a:lnTo>
                <a:lnTo>
                  <a:pt x="522731" y="477138"/>
                </a:lnTo>
                <a:lnTo>
                  <a:pt x="522731" y="362203"/>
                </a:lnTo>
                <a:lnTo>
                  <a:pt x="514998" y="323893"/>
                </a:lnTo>
                <a:lnTo>
                  <a:pt x="493918" y="292607"/>
                </a:lnTo>
                <a:lnTo>
                  <a:pt x="462670" y="271514"/>
                </a:lnTo>
                <a:lnTo>
                  <a:pt x="424433" y="263778"/>
                </a:lnTo>
                <a:close/>
              </a:path>
              <a:path w="523240" h="524510">
                <a:moveTo>
                  <a:pt x="261366" y="0"/>
                </a:moveTo>
                <a:lnTo>
                  <a:pt x="215278" y="9316"/>
                </a:lnTo>
                <a:lnTo>
                  <a:pt x="177657" y="34718"/>
                </a:lnTo>
                <a:lnTo>
                  <a:pt x="152298" y="72384"/>
                </a:lnTo>
                <a:lnTo>
                  <a:pt x="143001" y="118490"/>
                </a:lnTo>
                <a:lnTo>
                  <a:pt x="152298" y="164651"/>
                </a:lnTo>
                <a:lnTo>
                  <a:pt x="177657" y="202310"/>
                </a:lnTo>
                <a:lnTo>
                  <a:pt x="215278" y="227683"/>
                </a:lnTo>
                <a:lnTo>
                  <a:pt x="261366" y="236981"/>
                </a:lnTo>
                <a:lnTo>
                  <a:pt x="307453" y="227683"/>
                </a:lnTo>
                <a:lnTo>
                  <a:pt x="345074" y="202310"/>
                </a:lnTo>
                <a:lnTo>
                  <a:pt x="370433" y="164651"/>
                </a:lnTo>
                <a:lnTo>
                  <a:pt x="379729" y="118490"/>
                </a:lnTo>
                <a:lnTo>
                  <a:pt x="370433" y="72384"/>
                </a:lnTo>
                <a:lnTo>
                  <a:pt x="345074" y="34718"/>
                </a:lnTo>
                <a:lnTo>
                  <a:pt x="307453" y="9316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75A997D1-055E-4664-9CBB-029A8303F81E}"/>
              </a:ext>
            </a:extLst>
          </p:cNvPr>
          <p:cNvSpPr txBox="1"/>
          <p:nvPr/>
        </p:nvSpPr>
        <p:spPr>
          <a:xfrm>
            <a:off x="5490210" y="3213354"/>
            <a:ext cx="297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85" dirty="0">
                <a:solidFill>
                  <a:srgbClr val="FFFFFF"/>
                </a:solidFill>
                <a:latin typeface="Trebuchet MS"/>
                <a:cs typeface="Trebuchet MS"/>
              </a:rPr>
              <a:t>B1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0642CB-1E10-42F5-AA95-5F041A5CA724}"/>
              </a:ext>
            </a:extLst>
          </p:cNvPr>
          <p:cNvSpPr/>
          <p:nvPr/>
        </p:nvSpPr>
        <p:spPr>
          <a:xfrm>
            <a:off x="304800" y="3925256"/>
            <a:ext cx="6172200" cy="2551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Qualification: 2 Direct Referrals of any BP each on Both Legs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First Pair: 2 BP : 1 BP </a:t>
            </a:r>
            <a:r>
              <a:rPr lang="en-US" sz="1600" b="1" dirty="0">
                <a:solidFill>
                  <a:srgbClr val="FF0000"/>
                </a:solidFill>
                <a:latin typeface="Roboto"/>
              </a:rPr>
              <a:t>OR</a:t>
            </a:r>
            <a:r>
              <a:rPr lang="en-US" sz="1600" dirty="0">
                <a:solidFill>
                  <a:schemeClr val="tx1"/>
                </a:solidFill>
                <a:latin typeface="Roboto"/>
              </a:rPr>
              <a:t> 1 BP : 2 BP; Later 1: 1 BP Unlimited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Earn GMB of Rs. 500/- Per Pair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Max. 5 Pairs (Rs. 2500) Per Day; Rs. 75,000/- Per Month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Closing Cycle: 7</a:t>
            </a:r>
            <a:r>
              <a:rPr lang="en-US" sz="16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600" dirty="0">
                <a:solidFill>
                  <a:schemeClr val="tx1"/>
                </a:solidFill>
                <a:latin typeface="Roboto"/>
              </a:rPr>
              <a:t>, 14</a:t>
            </a:r>
            <a:r>
              <a:rPr lang="en-US" sz="16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600" dirty="0">
                <a:solidFill>
                  <a:schemeClr val="tx1"/>
                </a:solidFill>
                <a:latin typeface="Roboto"/>
              </a:rPr>
              <a:t>, 21</a:t>
            </a:r>
            <a:r>
              <a:rPr lang="en-US" sz="1600" baseline="30000" dirty="0">
                <a:solidFill>
                  <a:schemeClr val="tx1"/>
                </a:solidFill>
                <a:latin typeface="Roboto"/>
              </a:rPr>
              <a:t>st</a:t>
            </a:r>
            <a:r>
              <a:rPr lang="en-US" sz="1600" dirty="0">
                <a:solidFill>
                  <a:schemeClr val="tx1"/>
                </a:solidFill>
                <a:latin typeface="Roboto"/>
              </a:rPr>
              <a:t> &amp; Last day of the Month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Pay-out: 12</a:t>
            </a:r>
            <a:r>
              <a:rPr lang="en-US" sz="16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600" dirty="0">
                <a:solidFill>
                  <a:schemeClr val="tx1"/>
                </a:solidFill>
                <a:latin typeface="Roboto"/>
              </a:rPr>
              <a:t>, 19</a:t>
            </a:r>
            <a:r>
              <a:rPr lang="en-US" sz="16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600" dirty="0">
                <a:solidFill>
                  <a:schemeClr val="tx1"/>
                </a:solidFill>
                <a:latin typeface="Roboto"/>
              </a:rPr>
              <a:t>, 26</a:t>
            </a:r>
            <a:r>
              <a:rPr lang="en-US" sz="16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600" dirty="0">
                <a:solidFill>
                  <a:schemeClr val="tx1"/>
                </a:solidFill>
                <a:latin typeface="Roboto"/>
              </a:rPr>
              <a:t>, 5</a:t>
            </a:r>
            <a:r>
              <a:rPr lang="en-US" sz="16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600" dirty="0">
                <a:solidFill>
                  <a:schemeClr val="tx1"/>
                </a:solidFill>
                <a:latin typeface="Roboto"/>
              </a:rPr>
              <a:t> of Every Month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Pay out less than Rs.100/- will be transferred to E-Wallet </a:t>
            </a:r>
            <a:endParaRPr lang="en-US" sz="2000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7D9BF68-3756-46F4-A1DB-EA7308594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63" y="2626414"/>
            <a:ext cx="5054800" cy="3986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3. CHEQUE MATCHING BONUS (CMB)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9CA76E1-6BEB-4BFD-8E9C-E47CA9330746}"/>
              </a:ext>
            </a:extLst>
          </p:cNvPr>
          <p:cNvSpPr/>
          <p:nvPr/>
        </p:nvSpPr>
        <p:spPr>
          <a:xfrm>
            <a:off x="914400" y="4420959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5" y="475780"/>
                </a:moveTo>
                <a:lnTo>
                  <a:pt x="126" y="475780"/>
                </a:lnTo>
                <a:lnTo>
                  <a:pt x="126" y="522731"/>
                </a:lnTo>
                <a:lnTo>
                  <a:pt x="522605" y="522731"/>
                </a:lnTo>
                <a:lnTo>
                  <a:pt x="522605" y="475780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7"/>
                </a:lnTo>
                <a:lnTo>
                  <a:pt x="0" y="475780"/>
                </a:lnTo>
                <a:lnTo>
                  <a:pt x="522731" y="475780"/>
                </a:lnTo>
                <a:lnTo>
                  <a:pt x="522731" y="361187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6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6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30" y="118236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CCD02D1-0E72-4224-A0D7-31169F1F40B4}"/>
              </a:ext>
            </a:extLst>
          </p:cNvPr>
          <p:cNvSpPr/>
          <p:nvPr/>
        </p:nvSpPr>
        <p:spPr>
          <a:xfrm>
            <a:off x="3657600" y="4420959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80"/>
                </a:moveTo>
                <a:lnTo>
                  <a:pt x="126" y="475780"/>
                </a:lnTo>
                <a:lnTo>
                  <a:pt x="126" y="522731"/>
                </a:lnTo>
                <a:lnTo>
                  <a:pt x="522604" y="522731"/>
                </a:lnTo>
                <a:lnTo>
                  <a:pt x="522604" y="475780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7"/>
                </a:lnTo>
                <a:lnTo>
                  <a:pt x="0" y="475780"/>
                </a:lnTo>
                <a:lnTo>
                  <a:pt x="522732" y="475780"/>
                </a:lnTo>
                <a:lnTo>
                  <a:pt x="522732" y="361187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6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6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6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5A68DA5D-8F4B-4B69-94B2-3F6F5B843292}"/>
              </a:ext>
            </a:extLst>
          </p:cNvPr>
          <p:cNvSpPr/>
          <p:nvPr/>
        </p:nvSpPr>
        <p:spPr>
          <a:xfrm>
            <a:off x="3744468" y="3495892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2"/>
                </a:moveTo>
                <a:lnTo>
                  <a:pt x="126" y="475742"/>
                </a:lnTo>
                <a:lnTo>
                  <a:pt x="126" y="522731"/>
                </a:lnTo>
                <a:lnTo>
                  <a:pt x="522604" y="522731"/>
                </a:lnTo>
                <a:lnTo>
                  <a:pt x="522604" y="475742"/>
                </a:lnTo>
                <a:close/>
              </a:path>
              <a:path w="523239" h="523239">
                <a:moveTo>
                  <a:pt x="424433" y="263017"/>
                </a:moveTo>
                <a:lnTo>
                  <a:pt x="98297" y="263017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1" y="475742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3" y="263017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C06EA926-3DD1-43A7-BA65-7B17804AFC6B}"/>
              </a:ext>
            </a:extLst>
          </p:cNvPr>
          <p:cNvSpPr/>
          <p:nvPr/>
        </p:nvSpPr>
        <p:spPr>
          <a:xfrm>
            <a:off x="2895600" y="3495892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2"/>
                </a:moveTo>
                <a:lnTo>
                  <a:pt x="126" y="475742"/>
                </a:lnTo>
                <a:lnTo>
                  <a:pt x="126" y="522731"/>
                </a:lnTo>
                <a:lnTo>
                  <a:pt x="522604" y="522731"/>
                </a:lnTo>
                <a:lnTo>
                  <a:pt x="522604" y="475742"/>
                </a:lnTo>
                <a:close/>
              </a:path>
              <a:path w="523239" h="523239">
                <a:moveTo>
                  <a:pt x="424434" y="263017"/>
                </a:moveTo>
                <a:lnTo>
                  <a:pt x="98298" y="263017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2" y="475742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7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C64AE665-2137-4250-AB27-B34CAB0A54EB}"/>
              </a:ext>
            </a:extLst>
          </p:cNvPr>
          <p:cNvSpPr/>
          <p:nvPr/>
        </p:nvSpPr>
        <p:spPr>
          <a:xfrm>
            <a:off x="1905000" y="3506559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1"/>
                </a:lnTo>
                <a:lnTo>
                  <a:pt x="522604" y="522731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7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7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6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6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6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D8F39AB2-9968-4041-82F4-9D4D17A1D265}"/>
              </a:ext>
            </a:extLst>
          </p:cNvPr>
          <p:cNvSpPr/>
          <p:nvPr/>
        </p:nvSpPr>
        <p:spPr>
          <a:xfrm>
            <a:off x="914400" y="3495892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5" y="475742"/>
                </a:moveTo>
                <a:lnTo>
                  <a:pt x="126" y="475742"/>
                </a:lnTo>
                <a:lnTo>
                  <a:pt x="126" y="522731"/>
                </a:lnTo>
                <a:lnTo>
                  <a:pt x="522605" y="522731"/>
                </a:lnTo>
                <a:lnTo>
                  <a:pt x="522605" y="475742"/>
                </a:lnTo>
                <a:close/>
              </a:path>
              <a:path w="523239" h="523239">
                <a:moveTo>
                  <a:pt x="424434" y="263017"/>
                </a:moveTo>
                <a:lnTo>
                  <a:pt x="98298" y="263017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1" y="475742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7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30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43A7EF66-749E-4002-B585-A1CC91104292}"/>
              </a:ext>
            </a:extLst>
          </p:cNvPr>
          <p:cNvSpPr/>
          <p:nvPr/>
        </p:nvSpPr>
        <p:spPr>
          <a:xfrm>
            <a:off x="3124200" y="2211159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2"/>
                </a:moveTo>
                <a:lnTo>
                  <a:pt x="126" y="475742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2"/>
                </a:lnTo>
                <a:close/>
              </a:path>
              <a:path w="523239" h="523239">
                <a:moveTo>
                  <a:pt x="424434" y="263017"/>
                </a:moveTo>
                <a:lnTo>
                  <a:pt x="98298" y="263017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2" y="475742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7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object 25">
            <a:extLst>
              <a:ext uri="{FF2B5EF4-FFF2-40B4-BE49-F238E27FC236}">
                <a16:creationId xmlns:a16="http://schemas.microsoft.com/office/drawing/2014/main" id="{CF693969-4A05-4977-8E16-BF03FF944A84}"/>
              </a:ext>
            </a:extLst>
          </p:cNvPr>
          <p:cNvSpPr/>
          <p:nvPr/>
        </p:nvSpPr>
        <p:spPr>
          <a:xfrm>
            <a:off x="1371600" y="2200492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5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5" y="522732"/>
                </a:lnTo>
                <a:lnTo>
                  <a:pt x="522605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1" y="475741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30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object 27">
            <a:extLst>
              <a:ext uri="{FF2B5EF4-FFF2-40B4-BE49-F238E27FC236}">
                <a16:creationId xmlns:a16="http://schemas.microsoft.com/office/drawing/2014/main" id="{42334209-76B8-4883-9769-56AF2A7A89D9}"/>
              </a:ext>
            </a:extLst>
          </p:cNvPr>
          <p:cNvSpPr/>
          <p:nvPr/>
        </p:nvSpPr>
        <p:spPr>
          <a:xfrm>
            <a:off x="2133600" y="905092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40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40" h="523239">
                <a:moveTo>
                  <a:pt x="424433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1" y="475741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3" y="263016"/>
                </a:lnTo>
                <a:close/>
              </a:path>
              <a:path w="523240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object 30">
            <a:extLst>
              <a:ext uri="{FF2B5EF4-FFF2-40B4-BE49-F238E27FC236}">
                <a16:creationId xmlns:a16="http://schemas.microsoft.com/office/drawing/2014/main" id="{DD29D32A-FBD3-4575-BFBF-E9A492933680}"/>
              </a:ext>
            </a:extLst>
          </p:cNvPr>
          <p:cNvSpPr txBox="1"/>
          <p:nvPr/>
        </p:nvSpPr>
        <p:spPr>
          <a:xfrm>
            <a:off x="2293747" y="1168236"/>
            <a:ext cx="174625" cy="2997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U</a:t>
            </a:r>
            <a:endParaRPr sz="18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34" name="object 31">
            <a:extLst>
              <a:ext uri="{FF2B5EF4-FFF2-40B4-BE49-F238E27FC236}">
                <a16:creationId xmlns:a16="http://schemas.microsoft.com/office/drawing/2014/main" id="{D37E38DA-D81D-4311-BA95-076B767CDDF0}"/>
              </a:ext>
            </a:extLst>
          </p:cNvPr>
          <p:cNvSpPr txBox="1"/>
          <p:nvPr/>
        </p:nvSpPr>
        <p:spPr>
          <a:xfrm>
            <a:off x="1535429" y="2456651"/>
            <a:ext cx="190500" cy="2997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</a:t>
            </a:r>
            <a:endParaRPr sz="1800" b="1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5" name="object 32">
            <a:extLst>
              <a:ext uri="{FF2B5EF4-FFF2-40B4-BE49-F238E27FC236}">
                <a16:creationId xmlns:a16="http://schemas.microsoft.com/office/drawing/2014/main" id="{8EF398B2-0A65-4D47-BEA5-9E9A51506C38}"/>
              </a:ext>
            </a:extLst>
          </p:cNvPr>
          <p:cNvSpPr txBox="1"/>
          <p:nvPr/>
        </p:nvSpPr>
        <p:spPr>
          <a:xfrm>
            <a:off x="3307841" y="2456651"/>
            <a:ext cx="190500" cy="2997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</a:t>
            </a:r>
            <a:endParaRPr sz="1800" b="1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9" name="object 36">
            <a:extLst>
              <a:ext uri="{FF2B5EF4-FFF2-40B4-BE49-F238E27FC236}">
                <a16:creationId xmlns:a16="http://schemas.microsoft.com/office/drawing/2014/main" id="{975A1B2F-62AD-4F57-81EF-5B8A38674682}"/>
              </a:ext>
            </a:extLst>
          </p:cNvPr>
          <p:cNvSpPr txBox="1"/>
          <p:nvPr/>
        </p:nvSpPr>
        <p:spPr>
          <a:xfrm>
            <a:off x="1054734" y="4667035"/>
            <a:ext cx="243204" cy="22826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400" b="1" spc="-4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D</a:t>
            </a:r>
            <a:endParaRPr sz="1400" b="1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40" name="object 37">
            <a:extLst>
              <a:ext uri="{FF2B5EF4-FFF2-40B4-BE49-F238E27FC236}">
                <a16:creationId xmlns:a16="http://schemas.microsoft.com/office/drawing/2014/main" id="{866F6E9F-B658-4744-AD5A-84B199697974}"/>
              </a:ext>
            </a:extLst>
          </p:cNvPr>
          <p:cNvSpPr txBox="1"/>
          <p:nvPr/>
        </p:nvSpPr>
        <p:spPr>
          <a:xfrm>
            <a:off x="3871596" y="4667035"/>
            <a:ext cx="243204" cy="22826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400" b="1" spc="-4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F</a:t>
            </a:r>
            <a:endParaRPr sz="1400" b="1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44" name="object 41">
            <a:extLst>
              <a:ext uri="{FF2B5EF4-FFF2-40B4-BE49-F238E27FC236}">
                <a16:creationId xmlns:a16="http://schemas.microsoft.com/office/drawing/2014/main" id="{0CE86160-DFF3-405F-9D9E-0CA8A93B3540}"/>
              </a:ext>
            </a:extLst>
          </p:cNvPr>
          <p:cNvSpPr txBox="1"/>
          <p:nvPr/>
        </p:nvSpPr>
        <p:spPr>
          <a:xfrm>
            <a:off x="1069594" y="3752305"/>
            <a:ext cx="190500" cy="2997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b="1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</a:t>
            </a:r>
            <a:endParaRPr sz="1800" b="1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47" name="object 44">
            <a:extLst>
              <a:ext uri="{FF2B5EF4-FFF2-40B4-BE49-F238E27FC236}">
                <a16:creationId xmlns:a16="http://schemas.microsoft.com/office/drawing/2014/main" id="{D5863E8C-F53B-48FC-BFB8-E42B326993A1}"/>
              </a:ext>
            </a:extLst>
          </p:cNvPr>
          <p:cNvSpPr txBox="1"/>
          <p:nvPr/>
        </p:nvSpPr>
        <p:spPr>
          <a:xfrm>
            <a:off x="3918965" y="3752305"/>
            <a:ext cx="190500" cy="2997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b="1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</a:t>
            </a:r>
            <a:endParaRPr sz="1800" b="1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77" name="object 74">
            <a:extLst>
              <a:ext uri="{FF2B5EF4-FFF2-40B4-BE49-F238E27FC236}">
                <a16:creationId xmlns:a16="http://schemas.microsoft.com/office/drawing/2014/main" id="{0A3E316D-00EE-4A3B-BCB6-82423E08D502}"/>
              </a:ext>
            </a:extLst>
          </p:cNvPr>
          <p:cNvSpPr/>
          <p:nvPr/>
        </p:nvSpPr>
        <p:spPr>
          <a:xfrm>
            <a:off x="1182624" y="4061295"/>
            <a:ext cx="0" cy="449580"/>
          </a:xfrm>
          <a:custGeom>
            <a:avLst/>
            <a:gdLst/>
            <a:ahLst/>
            <a:cxnLst/>
            <a:rect l="l" t="t" r="r" b="b"/>
            <a:pathLst>
              <a:path h="449579">
                <a:moveTo>
                  <a:pt x="0" y="0"/>
                </a:moveTo>
                <a:lnTo>
                  <a:pt x="0" y="449580"/>
                </a:lnTo>
              </a:path>
            </a:pathLst>
          </a:custGeom>
          <a:ln w="609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8" name="object 75">
            <a:extLst>
              <a:ext uri="{FF2B5EF4-FFF2-40B4-BE49-F238E27FC236}">
                <a16:creationId xmlns:a16="http://schemas.microsoft.com/office/drawing/2014/main" id="{6934B9B0-5368-4B51-8FB0-F83195F8F11E}"/>
              </a:ext>
            </a:extLst>
          </p:cNvPr>
          <p:cNvSpPr/>
          <p:nvPr/>
        </p:nvSpPr>
        <p:spPr>
          <a:xfrm>
            <a:off x="3899915" y="4029292"/>
            <a:ext cx="9525" cy="466725"/>
          </a:xfrm>
          <a:custGeom>
            <a:avLst/>
            <a:gdLst/>
            <a:ahLst/>
            <a:cxnLst/>
            <a:rect l="l" t="t" r="r" b="b"/>
            <a:pathLst>
              <a:path w="9525" h="466725">
                <a:moveTo>
                  <a:pt x="9525" y="466725"/>
                </a:moveTo>
                <a:lnTo>
                  <a:pt x="0" y="0"/>
                </a:lnTo>
              </a:path>
            </a:pathLst>
          </a:custGeom>
          <a:ln w="609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6" name="object 89">
            <a:extLst>
              <a:ext uri="{FF2B5EF4-FFF2-40B4-BE49-F238E27FC236}">
                <a16:creationId xmlns:a16="http://schemas.microsoft.com/office/drawing/2014/main" id="{C1BBA2AB-86C5-49EA-84FE-FE7F1B669F68}"/>
              </a:ext>
            </a:extLst>
          </p:cNvPr>
          <p:cNvSpPr/>
          <p:nvPr/>
        </p:nvSpPr>
        <p:spPr>
          <a:xfrm>
            <a:off x="3048000" y="2866480"/>
            <a:ext cx="981710" cy="553720"/>
          </a:xfrm>
          <a:custGeom>
            <a:avLst/>
            <a:gdLst/>
            <a:ahLst/>
            <a:cxnLst/>
            <a:rect l="l" t="t" r="r" b="b"/>
            <a:pathLst>
              <a:path w="981710" h="553720">
                <a:moveTo>
                  <a:pt x="0" y="400812"/>
                </a:moveTo>
                <a:lnTo>
                  <a:pt x="981075" y="400812"/>
                </a:lnTo>
              </a:path>
              <a:path w="981710" h="553720">
                <a:moveTo>
                  <a:pt x="333756" y="0"/>
                </a:moveTo>
                <a:lnTo>
                  <a:pt x="333756" y="400050"/>
                </a:lnTo>
              </a:path>
              <a:path w="981710" h="553720">
                <a:moveTo>
                  <a:pt x="981456" y="553212"/>
                </a:moveTo>
                <a:lnTo>
                  <a:pt x="981456" y="400812"/>
                </a:lnTo>
              </a:path>
              <a:path w="981710" h="553720">
                <a:moveTo>
                  <a:pt x="0" y="553212"/>
                </a:moveTo>
                <a:lnTo>
                  <a:pt x="0" y="400812"/>
                </a:lnTo>
              </a:path>
            </a:pathLst>
          </a:custGeom>
          <a:ln w="609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7" name="object 89">
            <a:extLst>
              <a:ext uri="{FF2B5EF4-FFF2-40B4-BE49-F238E27FC236}">
                <a16:creationId xmlns:a16="http://schemas.microsoft.com/office/drawing/2014/main" id="{34166560-4DCD-40FE-8CAE-90455AD57598}"/>
              </a:ext>
            </a:extLst>
          </p:cNvPr>
          <p:cNvSpPr/>
          <p:nvPr/>
        </p:nvSpPr>
        <p:spPr>
          <a:xfrm>
            <a:off x="1305814" y="2810092"/>
            <a:ext cx="981710" cy="553720"/>
          </a:xfrm>
          <a:custGeom>
            <a:avLst/>
            <a:gdLst/>
            <a:ahLst/>
            <a:cxnLst/>
            <a:rect l="l" t="t" r="r" b="b"/>
            <a:pathLst>
              <a:path w="981710" h="553720">
                <a:moveTo>
                  <a:pt x="0" y="400812"/>
                </a:moveTo>
                <a:lnTo>
                  <a:pt x="981075" y="400812"/>
                </a:lnTo>
              </a:path>
              <a:path w="981710" h="553720">
                <a:moveTo>
                  <a:pt x="333756" y="0"/>
                </a:moveTo>
                <a:lnTo>
                  <a:pt x="333756" y="400050"/>
                </a:lnTo>
              </a:path>
              <a:path w="981710" h="553720">
                <a:moveTo>
                  <a:pt x="981456" y="553212"/>
                </a:moveTo>
                <a:lnTo>
                  <a:pt x="981456" y="400812"/>
                </a:lnTo>
              </a:path>
              <a:path w="981710" h="553720">
                <a:moveTo>
                  <a:pt x="0" y="553212"/>
                </a:moveTo>
                <a:lnTo>
                  <a:pt x="0" y="400812"/>
                </a:lnTo>
              </a:path>
            </a:pathLst>
          </a:custGeom>
          <a:ln w="609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8" name="object 89">
            <a:extLst>
              <a:ext uri="{FF2B5EF4-FFF2-40B4-BE49-F238E27FC236}">
                <a16:creationId xmlns:a16="http://schemas.microsoft.com/office/drawing/2014/main" id="{2F3F33B0-FD82-4094-9EFC-AB8C9D61C238}"/>
              </a:ext>
            </a:extLst>
          </p:cNvPr>
          <p:cNvSpPr/>
          <p:nvPr/>
        </p:nvSpPr>
        <p:spPr>
          <a:xfrm>
            <a:off x="1848604" y="1496181"/>
            <a:ext cx="1371599" cy="707135"/>
          </a:xfrm>
          <a:custGeom>
            <a:avLst/>
            <a:gdLst/>
            <a:ahLst/>
            <a:cxnLst/>
            <a:rect l="l" t="t" r="r" b="b"/>
            <a:pathLst>
              <a:path w="981710" h="553720">
                <a:moveTo>
                  <a:pt x="0" y="400812"/>
                </a:moveTo>
                <a:lnTo>
                  <a:pt x="981075" y="400812"/>
                </a:lnTo>
              </a:path>
              <a:path w="981710" h="553720">
                <a:moveTo>
                  <a:pt x="333756" y="0"/>
                </a:moveTo>
                <a:lnTo>
                  <a:pt x="333756" y="400050"/>
                </a:lnTo>
              </a:path>
              <a:path w="981710" h="553720">
                <a:moveTo>
                  <a:pt x="981456" y="553212"/>
                </a:moveTo>
                <a:lnTo>
                  <a:pt x="981456" y="400812"/>
                </a:lnTo>
              </a:path>
              <a:path w="981710" h="553720">
                <a:moveTo>
                  <a:pt x="0" y="553212"/>
                </a:moveTo>
                <a:lnTo>
                  <a:pt x="0" y="400812"/>
                </a:lnTo>
              </a:path>
            </a:pathLst>
          </a:custGeom>
          <a:ln w="609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9" name="Arc 88">
            <a:extLst>
              <a:ext uri="{FF2B5EF4-FFF2-40B4-BE49-F238E27FC236}">
                <a16:creationId xmlns:a16="http://schemas.microsoft.com/office/drawing/2014/main" id="{0E9FD892-62A0-47D3-81FF-E6BCCDEF9967}"/>
              </a:ext>
            </a:extLst>
          </p:cNvPr>
          <p:cNvSpPr/>
          <p:nvPr/>
        </p:nvSpPr>
        <p:spPr>
          <a:xfrm>
            <a:off x="762000" y="1257949"/>
            <a:ext cx="3505705" cy="3238068"/>
          </a:xfrm>
          <a:prstGeom prst="arc">
            <a:avLst>
              <a:gd name="adj1" fmla="val 16200000"/>
              <a:gd name="adj2" fmla="val 1393364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01A3D53F-954F-4C4C-842B-9B9D3E9A3F90}"/>
              </a:ext>
            </a:extLst>
          </p:cNvPr>
          <p:cNvSpPr/>
          <p:nvPr/>
        </p:nvSpPr>
        <p:spPr>
          <a:xfrm>
            <a:off x="304800" y="1168236"/>
            <a:ext cx="4648201" cy="4080255"/>
          </a:xfrm>
          <a:prstGeom prst="arc">
            <a:avLst>
              <a:gd name="adj1" fmla="val 16200000"/>
              <a:gd name="adj2" fmla="val 2973458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5" name="Arc 94">
            <a:extLst>
              <a:ext uri="{FF2B5EF4-FFF2-40B4-BE49-F238E27FC236}">
                <a16:creationId xmlns:a16="http://schemas.microsoft.com/office/drawing/2014/main" id="{4864EF3D-ADFB-4A5E-AAFA-AA2945E578CB}"/>
              </a:ext>
            </a:extLst>
          </p:cNvPr>
          <p:cNvSpPr/>
          <p:nvPr/>
        </p:nvSpPr>
        <p:spPr>
          <a:xfrm flipH="1">
            <a:off x="923924" y="1350887"/>
            <a:ext cx="2494917" cy="3238068"/>
          </a:xfrm>
          <a:prstGeom prst="arc">
            <a:avLst>
              <a:gd name="adj1" fmla="val 16200000"/>
              <a:gd name="adj2" fmla="val 1393364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6" name="Arc 95">
            <a:extLst>
              <a:ext uri="{FF2B5EF4-FFF2-40B4-BE49-F238E27FC236}">
                <a16:creationId xmlns:a16="http://schemas.microsoft.com/office/drawing/2014/main" id="{32D271D1-9C3E-4A0C-9A20-9CDEE69E33D3}"/>
              </a:ext>
            </a:extLst>
          </p:cNvPr>
          <p:cNvSpPr/>
          <p:nvPr/>
        </p:nvSpPr>
        <p:spPr>
          <a:xfrm flipH="1">
            <a:off x="396173" y="1253745"/>
            <a:ext cx="3386121" cy="4080255"/>
          </a:xfrm>
          <a:prstGeom prst="arc">
            <a:avLst>
              <a:gd name="adj1" fmla="val 16200000"/>
              <a:gd name="adj2" fmla="val 2973458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5E153E3-36D1-407A-BC5D-5B605688B32A}"/>
              </a:ext>
            </a:extLst>
          </p:cNvPr>
          <p:cNvSpPr/>
          <p:nvPr/>
        </p:nvSpPr>
        <p:spPr>
          <a:xfrm>
            <a:off x="5119961" y="1066800"/>
            <a:ext cx="6767239" cy="17432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Get 100% GMB of All your Direct as CMB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You can Earn up to Rs.2,500/- Per Direct Per Day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You can Earn up to Rs.75,000/- Per Direct Per Month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You can Refer Any Number of Direct Referral Anytime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Roboto"/>
              </a:rPr>
              <a:t>Earn in Single Leg too, Subject to 1 Pair Per Pay Cycle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600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CF40CEB3-BA34-4AC2-B736-9F37CCD09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2" b="18974"/>
          <a:stretch/>
        </p:blipFill>
        <p:spPr>
          <a:xfrm>
            <a:off x="896620" y="5248491"/>
            <a:ext cx="2974976" cy="115528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84E9D77-B0C4-472D-B6CB-D8439CABA9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"/>
          <a:stretch/>
        </p:blipFill>
        <p:spPr>
          <a:xfrm>
            <a:off x="8824640" y="2894265"/>
            <a:ext cx="3381920" cy="368672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B0117EA2-CA39-40C9-9B61-2BA371B538C2}"/>
              </a:ext>
            </a:extLst>
          </p:cNvPr>
          <p:cNvSpPr/>
          <p:nvPr/>
        </p:nvSpPr>
        <p:spPr>
          <a:xfrm>
            <a:off x="5105400" y="3733801"/>
            <a:ext cx="973054" cy="3810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DIRECT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148F717-BA6E-433A-ADD9-90604EFCDA32}"/>
              </a:ext>
            </a:extLst>
          </p:cNvPr>
          <p:cNvSpPr/>
          <p:nvPr/>
        </p:nvSpPr>
        <p:spPr>
          <a:xfrm>
            <a:off x="6095999" y="3733800"/>
            <a:ext cx="1270679" cy="3810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PER DAY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CCAD23D-C648-4924-833A-B9EDE902A0A9}"/>
              </a:ext>
            </a:extLst>
          </p:cNvPr>
          <p:cNvSpPr/>
          <p:nvPr/>
        </p:nvSpPr>
        <p:spPr>
          <a:xfrm>
            <a:off x="7384222" y="3733800"/>
            <a:ext cx="1516617" cy="3810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PER MONTH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92649B0-6862-4133-B477-E608699D6C15}"/>
              </a:ext>
            </a:extLst>
          </p:cNvPr>
          <p:cNvSpPr/>
          <p:nvPr/>
        </p:nvSpPr>
        <p:spPr>
          <a:xfrm>
            <a:off x="5119961" y="4114801"/>
            <a:ext cx="973054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3CF1DE1-BB07-4A5F-92BA-6AE51C20F5CE}"/>
              </a:ext>
            </a:extLst>
          </p:cNvPr>
          <p:cNvSpPr/>
          <p:nvPr/>
        </p:nvSpPr>
        <p:spPr>
          <a:xfrm>
            <a:off x="6110560" y="4114800"/>
            <a:ext cx="127067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5,000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82CDE66-AF32-4AD0-ADED-9473E893555E}"/>
              </a:ext>
            </a:extLst>
          </p:cNvPr>
          <p:cNvSpPr/>
          <p:nvPr/>
        </p:nvSpPr>
        <p:spPr>
          <a:xfrm>
            <a:off x="7398783" y="4114800"/>
            <a:ext cx="1516617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1,50,000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8FAB859-9179-4583-8244-099C3ADBD6BA}"/>
              </a:ext>
            </a:extLst>
          </p:cNvPr>
          <p:cNvSpPr/>
          <p:nvPr/>
        </p:nvSpPr>
        <p:spPr>
          <a:xfrm>
            <a:off x="5119961" y="4495800"/>
            <a:ext cx="973054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66BF116-CCA9-49DD-B799-DB7941378E78}"/>
              </a:ext>
            </a:extLst>
          </p:cNvPr>
          <p:cNvSpPr/>
          <p:nvPr/>
        </p:nvSpPr>
        <p:spPr>
          <a:xfrm>
            <a:off x="6110560" y="4495799"/>
            <a:ext cx="127067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7,500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4800854-861A-461E-9075-7258D3D297D5}"/>
              </a:ext>
            </a:extLst>
          </p:cNvPr>
          <p:cNvSpPr/>
          <p:nvPr/>
        </p:nvSpPr>
        <p:spPr>
          <a:xfrm>
            <a:off x="7398783" y="4495799"/>
            <a:ext cx="1516617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2,25,000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FAEFBA4-BCEC-4426-8329-8099D0F010C0}"/>
              </a:ext>
            </a:extLst>
          </p:cNvPr>
          <p:cNvSpPr/>
          <p:nvPr/>
        </p:nvSpPr>
        <p:spPr>
          <a:xfrm>
            <a:off x="5105400" y="4876801"/>
            <a:ext cx="973054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CC7D2FE-BCF3-49F7-A7D9-CE433844A572}"/>
              </a:ext>
            </a:extLst>
          </p:cNvPr>
          <p:cNvSpPr/>
          <p:nvPr/>
        </p:nvSpPr>
        <p:spPr>
          <a:xfrm>
            <a:off x="6095999" y="4876800"/>
            <a:ext cx="127067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12,500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CF38C51-2929-41BF-B397-043A6CB9E018}"/>
              </a:ext>
            </a:extLst>
          </p:cNvPr>
          <p:cNvSpPr/>
          <p:nvPr/>
        </p:nvSpPr>
        <p:spPr>
          <a:xfrm>
            <a:off x="7384222" y="4876800"/>
            <a:ext cx="1516617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3,75,000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C20C5A3-F535-41F6-9691-28BA497C9822}"/>
              </a:ext>
            </a:extLst>
          </p:cNvPr>
          <p:cNvSpPr/>
          <p:nvPr/>
        </p:nvSpPr>
        <p:spPr>
          <a:xfrm>
            <a:off x="5105400" y="5257801"/>
            <a:ext cx="973054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F437F52C-3488-42FA-9F6F-DCBC7508099E}"/>
              </a:ext>
            </a:extLst>
          </p:cNvPr>
          <p:cNvSpPr/>
          <p:nvPr/>
        </p:nvSpPr>
        <p:spPr>
          <a:xfrm>
            <a:off x="6095999" y="5257800"/>
            <a:ext cx="127067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25,000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20C8A4E-E75F-40C9-AB70-EC1D02EFAB09}"/>
              </a:ext>
            </a:extLst>
          </p:cNvPr>
          <p:cNvSpPr/>
          <p:nvPr/>
        </p:nvSpPr>
        <p:spPr>
          <a:xfrm>
            <a:off x="7384222" y="5257800"/>
            <a:ext cx="1516617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7,50,000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F15D099-3E0F-42C2-9CAF-5DF247B490D2}"/>
              </a:ext>
            </a:extLst>
          </p:cNvPr>
          <p:cNvSpPr/>
          <p:nvPr/>
        </p:nvSpPr>
        <p:spPr>
          <a:xfrm>
            <a:off x="5105400" y="5638801"/>
            <a:ext cx="973054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538C05E-F0DB-46E8-BDF7-EAB5F7B23B56}"/>
              </a:ext>
            </a:extLst>
          </p:cNvPr>
          <p:cNvSpPr/>
          <p:nvPr/>
        </p:nvSpPr>
        <p:spPr>
          <a:xfrm>
            <a:off x="6095999" y="5638800"/>
            <a:ext cx="127067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37,500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BA6BC681-E8E1-4D2D-9AE1-BCC4FEF556E3}"/>
              </a:ext>
            </a:extLst>
          </p:cNvPr>
          <p:cNvSpPr/>
          <p:nvPr/>
        </p:nvSpPr>
        <p:spPr>
          <a:xfrm>
            <a:off x="7384222" y="5638800"/>
            <a:ext cx="1516617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11,25,000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608D885-7050-4C48-8AE7-514184EA67B9}"/>
              </a:ext>
            </a:extLst>
          </p:cNvPr>
          <p:cNvSpPr/>
          <p:nvPr/>
        </p:nvSpPr>
        <p:spPr>
          <a:xfrm>
            <a:off x="5105400" y="6019801"/>
            <a:ext cx="973054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4AC241A-FB6E-4ABB-9A3D-544A36D871F6}"/>
              </a:ext>
            </a:extLst>
          </p:cNvPr>
          <p:cNvSpPr/>
          <p:nvPr/>
        </p:nvSpPr>
        <p:spPr>
          <a:xfrm>
            <a:off x="6095999" y="6019800"/>
            <a:ext cx="127067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50,000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401818D-470A-4EEC-BFC2-7969AF284A5E}"/>
              </a:ext>
            </a:extLst>
          </p:cNvPr>
          <p:cNvSpPr/>
          <p:nvPr/>
        </p:nvSpPr>
        <p:spPr>
          <a:xfrm>
            <a:off x="7384222" y="6019800"/>
            <a:ext cx="1516617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15,00,000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DD2FD57-1136-4C3A-9D28-FC2BB28B8F13}"/>
              </a:ext>
            </a:extLst>
          </p:cNvPr>
          <p:cNvSpPr/>
          <p:nvPr/>
        </p:nvSpPr>
        <p:spPr>
          <a:xfrm>
            <a:off x="5105399" y="3276600"/>
            <a:ext cx="3780879" cy="4572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latin typeface="Roboto" panose="02000000000000000000" pitchFamily="2" charset="0"/>
                <a:ea typeface="Roboto" panose="02000000000000000000" pitchFamily="2" charset="0"/>
              </a:rPr>
              <a:t>INCOME POTENTIAL ILLUSTRATION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1" grpId="0" animBg="1"/>
      <p:bldP spid="95" grpId="0" animBg="1"/>
      <p:bldP spid="96" grpId="0" animBg="1"/>
      <p:bldP spid="98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4. FLUSH-OUT BONUS (FOB)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74F45647-2932-43A2-AF44-8DF891D60C45}"/>
              </a:ext>
            </a:extLst>
          </p:cNvPr>
          <p:cNvSpPr txBox="1"/>
          <p:nvPr/>
        </p:nvSpPr>
        <p:spPr>
          <a:xfrm>
            <a:off x="15504795" y="2770886"/>
            <a:ext cx="878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RobotoRegular"/>
                <a:cs typeface="RobotoRegular"/>
              </a:rPr>
              <a:t>=</a:t>
            </a:r>
            <a:r>
              <a:rPr sz="1800" spc="-65" dirty="0">
                <a:latin typeface="RobotoRegular"/>
                <a:cs typeface="RobotoRegular"/>
              </a:rPr>
              <a:t> </a:t>
            </a:r>
            <a:r>
              <a:rPr sz="1800" spc="-5" dirty="0">
                <a:latin typeface="RobotoRegular"/>
                <a:cs typeface="RobotoRegular"/>
              </a:rPr>
              <a:t>1000/-</a:t>
            </a:r>
            <a:endParaRPr sz="1800">
              <a:latin typeface="RobotoRegular"/>
              <a:cs typeface="RobotoRegular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A265E3-1EA8-41CA-939E-EC1923BCBA37}"/>
              </a:ext>
            </a:extLst>
          </p:cNvPr>
          <p:cNvSpPr/>
          <p:nvPr/>
        </p:nvSpPr>
        <p:spPr>
          <a:xfrm>
            <a:off x="152400" y="1086569"/>
            <a:ext cx="5805948" cy="1684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Roboto"/>
              </a:rPr>
              <a:t>Every First Purchase of 1 BP Carries 200 FO Points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Roboto"/>
              </a:rPr>
              <a:t>All Company FO Points are Pooled in FOB Pool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Roboto"/>
              </a:rPr>
              <a:t>For Every 5 Flushed Out BP Pair Get 1 Flush Out Unit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Roboto"/>
              </a:rPr>
              <a:t>Max. 10 Flush Out Units Per Day </a:t>
            </a:r>
            <a:r>
              <a:rPr lang="en-US" sz="1400" i="1" dirty="0">
                <a:solidFill>
                  <a:schemeClr val="tx1"/>
                </a:solidFill>
                <a:latin typeface="Roboto"/>
              </a:rPr>
              <a:t>(Rs.10,000)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Roboto"/>
              </a:rPr>
              <a:t>Max. 300 Flush Out Units Per Month </a:t>
            </a:r>
            <a:r>
              <a:rPr lang="en-US" sz="1400" i="1" dirty="0">
                <a:solidFill>
                  <a:schemeClr val="tx1"/>
                </a:solidFill>
                <a:latin typeface="Roboto"/>
              </a:rPr>
              <a:t>(Rs. 3,00,000)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161DCF-FA22-460F-BEB0-841D1156E81B}"/>
              </a:ext>
            </a:extLst>
          </p:cNvPr>
          <p:cNvSpPr/>
          <p:nvPr/>
        </p:nvSpPr>
        <p:spPr>
          <a:xfrm>
            <a:off x="152400" y="2863851"/>
            <a:ext cx="5805948" cy="1286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Roboto"/>
              </a:rPr>
              <a:t>FOB UNIT VALUE CALCULATION</a:t>
            </a:r>
          </a:p>
          <a:p>
            <a:pPr algn="ctr"/>
            <a:endParaRPr lang="en-US" b="1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52089-4A66-4B09-8528-BE5342877044}"/>
              </a:ext>
            </a:extLst>
          </p:cNvPr>
          <p:cNvSpPr/>
          <p:nvPr/>
        </p:nvSpPr>
        <p:spPr>
          <a:xfrm>
            <a:off x="6172199" y="1371600"/>
            <a:ext cx="1433053" cy="3810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FO PAIR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B3E043-C57B-4990-94B9-2DDE321176C1}"/>
              </a:ext>
            </a:extLst>
          </p:cNvPr>
          <p:cNvSpPr/>
          <p:nvPr/>
        </p:nvSpPr>
        <p:spPr>
          <a:xfrm>
            <a:off x="7619999" y="1371599"/>
            <a:ext cx="1381759" cy="3810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FO UNITS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163E0E-4CB6-46A2-8459-D23792F70F7C}"/>
              </a:ext>
            </a:extLst>
          </p:cNvPr>
          <p:cNvSpPr/>
          <p:nvPr/>
        </p:nvSpPr>
        <p:spPr>
          <a:xfrm>
            <a:off x="9001760" y="1371599"/>
            <a:ext cx="1270679" cy="3810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FO VALUE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A1414C-0E81-4535-AC2A-E94A86F6AE88}"/>
              </a:ext>
            </a:extLst>
          </p:cNvPr>
          <p:cNvSpPr/>
          <p:nvPr/>
        </p:nvSpPr>
        <p:spPr>
          <a:xfrm>
            <a:off x="6186760" y="1752600"/>
            <a:ext cx="1433053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0DB443-91EA-4CC0-AF20-739B2A74643D}"/>
              </a:ext>
            </a:extLst>
          </p:cNvPr>
          <p:cNvSpPr/>
          <p:nvPr/>
        </p:nvSpPr>
        <p:spPr>
          <a:xfrm>
            <a:off x="7634560" y="1752599"/>
            <a:ext cx="138175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591CE4-1FAA-4AAF-B081-CB26B404AB2D}"/>
              </a:ext>
            </a:extLst>
          </p:cNvPr>
          <p:cNvSpPr/>
          <p:nvPr/>
        </p:nvSpPr>
        <p:spPr>
          <a:xfrm>
            <a:off x="9016321" y="1752599"/>
            <a:ext cx="127067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1,000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84B113-757B-4999-8967-F94D209E319E}"/>
              </a:ext>
            </a:extLst>
          </p:cNvPr>
          <p:cNvSpPr/>
          <p:nvPr/>
        </p:nvSpPr>
        <p:spPr>
          <a:xfrm>
            <a:off x="6186760" y="2133599"/>
            <a:ext cx="1433053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28F485-0A08-4308-BAB8-F00D1B0DBEE0}"/>
              </a:ext>
            </a:extLst>
          </p:cNvPr>
          <p:cNvSpPr/>
          <p:nvPr/>
        </p:nvSpPr>
        <p:spPr>
          <a:xfrm>
            <a:off x="7634560" y="2133598"/>
            <a:ext cx="138175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CA41CB-9162-4F1F-83DC-C36DC7BD8D8D}"/>
              </a:ext>
            </a:extLst>
          </p:cNvPr>
          <p:cNvSpPr/>
          <p:nvPr/>
        </p:nvSpPr>
        <p:spPr>
          <a:xfrm>
            <a:off x="9016321" y="2133598"/>
            <a:ext cx="127067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1,000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0B82E3-31B5-47FA-BAA4-CF177F1EE616}"/>
              </a:ext>
            </a:extLst>
          </p:cNvPr>
          <p:cNvSpPr/>
          <p:nvPr/>
        </p:nvSpPr>
        <p:spPr>
          <a:xfrm>
            <a:off x="6172199" y="2514600"/>
            <a:ext cx="1433053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1F5387-B505-47CB-91E3-544546D14CA2}"/>
              </a:ext>
            </a:extLst>
          </p:cNvPr>
          <p:cNvSpPr/>
          <p:nvPr/>
        </p:nvSpPr>
        <p:spPr>
          <a:xfrm>
            <a:off x="7619999" y="2514599"/>
            <a:ext cx="138175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196D5A-BF02-48A1-A1FF-0E0C7C55E952}"/>
              </a:ext>
            </a:extLst>
          </p:cNvPr>
          <p:cNvSpPr/>
          <p:nvPr/>
        </p:nvSpPr>
        <p:spPr>
          <a:xfrm>
            <a:off x="9001760" y="2514599"/>
            <a:ext cx="127067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E377A32-269F-4EC2-864F-61C75039DC7E}"/>
              </a:ext>
            </a:extLst>
          </p:cNvPr>
          <p:cNvSpPr/>
          <p:nvPr/>
        </p:nvSpPr>
        <p:spPr>
          <a:xfrm>
            <a:off x="6172199" y="2895600"/>
            <a:ext cx="1433053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F0A9BE-2863-439B-A284-74A1DDF91AFC}"/>
              </a:ext>
            </a:extLst>
          </p:cNvPr>
          <p:cNvSpPr/>
          <p:nvPr/>
        </p:nvSpPr>
        <p:spPr>
          <a:xfrm>
            <a:off x="7619999" y="2895599"/>
            <a:ext cx="138175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4BB033-D40D-482D-B234-F8EA6E16795A}"/>
              </a:ext>
            </a:extLst>
          </p:cNvPr>
          <p:cNvSpPr/>
          <p:nvPr/>
        </p:nvSpPr>
        <p:spPr>
          <a:xfrm>
            <a:off x="9001760" y="2895599"/>
            <a:ext cx="127067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1,000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24BFDD-6A39-460A-BEA7-D70FEE6C1F33}"/>
              </a:ext>
            </a:extLst>
          </p:cNvPr>
          <p:cNvSpPr/>
          <p:nvPr/>
        </p:nvSpPr>
        <p:spPr>
          <a:xfrm>
            <a:off x="6172199" y="3276600"/>
            <a:ext cx="1433053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EE3AB1C-0B45-435A-932E-5ED02061BE46}"/>
              </a:ext>
            </a:extLst>
          </p:cNvPr>
          <p:cNvSpPr/>
          <p:nvPr/>
        </p:nvSpPr>
        <p:spPr>
          <a:xfrm>
            <a:off x="7619999" y="3276599"/>
            <a:ext cx="138175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E990121-F9C3-4F87-A0A6-4406CEED1DF4}"/>
              </a:ext>
            </a:extLst>
          </p:cNvPr>
          <p:cNvSpPr/>
          <p:nvPr/>
        </p:nvSpPr>
        <p:spPr>
          <a:xfrm>
            <a:off x="9001760" y="3276599"/>
            <a:ext cx="127067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1,000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747999-DBB1-4748-8545-BD7C7C150048}"/>
              </a:ext>
            </a:extLst>
          </p:cNvPr>
          <p:cNvSpPr/>
          <p:nvPr/>
        </p:nvSpPr>
        <p:spPr>
          <a:xfrm>
            <a:off x="6172199" y="3657600"/>
            <a:ext cx="1433053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77D4BD-0E5B-4869-AE8A-AA7ABEF28510}"/>
              </a:ext>
            </a:extLst>
          </p:cNvPr>
          <p:cNvSpPr/>
          <p:nvPr/>
        </p:nvSpPr>
        <p:spPr>
          <a:xfrm>
            <a:off x="7619999" y="3657599"/>
            <a:ext cx="138175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8078834-826D-4E13-A1EA-891EB29B01AB}"/>
              </a:ext>
            </a:extLst>
          </p:cNvPr>
          <p:cNvSpPr/>
          <p:nvPr/>
        </p:nvSpPr>
        <p:spPr>
          <a:xfrm>
            <a:off x="9001760" y="3657599"/>
            <a:ext cx="127067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1,000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7BC2560-E145-4907-8C07-CFB380125BD2}"/>
              </a:ext>
            </a:extLst>
          </p:cNvPr>
          <p:cNvSpPr/>
          <p:nvPr/>
        </p:nvSpPr>
        <p:spPr>
          <a:xfrm>
            <a:off x="6172199" y="914399"/>
            <a:ext cx="5805948" cy="4572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DAILY FLUSH OUT BONUS ILLUSTRATION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4E62BA-4A12-47B9-80C8-406ACB147568}"/>
              </a:ext>
            </a:extLst>
          </p:cNvPr>
          <p:cNvSpPr/>
          <p:nvPr/>
        </p:nvSpPr>
        <p:spPr>
          <a:xfrm>
            <a:off x="10242943" y="1371600"/>
            <a:ext cx="1705896" cy="3810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TOTAL F0B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8EBF6D-E7DD-4C16-B446-16D720E054E9}"/>
              </a:ext>
            </a:extLst>
          </p:cNvPr>
          <p:cNvSpPr/>
          <p:nvPr/>
        </p:nvSpPr>
        <p:spPr>
          <a:xfrm>
            <a:off x="10257504" y="1752600"/>
            <a:ext cx="1705896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1,000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16EC41-D649-43FA-B70D-5D827BF7CC12}"/>
              </a:ext>
            </a:extLst>
          </p:cNvPr>
          <p:cNvSpPr/>
          <p:nvPr/>
        </p:nvSpPr>
        <p:spPr>
          <a:xfrm>
            <a:off x="10257504" y="2133599"/>
            <a:ext cx="1705896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2,000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E799A27-2F5E-48E6-ADA4-D275519DE13E}"/>
              </a:ext>
            </a:extLst>
          </p:cNvPr>
          <p:cNvSpPr/>
          <p:nvPr/>
        </p:nvSpPr>
        <p:spPr>
          <a:xfrm>
            <a:off x="10242943" y="2514600"/>
            <a:ext cx="1705896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3,000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79C457-FF85-4E31-B51E-008AD01A967F}"/>
              </a:ext>
            </a:extLst>
          </p:cNvPr>
          <p:cNvSpPr/>
          <p:nvPr/>
        </p:nvSpPr>
        <p:spPr>
          <a:xfrm>
            <a:off x="10242943" y="2895600"/>
            <a:ext cx="1705896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4,000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66FEA59-D55A-4C32-AD14-0F7A4DFE56AB}"/>
              </a:ext>
            </a:extLst>
          </p:cNvPr>
          <p:cNvSpPr/>
          <p:nvPr/>
        </p:nvSpPr>
        <p:spPr>
          <a:xfrm>
            <a:off x="10242943" y="3276600"/>
            <a:ext cx="1705896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5,000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87E7D4-E2C9-4AE3-9D3B-136373BB4E0D}"/>
              </a:ext>
            </a:extLst>
          </p:cNvPr>
          <p:cNvSpPr/>
          <p:nvPr/>
        </p:nvSpPr>
        <p:spPr>
          <a:xfrm>
            <a:off x="10242943" y="3657600"/>
            <a:ext cx="1705896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10,000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8BE83A-3B5C-4B5E-BB0C-222C21B9A5F8}"/>
              </a:ext>
            </a:extLst>
          </p:cNvPr>
          <p:cNvSpPr/>
          <p:nvPr/>
        </p:nvSpPr>
        <p:spPr>
          <a:xfrm>
            <a:off x="243161" y="3541058"/>
            <a:ext cx="1509439" cy="268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1 FOB Unit Value =</a:t>
            </a:r>
            <a:endParaRPr lang="en-IN" sz="12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549C9DD-21B7-4AE7-871A-D16CC1DB6F52}"/>
              </a:ext>
            </a:extLst>
          </p:cNvPr>
          <p:cNvSpPr/>
          <p:nvPr/>
        </p:nvSpPr>
        <p:spPr>
          <a:xfrm>
            <a:off x="1676400" y="3397251"/>
            <a:ext cx="3900949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Total Company BP Per Day X Total FO Points Per Day</a:t>
            </a:r>
            <a:endParaRPr lang="en-IN" sz="12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C1631CF-1B4C-49EB-B2FF-FF9AEBBC1A4F}"/>
              </a:ext>
            </a:extLst>
          </p:cNvPr>
          <p:cNvSpPr/>
          <p:nvPr/>
        </p:nvSpPr>
        <p:spPr>
          <a:xfrm>
            <a:off x="1524095" y="3724184"/>
            <a:ext cx="3581400" cy="2433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Total FOB Units Per Day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CDB6EFC-1EC6-4E6A-AA13-7FDC16DC2D50}"/>
              </a:ext>
            </a:extLst>
          </p:cNvPr>
          <p:cNvSpPr/>
          <p:nvPr/>
        </p:nvSpPr>
        <p:spPr>
          <a:xfrm>
            <a:off x="1676400" y="3420407"/>
            <a:ext cx="3900949" cy="328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____________________________________________________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0ACD2-EBE5-59CE-A0E6-FD357B18A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9"/>
          <a:stretch/>
        </p:blipFill>
        <p:spPr>
          <a:xfrm>
            <a:off x="0" y="4419598"/>
            <a:ext cx="12192000" cy="238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2" grpId="0" animBg="1"/>
      <p:bldP spid="47" grpId="0" animBg="1"/>
      <p:bldP spid="48" grpId="0" animBg="1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D50DB6-5CBC-4477-9D36-6D723F754899}"/>
              </a:ext>
            </a:extLst>
          </p:cNvPr>
          <p:cNvSpPr/>
          <p:nvPr/>
        </p:nvSpPr>
        <p:spPr>
          <a:xfrm>
            <a:off x="5791200" y="1295400"/>
            <a:ext cx="5562600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offer a wide range of </a:t>
            </a:r>
          </a:p>
          <a:p>
            <a:r>
              <a:rPr lang="en-IN" sz="28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World-Class Products &amp; Services </a:t>
            </a:r>
          </a:p>
          <a:p>
            <a:r>
              <a:rPr lang="en-IN" sz="28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Our Esteemed Customers </a:t>
            </a:r>
          </a:p>
          <a:p>
            <a:r>
              <a:rPr lang="en-IN" sz="28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 An </a:t>
            </a:r>
            <a:r>
              <a:rPr lang="en-IN" sz="2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Affordable Price </a:t>
            </a:r>
          </a:p>
          <a:p>
            <a:r>
              <a:rPr lang="en-IN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 offer a </a:t>
            </a:r>
          </a:p>
          <a:p>
            <a:r>
              <a:rPr lang="en-IN" sz="28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Legitimate Entrepreneurship Opportunity to </a:t>
            </a:r>
          </a:p>
          <a:p>
            <a:r>
              <a:rPr lang="en-IN" sz="2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Awaken The Giant Within Them</a:t>
            </a:r>
          </a:p>
          <a:p>
            <a:r>
              <a:rPr lang="en-IN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 help them</a:t>
            </a:r>
          </a:p>
          <a:p>
            <a:r>
              <a:rPr lang="en-IN" sz="28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Explore Life To The Fullest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038A6-9824-4492-B779-A5F40F6F6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r="10120"/>
          <a:stretch/>
        </p:blipFill>
        <p:spPr>
          <a:xfrm>
            <a:off x="-15711" y="762001"/>
            <a:ext cx="5273511" cy="5867400"/>
          </a:xfrm>
          <a:prstGeom prst="rect">
            <a:avLst/>
          </a:prstGeom>
        </p:spPr>
      </p:pic>
      <p:pic>
        <p:nvPicPr>
          <p:cNvPr id="6" name="Picture 5" descr="SHPL PPT TITLE (1).png">
            <a:extLst>
              <a:ext uri="{FF2B5EF4-FFF2-40B4-BE49-F238E27FC236}">
                <a16:creationId xmlns:a16="http://schemas.microsoft.com/office/drawing/2014/main" id="{7EBD4804-1581-4325-8A4A-7C90977E29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D8F614-1FFF-45BE-95CE-5FD2D0DBF0C7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46527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ACHIEVE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RANKS </a:t>
            </a:r>
            <a:r>
              <a:rPr lang="en-US" sz="3200" b="1" dirty="0">
                <a:solidFill>
                  <a:schemeClr val="bg1"/>
                </a:solidFill>
                <a:latin typeface="Roboto"/>
              </a:rPr>
              <a:t>IN FIRST PURCHASE (BP)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1. DIAMOND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9599" y="5943600"/>
            <a:ext cx="11582401" cy="457200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2. EXECUTIVE DIAMOND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71599" y="5486400"/>
            <a:ext cx="10820401" cy="457200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3. ROYAL DIAMOND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81200" y="5029200"/>
            <a:ext cx="10210800" cy="457200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4. CROWN DIAMOND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67000" y="4572000"/>
            <a:ext cx="9525000" cy="457200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5. EXECUTIVE CROWN DIAMOND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29000" y="4114800"/>
            <a:ext cx="8763000" cy="4572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6. CROWN AMBASSADOR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114800" y="3657600"/>
            <a:ext cx="8077200" cy="4572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7. DOUBLE CROWN AMBASSADOR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648200" y="3200400"/>
            <a:ext cx="7543800" cy="4572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8. TRIPLE CROWN AMBASSADOR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257800" y="2743200"/>
            <a:ext cx="6934200" cy="4572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9. UNIVERSAL CROWN AMBASSADOR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867400" y="2286000"/>
            <a:ext cx="6324600" cy="4572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10. DOUBLE UNIVERSAL CROWN AMBASSADOR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629400" y="1828800"/>
            <a:ext cx="5562600" cy="457200"/>
          </a:xfrm>
          <a:prstGeom prst="rect">
            <a:avLst/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11. PRESIDENTIAL CLUB DIRECTOR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7086600" y="1371600"/>
            <a:ext cx="5105400" cy="457200"/>
          </a:xfrm>
          <a:prstGeom prst="rect">
            <a:avLst/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12. ROYAL PRESIDENTIAL CLUB DIRECTOR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8229600" y="914400"/>
            <a:ext cx="3962400" cy="4572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Roboto"/>
              </a:rPr>
              <a:t>13. SHPL BRAND AMBASSADOR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A23F8-D8C9-E25C-34C5-7F6DB1DD3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3" y="1102319"/>
            <a:ext cx="4531432" cy="2548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62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5. RANKS &amp; PERFORMANCE BONUS (RPB)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C3682C-9826-4216-AAB2-D113C50EB837}"/>
              </a:ext>
            </a:extLst>
          </p:cNvPr>
          <p:cNvSpPr/>
          <p:nvPr/>
        </p:nvSpPr>
        <p:spPr>
          <a:xfrm>
            <a:off x="0" y="844550"/>
            <a:ext cx="12192000" cy="1136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Bahnschrift" panose="020B0502040204020203" pitchFamily="34" charset="0"/>
              </a:rPr>
              <a:t>ACHIEVE PRESTIGIOUS </a:t>
            </a:r>
            <a:r>
              <a:rPr lang="en-US" sz="2400" b="1" dirty="0">
                <a:solidFill>
                  <a:srgbClr val="3333CC"/>
                </a:solidFill>
                <a:latin typeface="Bahnschrift" panose="020B0502040204020203" pitchFamily="34" charset="0"/>
              </a:rPr>
              <a:t>SHPL RANKS </a:t>
            </a:r>
            <a:r>
              <a:rPr lang="en-US" sz="2400" b="1" dirty="0">
                <a:solidFill>
                  <a:schemeClr val="tx1"/>
                </a:solidFill>
                <a:latin typeface="Bahnschrift" panose="020B0502040204020203" pitchFamily="34" charset="0"/>
              </a:rPr>
              <a:t>ON MATCHING BP AND GET UNBELIEVABLE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CASH REWARDS &amp; INTERNATIONAL TOURS </a:t>
            </a:r>
            <a:r>
              <a:rPr lang="en-US" sz="2800" b="1" dirty="0">
                <a:solidFill>
                  <a:srgbClr val="FF0000"/>
                </a:solidFill>
                <a:latin typeface="Bahnschrift" panose="020B0502040204020203" pitchFamily="34" charset="0"/>
              </a:rPr>
              <a:t>WITHOUT ANY TIME LIMIT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4C2479-F5C6-4687-8508-521333989A72}"/>
              </a:ext>
            </a:extLst>
          </p:cNvPr>
          <p:cNvSpPr/>
          <p:nvPr/>
        </p:nvSpPr>
        <p:spPr>
          <a:xfrm>
            <a:off x="0" y="4759324"/>
            <a:ext cx="3881887" cy="56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00"/>
                </a:solidFill>
                <a:latin typeface="Bahnschrift" panose="020B0502040204020203" pitchFamily="34" charset="0"/>
              </a:rPr>
              <a:t>CASH : Rs.10,000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732AED-DB3D-42D6-ADC9-5524FF05D3DC}"/>
              </a:ext>
            </a:extLst>
          </p:cNvPr>
          <p:cNvSpPr/>
          <p:nvPr/>
        </p:nvSpPr>
        <p:spPr>
          <a:xfrm>
            <a:off x="76200" y="2209801"/>
            <a:ext cx="3810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FIRST 30 BP : 30 BP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E7BE1-B26E-4359-99BB-39A262017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0" y="5236299"/>
            <a:ext cx="3818783" cy="1345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FE8B640-532E-45F6-BDE7-2F7FCFAD2841}"/>
              </a:ext>
            </a:extLst>
          </p:cNvPr>
          <p:cNvSpPr/>
          <p:nvPr/>
        </p:nvSpPr>
        <p:spPr>
          <a:xfrm>
            <a:off x="76200" y="2590800"/>
            <a:ext cx="3810000" cy="381000"/>
          </a:xfrm>
          <a:prstGeom prst="rect">
            <a:avLst/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DIAMOND ACHIEVER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5C918-61DD-46E6-8326-02F4CAC2EA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3" y="3051859"/>
            <a:ext cx="2027905" cy="17940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CC2046-EED2-4DCA-808D-1FE0574176DF}"/>
              </a:ext>
            </a:extLst>
          </p:cNvPr>
          <p:cNvSpPr/>
          <p:nvPr/>
        </p:nvSpPr>
        <p:spPr>
          <a:xfrm>
            <a:off x="4038600" y="4759323"/>
            <a:ext cx="3881887" cy="56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00"/>
                </a:solidFill>
                <a:latin typeface="Bahnschrift" panose="020B0502040204020203" pitchFamily="34" charset="0"/>
              </a:rPr>
              <a:t>CASH : Rs.25,000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D2F3C8-6AF1-4FF9-A6C5-8727216A4A63}"/>
              </a:ext>
            </a:extLst>
          </p:cNvPr>
          <p:cNvSpPr/>
          <p:nvPr/>
        </p:nvSpPr>
        <p:spPr>
          <a:xfrm>
            <a:off x="4114800" y="2209800"/>
            <a:ext cx="3810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NEXT 70 BP : 70 BP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FE94B6-952D-4C00-AA55-0D5620DA0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90" y="5236298"/>
            <a:ext cx="3818783" cy="134547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3174114-55E7-4813-BBEF-A938E1920CF5}"/>
              </a:ext>
            </a:extLst>
          </p:cNvPr>
          <p:cNvSpPr/>
          <p:nvPr/>
        </p:nvSpPr>
        <p:spPr>
          <a:xfrm>
            <a:off x="4114800" y="2590799"/>
            <a:ext cx="3810000" cy="381000"/>
          </a:xfrm>
          <a:prstGeom prst="rect">
            <a:avLst/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EXECUTIVE DIAMOND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7E50C-1274-4333-8427-9FC32E281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75" y="2852506"/>
            <a:ext cx="2341756" cy="20717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2D3CE0-402F-47E4-B64D-275EC3DF5BD8}"/>
              </a:ext>
            </a:extLst>
          </p:cNvPr>
          <p:cNvSpPr/>
          <p:nvPr/>
        </p:nvSpPr>
        <p:spPr>
          <a:xfrm>
            <a:off x="8001000" y="4759323"/>
            <a:ext cx="3881887" cy="56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00"/>
                </a:solidFill>
                <a:latin typeface="Bahnschrift" panose="020B0502040204020203" pitchFamily="34" charset="0"/>
              </a:rPr>
              <a:t>CASH : Rs.50,000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A7EBF5-8AE9-447E-AC7D-A9ABD478E464}"/>
              </a:ext>
            </a:extLst>
          </p:cNvPr>
          <p:cNvSpPr/>
          <p:nvPr/>
        </p:nvSpPr>
        <p:spPr>
          <a:xfrm>
            <a:off x="8077200" y="2209800"/>
            <a:ext cx="3810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NEXT 150 BP : 150 BP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082804A-6631-40F3-8E46-71FB36AAA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890" y="5236298"/>
            <a:ext cx="3818783" cy="13454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0B57D2E-072E-41D7-B8C2-44B07B2CCE64}"/>
              </a:ext>
            </a:extLst>
          </p:cNvPr>
          <p:cNvSpPr/>
          <p:nvPr/>
        </p:nvSpPr>
        <p:spPr>
          <a:xfrm>
            <a:off x="8077200" y="2590799"/>
            <a:ext cx="3810000" cy="381000"/>
          </a:xfrm>
          <a:prstGeom prst="rect">
            <a:avLst/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ROYAL DIAMOND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871EF2-F3B5-423D-90D1-B7327AF69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244" y="2852506"/>
            <a:ext cx="2429338" cy="214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4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7" grpId="0" animBg="1"/>
      <p:bldP spid="20" grpId="0"/>
      <p:bldP spid="23" grpId="0" animBg="1"/>
      <p:bldP spid="33" grpId="0" animBg="1"/>
      <p:bldP spid="18" grpId="0"/>
      <p:bldP spid="19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# RANKS &amp; PERFORMANCE BONUS (RPB)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C3682C-9826-4216-AAB2-D113C50EB837}"/>
              </a:ext>
            </a:extLst>
          </p:cNvPr>
          <p:cNvSpPr/>
          <p:nvPr/>
        </p:nvSpPr>
        <p:spPr>
          <a:xfrm>
            <a:off x="0" y="838200"/>
            <a:ext cx="12192000" cy="564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Bahnschrift" panose="020B0502040204020203" pitchFamily="34" charset="0"/>
              </a:rPr>
              <a:t>FRESH BUSINESS POINTS (BP) ARE COUNTED FROM </a:t>
            </a:r>
            <a:r>
              <a:rPr lang="en-US" sz="2400" b="1" dirty="0">
                <a:solidFill>
                  <a:srgbClr val="FF0000"/>
                </a:solidFill>
                <a:latin typeface="Bahnschrift" panose="020B0502040204020203" pitchFamily="34" charset="0"/>
              </a:rPr>
              <a:t>2 MAY 2022 </a:t>
            </a:r>
            <a:r>
              <a:rPr lang="en-US" sz="2400" b="1" dirty="0">
                <a:solidFill>
                  <a:schemeClr val="tx1"/>
                </a:solidFill>
                <a:latin typeface="Bahnschrift" panose="020B0502040204020203" pitchFamily="34" charset="0"/>
              </a:rPr>
              <a:t>IN BOTH TEAMS</a:t>
            </a:r>
            <a:endParaRPr lang="en-US" sz="28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4C2479-F5C6-4687-8508-521333989A72}"/>
              </a:ext>
            </a:extLst>
          </p:cNvPr>
          <p:cNvSpPr/>
          <p:nvPr/>
        </p:nvSpPr>
        <p:spPr>
          <a:xfrm>
            <a:off x="0" y="4759324"/>
            <a:ext cx="4028763" cy="56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00"/>
                </a:solidFill>
                <a:latin typeface="Bahnschrift" panose="020B0502040204020203" pitchFamily="34" charset="0"/>
              </a:rPr>
              <a:t>CASH BONUS : Rs.1,00,000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732AED-DB3D-42D6-ADC9-5524FF05D3DC}"/>
              </a:ext>
            </a:extLst>
          </p:cNvPr>
          <p:cNvSpPr/>
          <p:nvPr/>
        </p:nvSpPr>
        <p:spPr>
          <a:xfrm>
            <a:off x="76200" y="1752601"/>
            <a:ext cx="3810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NEXT 300 BP : 300 BP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E7BE1-B26E-4359-99BB-39A262017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0" y="5236299"/>
            <a:ext cx="3818783" cy="1345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FE8B640-532E-45F6-BDE7-2F7FCFAD2841}"/>
              </a:ext>
            </a:extLst>
          </p:cNvPr>
          <p:cNvSpPr/>
          <p:nvPr/>
        </p:nvSpPr>
        <p:spPr>
          <a:xfrm>
            <a:off x="76200" y="2133600"/>
            <a:ext cx="3810000" cy="381000"/>
          </a:xfrm>
          <a:prstGeom prst="rect">
            <a:avLst/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CROWN DIAMOND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CC2046-EED2-4DCA-808D-1FE0574176DF}"/>
              </a:ext>
            </a:extLst>
          </p:cNvPr>
          <p:cNvSpPr/>
          <p:nvPr/>
        </p:nvSpPr>
        <p:spPr>
          <a:xfrm>
            <a:off x="3961873" y="4759323"/>
            <a:ext cx="4028763" cy="56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00"/>
                </a:solidFill>
                <a:latin typeface="Bahnschrift" panose="020B0502040204020203" pitchFamily="34" charset="0"/>
              </a:rPr>
              <a:t>CASH BONUS : Rs.2,50,000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D2F3C8-6AF1-4FF9-A6C5-8727216A4A63}"/>
              </a:ext>
            </a:extLst>
          </p:cNvPr>
          <p:cNvSpPr/>
          <p:nvPr/>
        </p:nvSpPr>
        <p:spPr>
          <a:xfrm>
            <a:off x="4114800" y="1752600"/>
            <a:ext cx="3810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NEXT 750 BP : 750 BP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FE94B6-952D-4C00-AA55-0D5620DA0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90" y="5236298"/>
            <a:ext cx="3818783" cy="134547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3174114-55E7-4813-BBEF-A938E1920CF5}"/>
              </a:ext>
            </a:extLst>
          </p:cNvPr>
          <p:cNvSpPr/>
          <p:nvPr/>
        </p:nvSpPr>
        <p:spPr>
          <a:xfrm>
            <a:off x="4114800" y="2133599"/>
            <a:ext cx="3810000" cy="381000"/>
          </a:xfrm>
          <a:prstGeom prst="rect">
            <a:avLst/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EXECUTIVE CROWN DIAMOND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2D3CE0-402F-47E4-B64D-275EC3DF5BD8}"/>
              </a:ext>
            </a:extLst>
          </p:cNvPr>
          <p:cNvSpPr/>
          <p:nvPr/>
        </p:nvSpPr>
        <p:spPr>
          <a:xfrm>
            <a:off x="7924274" y="4759323"/>
            <a:ext cx="4200836" cy="56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00"/>
                </a:solidFill>
                <a:latin typeface="Bahnschrift" panose="020B0502040204020203" pitchFamily="34" charset="0"/>
              </a:rPr>
              <a:t>CASH BONUS : Rs.5,00,000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A7EBF5-8AE9-447E-AC7D-A9ABD478E464}"/>
              </a:ext>
            </a:extLst>
          </p:cNvPr>
          <p:cNvSpPr/>
          <p:nvPr/>
        </p:nvSpPr>
        <p:spPr>
          <a:xfrm>
            <a:off x="8077200" y="1752600"/>
            <a:ext cx="3810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NEXT 1500 BP : 1500 BP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082804A-6631-40F3-8E46-71FB36AAA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890" y="5236298"/>
            <a:ext cx="3818783" cy="13454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0B57D2E-072E-41D7-B8C2-44B07B2CCE64}"/>
              </a:ext>
            </a:extLst>
          </p:cNvPr>
          <p:cNvSpPr/>
          <p:nvPr/>
        </p:nvSpPr>
        <p:spPr>
          <a:xfrm>
            <a:off x="8077200" y="2133599"/>
            <a:ext cx="3810000" cy="381000"/>
          </a:xfrm>
          <a:prstGeom prst="rect">
            <a:avLst/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CROWN AMBASSADOR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C8E8A-13BD-431F-9D76-DE74B01D29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3" y="2514599"/>
            <a:ext cx="2453531" cy="2170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A18982-6304-40D2-9976-C594F1AD6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97" y="2402990"/>
            <a:ext cx="2743251" cy="24269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F9C2ED-7E2A-44C9-9820-F0180273F3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662" y="2438816"/>
            <a:ext cx="2961359" cy="24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7" grpId="0" animBg="1"/>
      <p:bldP spid="20" grpId="0"/>
      <p:bldP spid="23" grpId="0" animBg="1"/>
      <p:bldP spid="33" grpId="0" animBg="1"/>
      <p:bldP spid="18" grpId="0"/>
      <p:bldP spid="19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152400"/>
            <a:ext cx="6553200" cy="422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 DOUBLE CROWN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DDD81D-8D1A-460D-B48E-12F1A63E70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"/>
          <a:stretch/>
        </p:blipFill>
        <p:spPr>
          <a:xfrm>
            <a:off x="0" y="872613"/>
            <a:ext cx="4495800" cy="57205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3AE2F2-E3EB-4AE6-ADF5-0137E3DDBCBB}"/>
              </a:ext>
            </a:extLst>
          </p:cNvPr>
          <p:cNvSpPr/>
          <p:nvPr/>
        </p:nvSpPr>
        <p:spPr>
          <a:xfrm>
            <a:off x="4800600" y="1066800"/>
            <a:ext cx="7086600" cy="60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Bahnschrift" panose="020B0502040204020203" pitchFamily="34" charset="0"/>
              </a:rPr>
              <a:t>NEXT 3500 BP : 3500 BP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AB2AF0-821A-4DDE-A571-D71E3CB1B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37" y="1676400"/>
            <a:ext cx="2372187" cy="209867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CF60710-B1EC-4F04-B2EB-20ABEA7B2F39}"/>
              </a:ext>
            </a:extLst>
          </p:cNvPr>
          <p:cNvSpPr/>
          <p:nvPr/>
        </p:nvSpPr>
        <p:spPr>
          <a:xfrm>
            <a:off x="6248400" y="4267200"/>
            <a:ext cx="4028763" cy="56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3300"/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D5EC7F-DCC8-4B87-94C9-99AD6AE07C05}"/>
              </a:ext>
            </a:extLst>
          </p:cNvPr>
          <p:cNvSpPr/>
          <p:nvPr/>
        </p:nvSpPr>
        <p:spPr>
          <a:xfrm>
            <a:off x="4876800" y="3775076"/>
            <a:ext cx="7010400" cy="568324"/>
          </a:xfrm>
          <a:prstGeom prst="rect">
            <a:avLst/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CASH BONUS : Rs. 12,50,000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D3978E-E3F9-428B-8929-1B09CCDD0684}"/>
              </a:ext>
            </a:extLst>
          </p:cNvPr>
          <p:cNvSpPr/>
          <p:nvPr/>
        </p:nvSpPr>
        <p:spPr>
          <a:xfrm>
            <a:off x="4905063" y="4648200"/>
            <a:ext cx="1648137" cy="1752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RANK REWARD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C3EB41-BA25-4883-B900-18572DAB2434}"/>
              </a:ext>
            </a:extLst>
          </p:cNvPr>
          <p:cNvSpPr/>
          <p:nvPr/>
        </p:nvSpPr>
        <p:spPr>
          <a:xfrm>
            <a:off x="6672106" y="4648200"/>
            <a:ext cx="5215094" cy="1752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Roboto" panose="02000000000000000000" pitchFamily="2" charset="0"/>
                <a:ea typeface="Roboto" panose="02000000000000000000" pitchFamily="2" charset="0"/>
              </a:rPr>
              <a:t>4N/5D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HOLIDAY TOUR OF </a:t>
            </a:r>
          </a:p>
          <a:p>
            <a:pPr algn="ctr"/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THAILAND</a:t>
            </a:r>
          </a:p>
        </p:txBody>
      </p:sp>
    </p:spTree>
    <p:extLst>
      <p:ext uri="{BB962C8B-B14F-4D97-AF65-F5344CB8AC3E}">
        <p14:creationId xmlns:p14="http://schemas.microsoft.com/office/powerpoint/2010/main" val="399464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23" grpId="0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6324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 TRIPLE CROWN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B12CA-77BF-42A0-8870-E0DA670AA0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r="17436"/>
          <a:stretch/>
        </p:blipFill>
        <p:spPr>
          <a:xfrm>
            <a:off x="-1" y="862550"/>
            <a:ext cx="5410201" cy="57668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793426-0F14-4BC1-8752-78A8943F7774}"/>
              </a:ext>
            </a:extLst>
          </p:cNvPr>
          <p:cNvSpPr/>
          <p:nvPr/>
        </p:nvSpPr>
        <p:spPr>
          <a:xfrm>
            <a:off x="5791200" y="1066800"/>
            <a:ext cx="6096000" cy="60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Bahnschrift" panose="020B0502040204020203" pitchFamily="34" charset="0"/>
              </a:rPr>
              <a:t>NEXT 7500 BP : 7500 BP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307C8B-B9D9-4E39-A13A-8C2AEACDDCF7}"/>
              </a:ext>
            </a:extLst>
          </p:cNvPr>
          <p:cNvSpPr/>
          <p:nvPr/>
        </p:nvSpPr>
        <p:spPr>
          <a:xfrm>
            <a:off x="5856748" y="3775076"/>
            <a:ext cx="6030452" cy="568324"/>
          </a:xfrm>
          <a:prstGeom prst="rect">
            <a:avLst/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CASH BONUS : Rs. 25,00,000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D51EC8-335E-4D53-B687-20213EA9D783}"/>
              </a:ext>
            </a:extLst>
          </p:cNvPr>
          <p:cNvSpPr/>
          <p:nvPr/>
        </p:nvSpPr>
        <p:spPr>
          <a:xfrm>
            <a:off x="5856748" y="4648200"/>
            <a:ext cx="1382252" cy="1752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RANK REWARD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A5A52F-D324-4E1C-A0B8-2A3788DDB4F5}"/>
              </a:ext>
            </a:extLst>
          </p:cNvPr>
          <p:cNvSpPr/>
          <p:nvPr/>
        </p:nvSpPr>
        <p:spPr>
          <a:xfrm>
            <a:off x="7315200" y="4648200"/>
            <a:ext cx="4572000" cy="1752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Roboto" panose="02000000000000000000" pitchFamily="2" charset="0"/>
                <a:ea typeface="Roboto" panose="02000000000000000000" pitchFamily="2" charset="0"/>
              </a:rPr>
              <a:t>4N/5D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HOLIDAY TOUR OF </a:t>
            </a:r>
          </a:p>
          <a:p>
            <a:pPr algn="ctr"/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DUBAI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55D0A1-27EB-4B88-A50E-210943C1D5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8" b="9434"/>
          <a:stretch/>
        </p:blipFill>
        <p:spPr>
          <a:xfrm>
            <a:off x="7459759" y="1676400"/>
            <a:ext cx="3055841" cy="20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22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7162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UNIVERSAL CROWN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9DBBC-7D1B-48C3-BE2C-9088ADF82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r="5205"/>
          <a:stretch/>
        </p:blipFill>
        <p:spPr>
          <a:xfrm>
            <a:off x="0" y="844550"/>
            <a:ext cx="5867400" cy="57848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C6D48D-46B1-4C04-863E-7A1AD608792A}"/>
              </a:ext>
            </a:extLst>
          </p:cNvPr>
          <p:cNvSpPr/>
          <p:nvPr/>
        </p:nvSpPr>
        <p:spPr>
          <a:xfrm>
            <a:off x="6096000" y="1066800"/>
            <a:ext cx="5791200" cy="60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Bahnschrift" panose="020B0502040204020203" pitchFamily="34" charset="0"/>
              </a:rPr>
              <a:t>NEXT 17500 BP : 17500 BP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6757CE-688A-4ED1-B0F3-FE514E21DFA7}"/>
              </a:ext>
            </a:extLst>
          </p:cNvPr>
          <p:cNvSpPr/>
          <p:nvPr/>
        </p:nvSpPr>
        <p:spPr>
          <a:xfrm>
            <a:off x="6158270" y="3775076"/>
            <a:ext cx="5728929" cy="568324"/>
          </a:xfrm>
          <a:prstGeom prst="rect">
            <a:avLst/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CASH BONUS : Rs. 50,00,000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3390D6-B069-4372-BB0F-9C4115D4258B}"/>
              </a:ext>
            </a:extLst>
          </p:cNvPr>
          <p:cNvSpPr/>
          <p:nvPr/>
        </p:nvSpPr>
        <p:spPr>
          <a:xfrm>
            <a:off x="6230661" y="4648200"/>
            <a:ext cx="1236939" cy="1752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RANK REWARD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777A1A-6C5D-4924-8C1D-8E61DC6260EE}"/>
              </a:ext>
            </a:extLst>
          </p:cNvPr>
          <p:cNvSpPr/>
          <p:nvPr/>
        </p:nvSpPr>
        <p:spPr>
          <a:xfrm>
            <a:off x="7543800" y="4648200"/>
            <a:ext cx="4343400" cy="1752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FUN-FILLED TOUR OF</a:t>
            </a:r>
          </a:p>
          <a:p>
            <a:pPr algn="ctr"/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STAR CRUISE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2583F-6F48-47D5-940D-366E770F6F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25" y="1511903"/>
            <a:ext cx="2769177" cy="244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7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22" grpId="0" animBg="1"/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8686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 DOUBLE UNIVERSAL CROWN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F2B5D-AA87-4DC5-8CBA-52162701E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" y="838200"/>
            <a:ext cx="5791201" cy="3399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C10933-F943-4B74-800C-791914207A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23333"/>
          <a:stretch/>
        </p:blipFill>
        <p:spPr>
          <a:xfrm>
            <a:off x="-20584" y="4244086"/>
            <a:ext cx="5831670" cy="237896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DD44BE-1290-4F4F-924A-65A44B2FCBA1}"/>
              </a:ext>
            </a:extLst>
          </p:cNvPr>
          <p:cNvSpPr/>
          <p:nvPr/>
        </p:nvSpPr>
        <p:spPr>
          <a:xfrm>
            <a:off x="5943600" y="1066800"/>
            <a:ext cx="5943600" cy="60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Bahnschrift" panose="020B0502040204020203" pitchFamily="34" charset="0"/>
              </a:rPr>
              <a:t>NEXT 35000 BP : 35000 BP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D75CA3-414C-4B95-8F2A-B55F7FD292CA}"/>
              </a:ext>
            </a:extLst>
          </p:cNvPr>
          <p:cNvSpPr/>
          <p:nvPr/>
        </p:nvSpPr>
        <p:spPr>
          <a:xfrm>
            <a:off x="6007510" y="3775076"/>
            <a:ext cx="5879690" cy="568324"/>
          </a:xfrm>
          <a:prstGeom prst="rect">
            <a:avLst/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CASH BONUS : Rs. 1,25,00,000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2663A4-B32A-4F9B-B018-C70FC023B0E1}"/>
              </a:ext>
            </a:extLst>
          </p:cNvPr>
          <p:cNvSpPr/>
          <p:nvPr/>
        </p:nvSpPr>
        <p:spPr>
          <a:xfrm>
            <a:off x="6007511" y="4648200"/>
            <a:ext cx="1307690" cy="1752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RANK REWARD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94DFE8-C483-4F03-ABD7-BECD5C95070A}"/>
              </a:ext>
            </a:extLst>
          </p:cNvPr>
          <p:cNvSpPr/>
          <p:nvPr/>
        </p:nvSpPr>
        <p:spPr>
          <a:xfrm>
            <a:off x="7391400" y="4648200"/>
            <a:ext cx="4495800" cy="1752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Roboto" panose="02000000000000000000" pitchFamily="2" charset="0"/>
                <a:ea typeface="Roboto" panose="02000000000000000000" pitchFamily="2" charset="0"/>
              </a:rPr>
              <a:t>4N/5D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HOLIDAY TOUR OF </a:t>
            </a:r>
          </a:p>
          <a:p>
            <a:pPr algn="ctr"/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SWITZERLAND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46E041-2128-4DE7-A027-070DD3A3B7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104" y="1494685"/>
            <a:ext cx="2782983" cy="24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1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2" grpId="0" animBg="1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D0B03E-A1D3-4748-A6D9-A601E7FE2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43" y="814744"/>
            <a:ext cx="3441558" cy="5784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91ECEE-7603-4EDB-8CFD-4E5FFBABA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3441558" cy="57423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2D46BF9-9788-4317-918B-90DE57DB557E}"/>
              </a:ext>
            </a:extLst>
          </p:cNvPr>
          <p:cNvSpPr/>
          <p:nvPr/>
        </p:nvSpPr>
        <p:spPr>
          <a:xfrm>
            <a:off x="5943600" y="1066800"/>
            <a:ext cx="5943600" cy="60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Bahnschrift" panose="020B0502040204020203" pitchFamily="34" charset="0"/>
              </a:rPr>
              <a:t>NEXT 80,000 BP : 80,000 BP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14BD76-AEFD-41AE-A908-80178CDD5A7A}"/>
              </a:ext>
            </a:extLst>
          </p:cNvPr>
          <p:cNvSpPr/>
          <p:nvPr/>
        </p:nvSpPr>
        <p:spPr>
          <a:xfrm>
            <a:off x="6007510" y="3775076"/>
            <a:ext cx="5879690" cy="568324"/>
          </a:xfrm>
          <a:prstGeom prst="rect">
            <a:avLst/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CASH BONUS : Rs. 3,00,00,000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A61A4-9A81-47F1-95B2-F383BC556701}"/>
              </a:ext>
            </a:extLst>
          </p:cNvPr>
          <p:cNvSpPr/>
          <p:nvPr/>
        </p:nvSpPr>
        <p:spPr>
          <a:xfrm>
            <a:off x="6007511" y="4648200"/>
            <a:ext cx="1307690" cy="1752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RANK REWARD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E6E030-64EF-4F19-8707-5621B5FCE7F7}"/>
              </a:ext>
            </a:extLst>
          </p:cNvPr>
          <p:cNvSpPr/>
          <p:nvPr/>
        </p:nvSpPr>
        <p:spPr>
          <a:xfrm>
            <a:off x="7391400" y="4648200"/>
            <a:ext cx="4495800" cy="1752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Roboto" panose="02000000000000000000" pitchFamily="2" charset="0"/>
                <a:ea typeface="Roboto" panose="02000000000000000000" pitchFamily="2" charset="0"/>
              </a:rPr>
              <a:t>7N/8D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HOLIDAY TOUR OF </a:t>
            </a:r>
          </a:p>
          <a:p>
            <a:pPr algn="ctr"/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EUROPE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7D94C4-C6EF-4CE3-A70E-4071EA6A2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19" y="1421828"/>
            <a:ext cx="3015872" cy="266814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F37A9DD-B77F-473F-9259-AADAFAA78C3E}"/>
              </a:ext>
            </a:extLst>
          </p:cNvPr>
          <p:cNvSpPr/>
          <p:nvPr/>
        </p:nvSpPr>
        <p:spPr>
          <a:xfrm>
            <a:off x="0" y="0"/>
            <a:ext cx="62484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PRESIDENTIAL CLUB DIRECTOR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0698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7848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ROYAL PRESIDENTIAL CLUB DIRECTOR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E8AB8-ADCB-4BAF-A153-7A7700245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2769" r="-180" b="-1282"/>
          <a:stretch/>
        </p:blipFill>
        <p:spPr>
          <a:xfrm>
            <a:off x="0" y="854075"/>
            <a:ext cx="5638800" cy="3745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A34492-C6C5-49E4-B3B4-DE72B7ED26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9"/>
          <a:stretch/>
        </p:blipFill>
        <p:spPr>
          <a:xfrm>
            <a:off x="0" y="4315520"/>
            <a:ext cx="5638800" cy="22860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70C108B-A6F3-42C0-8C96-3D286A503AF2}"/>
              </a:ext>
            </a:extLst>
          </p:cNvPr>
          <p:cNvSpPr/>
          <p:nvPr/>
        </p:nvSpPr>
        <p:spPr>
          <a:xfrm>
            <a:off x="5867400" y="1066800"/>
            <a:ext cx="6019799" cy="60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Bahnschrift" panose="020B0502040204020203" pitchFamily="34" charset="0"/>
              </a:rPr>
              <a:t>NEXT 1,50,000 BP : 1,50,000 BP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9947ED-9080-4ACA-B976-B7A9394A70A5}"/>
              </a:ext>
            </a:extLst>
          </p:cNvPr>
          <p:cNvSpPr/>
          <p:nvPr/>
        </p:nvSpPr>
        <p:spPr>
          <a:xfrm>
            <a:off x="5867400" y="3775076"/>
            <a:ext cx="6019800" cy="568324"/>
          </a:xfrm>
          <a:prstGeom prst="rect">
            <a:avLst/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CASH BONUS : Rs. 5,00,00,000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3B068F-D0FB-4055-9949-7F03471D0E8D}"/>
              </a:ext>
            </a:extLst>
          </p:cNvPr>
          <p:cNvSpPr/>
          <p:nvPr/>
        </p:nvSpPr>
        <p:spPr>
          <a:xfrm>
            <a:off x="5867401" y="4648200"/>
            <a:ext cx="1447800" cy="1752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RANK REWARD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2F7414-A9DE-46A8-8454-6113CA10A046}"/>
              </a:ext>
            </a:extLst>
          </p:cNvPr>
          <p:cNvSpPr/>
          <p:nvPr/>
        </p:nvSpPr>
        <p:spPr>
          <a:xfrm>
            <a:off x="7391400" y="4648200"/>
            <a:ext cx="4495800" cy="1752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Roboto" panose="02000000000000000000" pitchFamily="2" charset="0"/>
                <a:ea typeface="Roboto" panose="02000000000000000000" pitchFamily="2" charset="0"/>
              </a:rPr>
              <a:t>7N/8D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HOLIDAY TOUR OF </a:t>
            </a:r>
          </a:p>
          <a:p>
            <a:pPr algn="ctr"/>
            <a:r>
              <a:rPr lang="en-IN" sz="4000" b="1" dirty="0">
                <a:latin typeface="Roboto" panose="02000000000000000000" pitchFamily="2" charset="0"/>
                <a:ea typeface="Roboto" panose="02000000000000000000" pitchFamily="2" charset="0"/>
              </a:rPr>
              <a:t>USA / AUSTRALIA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2F352-BED7-4FDB-B0E7-4A919C197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06" y="1554334"/>
            <a:ext cx="2694788" cy="2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7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57912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 SHPL BRAND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C0257E-2AC1-456D-A36C-1E146BE20F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/>
          <a:stretch/>
        </p:blipFill>
        <p:spPr>
          <a:xfrm>
            <a:off x="0" y="854075"/>
            <a:ext cx="5791200" cy="4019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5300A8-2BCB-4F6D-83FB-197759C060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6" b="9399"/>
          <a:stretch/>
        </p:blipFill>
        <p:spPr>
          <a:xfrm>
            <a:off x="0" y="4818861"/>
            <a:ext cx="5791200" cy="18105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C1D7822-A91A-4252-A0CF-6932347E3CE6}"/>
              </a:ext>
            </a:extLst>
          </p:cNvPr>
          <p:cNvSpPr/>
          <p:nvPr/>
        </p:nvSpPr>
        <p:spPr>
          <a:xfrm>
            <a:off x="5943600" y="1066800"/>
            <a:ext cx="5943600" cy="60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Bahnschrift" panose="020B0502040204020203" pitchFamily="34" charset="0"/>
              </a:rPr>
              <a:t>NEXT 3,00,000 BP : 3,00,000 BP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DE82FB-69CD-4D94-87F3-67E17F0C05AC}"/>
              </a:ext>
            </a:extLst>
          </p:cNvPr>
          <p:cNvSpPr/>
          <p:nvPr/>
        </p:nvSpPr>
        <p:spPr>
          <a:xfrm>
            <a:off x="6007510" y="3775076"/>
            <a:ext cx="5879690" cy="568324"/>
          </a:xfrm>
          <a:prstGeom prst="rect">
            <a:avLst/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CASH BONUS : Rs. 11,00,00,000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AA6A81-B86E-4A07-83B0-92873A9961DB}"/>
              </a:ext>
            </a:extLst>
          </p:cNvPr>
          <p:cNvSpPr/>
          <p:nvPr/>
        </p:nvSpPr>
        <p:spPr>
          <a:xfrm>
            <a:off x="6007511" y="4648200"/>
            <a:ext cx="1307690" cy="1752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RANK REWARD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E54275-803E-4A1B-8C4A-AEEC9CE117D6}"/>
              </a:ext>
            </a:extLst>
          </p:cNvPr>
          <p:cNvSpPr/>
          <p:nvPr/>
        </p:nvSpPr>
        <p:spPr>
          <a:xfrm>
            <a:off x="7391400" y="4648200"/>
            <a:ext cx="4495800" cy="1752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Roboto" panose="02000000000000000000" pitchFamily="2" charset="0"/>
                <a:ea typeface="Roboto" panose="02000000000000000000" pitchFamily="2" charset="0"/>
              </a:rPr>
              <a:t>12N/13D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HOLIDAY OF </a:t>
            </a:r>
          </a:p>
          <a:p>
            <a:pPr algn="ctr"/>
            <a:r>
              <a:rPr lang="en-IN" sz="4000" b="1" dirty="0">
                <a:latin typeface="Roboto" panose="02000000000000000000" pitchFamily="2" charset="0"/>
                <a:ea typeface="Roboto" panose="02000000000000000000" pitchFamily="2" charset="0"/>
              </a:rPr>
              <a:t>WORLD TOUR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5FA91C-80C2-4CEA-83D5-0810B60C07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1280751"/>
            <a:ext cx="2819400" cy="2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3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3" grpId="0" animBg="1"/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754A74-BA71-46A9-A446-75B7010C7A6D}"/>
              </a:ext>
            </a:extLst>
          </p:cNvPr>
          <p:cNvSpPr/>
          <p:nvPr/>
        </p:nvSpPr>
        <p:spPr>
          <a:xfrm>
            <a:off x="5943600" y="1295400"/>
            <a:ext cx="5867400" cy="320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be one amongst the  </a:t>
            </a:r>
          </a:p>
          <a:p>
            <a:r>
              <a:rPr lang="en-IN" sz="32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Top 5 Direct Selling Companies</a:t>
            </a:r>
          </a:p>
          <a:p>
            <a:r>
              <a:rPr lang="en-IN" sz="32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 India by </a:t>
            </a:r>
          </a:p>
          <a:p>
            <a:r>
              <a:rPr lang="en-IN" sz="3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DECEMBER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F8C36-622C-4E19-A031-6A628D457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r="18132" b="2252"/>
          <a:stretch/>
        </p:blipFill>
        <p:spPr>
          <a:xfrm>
            <a:off x="-25138" y="781423"/>
            <a:ext cx="5740138" cy="57717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DAB31F-DC1F-40C5-BDF3-9EC166EC3129}"/>
              </a:ext>
            </a:extLst>
          </p:cNvPr>
          <p:cNvSpPr/>
          <p:nvPr/>
        </p:nvSpPr>
        <p:spPr>
          <a:xfrm>
            <a:off x="5867400" y="4724400"/>
            <a:ext cx="6324600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Most Respected Leading Direct Selling Company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Professional, Clean and Transparent Management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Finest Quality Products with Affordable Pricing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Legitimate Business Opportunity (TCP(DS) Rules 2021)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S.H.I.N.E - World-Class Training and Support System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57ED90-A282-4332-9044-05EAD329E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0200" y="1181763"/>
            <a:ext cx="3359272" cy="3427674"/>
          </a:xfrm>
          <a:prstGeom prst="rect">
            <a:avLst/>
          </a:prstGeom>
        </p:spPr>
      </p:pic>
      <p:pic>
        <p:nvPicPr>
          <p:cNvPr id="9" name="Picture 8" descr="SHPL PPT TITLE (1).png">
            <a:extLst>
              <a:ext uri="{FF2B5EF4-FFF2-40B4-BE49-F238E27FC236}">
                <a16:creationId xmlns:a16="http://schemas.microsoft.com/office/drawing/2014/main" id="{82FF6544-3BF1-4942-83BE-BA370FDFDA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CCA8D2-2DAB-4189-A4C6-D65A9B7DD2B3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163555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PURCHASE WITH BV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EA3F34-9667-4D2F-88CA-8F87DDAD35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9"/>
          <a:stretch/>
        </p:blipFill>
        <p:spPr>
          <a:xfrm>
            <a:off x="0" y="844550"/>
            <a:ext cx="5400910" cy="57848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ED159-DDC5-4A40-BDBA-7514240CB432}"/>
              </a:ext>
            </a:extLst>
          </p:cNvPr>
          <p:cNvSpPr/>
          <p:nvPr/>
        </p:nvSpPr>
        <p:spPr>
          <a:xfrm>
            <a:off x="5638800" y="1066800"/>
            <a:ext cx="6248400" cy="5334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Roboto"/>
              </a:rPr>
              <a:t>THREE R’s OF DIRECT SELLING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06BDD1-F7AA-4CF7-817A-9ACF20B42A1B}"/>
              </a:ext>
            </a:extLst>
          </p:cNvPr>
          <p:cNvSpPr/>
          <p:nvPr/>
        </p:nvSpPr>
        <p:spPr>
          <a:xfrm>
            <a:off x="5638800" y="1828800"/>
            <a:ext cx="28956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boto"/>
              </a:rPr>
              <a:t>RECRUITING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(JOINING)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998FA5-B4D6-4ACD-B987-9C4E07CD8B70}"/>
              </a:ext>
            </a:extLst>
          </p:cNvPr>
          <p:cNvSpPr/>
          <p:nvPr/>
        </p:nvSpPr>
        <p:spPr>
          <a:xfrm>
            <a:off x="5638800" y="3352800"/>
            <a:ext cx="28956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boto"/>
              </a:rPr>
              <a:t>RETAILING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(RE-PURCHASE)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603B6D-7322-43D6-8F58-59283E688988}"/>
              </a:ext>
            </a:extLst>
          </p:cNvPr>
          <p:cNvSpPr/>
          <p:nvPr/>
        </p:nvSpPr>
        <p:spPr>
          <a:xfrm>
            <a:off x="5638800" y="4953000"/>
            <a:ext cx="28956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boto"/>
              </a:rPr>
              <a:t>RETAINING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(TRAINING &amp; EDUCATION)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E9CAD0-EA85-4B56-8630-C037D95DF515}"/>
              </a:ext>
            </a:extLst>
          </p:cNvPr>
          <p:cNvSpPr/>
          <p:nvPr/>
        </p:nvSpPr>
        <p:spPr>
          <a:xfrm>
            <a:off x="8686800" y="1828800"/>
            <a:ext cx="32004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The Law of Leverage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Direct Selling is 1% of 100 People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Helps Build a Large Sales Network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Fresh Recruits Bring New Energy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98196-25CC-4B8D-982E-D9806F88349F}"/>
              </a:ext>
            </a:extLst>
          </p:cNvPr>
          <p:cNvSpPr/>
          <p:nvPr/>
        </p:nvSpPr>
        <p:spPr>
          <a:xfrm>
            <a:off x="8686800" y="3352800"/>
            <a:ext cx="32004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Foundation of a Direct Selling Co.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Access to Finest Quality Products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Enhances Belief in the Products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Helps Convert Retail Customers 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0E34C8-0868-4A4B-87FC-85F7433587F0}"/>
              </a:ext>
            </a:extLst>
          </p:cNvPr>
          <p:cNvSpPr/>
          <p:nvPr/>
        </p:nvSpPr>
        <p:spPr>
          <a:xfrm>
            <a:off x="8686800" y="4953000"/>
            <a:ext cx="32004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The Law of Average (80:20 Rule)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 Strong Training &amp; Support System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 Genuine Dream &amp; Passion for Life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 Personal and Professional Skills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1. INSTANT RETAIL PROFIT (IRP): 25% - 100%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4191000"/>
            <a:ext cx="7086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" dirty="0">
                <a:solidFill>
                  <a:schemeClr val="tx1"/>
                </a:solidFill>
                <a:latin typeface="Roboto"/>
                <a:cs typeface="Roboto Condensed"/>
              </a:rPr>
              <a:t>This </a:t>
            </a:r>
            <a:r>
              <a:rPr lang="en-US" spc="25" dirty="0">
                <a:solidFill>
                  <a:schemeClr val="tx1"/>
                </a:solidFill>
                <a:latin typeface="Roboto"/>
                <a:cs typeface="Roboto Condensed"/>
              </a:rPr>
              <a:t>is </a:t>
            </a:r>
            <a:r>
              <a:rPr lang="en-US" spc="5" dirty="0">
                <a:solidFill>
                  <a:schemeClr val="tx1"/>
                </a:solidFill>
                <a:latin typeface="Roboto"/>
                <a:cs typeface="Roboto Condensed"/>
              </a:rPr>
              <a:t>the Retail </a:t>
            </a:r>
            <a:r>
              <a:rPr lang="en-US" spc="15" dirty="0">
                <a:solidFill>
                  <a:schemeClr val="tx1"/>
                </a:solidFill>
                <a:latin typeface="Roboto"/>
                <a:cs typeface="Roboto Condensed"/>
              </a:rPr>
              <a:t>Profit a SHPL IBA earns </a:t>
            </a:r>
            <a:r>
              <a:rPr lang="en-US" spc="-5" dirty="0">
                <a:solidFill>
                  <a:schemeClr val="tx1"/>
                </a:solidFill>
                <a:latin typeface="Roboto"/>
                <a:cs typeface="Roboto Condensed"/>
              </a:rPr>
              <a:t>when he / she </a:t>
            </a:r>
            <a:r>
              <a:rPr lang="en-US" dirty="0">
                <a:solidFill>
                  <a:schemeClr val="tx1"/>
                </a:solidFill>
                <a:latin typeface="Roboto"/>
                <a:cs typeface="Roboto Condensed"/>
              </a:rPr>
              <a:t>Retails </a:t>
            </a:r>
            <a:r>
              <a:rPr lang="en-US" spc="10" dirty="0">
                <a:solidFill>
                  <a:schemeClr val="tx1"/>
                </a:solidFill>
                <a:latin typeface="Roboto"/>
                <a:cs typeface="Roboto Condensed"/>
              </a:rPr>
              <a:t>SHPL </a:t>
            </a:r>
            <a:r>
              <a:rPr lang="en-US" spc="5" dirty="0">
                <a:solidFill>
                  <a:schemeClr val="tx1"/>
                </a:solidFill>
                <a:latin typeface="Roboto"/>
                <a:cs typeface="Roboto Condensed"/>
              </a:rPr>
              <a:t>Products </a:t>
            </a:r>
            <a:r>
              <a:rPr lang="en-US" spc="10" dirty="0">
                <a:solidFill>
                  <a:schemeClr val="tx1"/>
                </a:solidFill>
                <a:latin typeface="Roboto"/>
                <a:cs typeface="Roboto Condensed"/>
              </a:rPr>
              <a:t>to their Genuine Retail Customers. </a:t>
            </a:r>
            <a:endParaRPr lang="en-US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6" name="Picture 5" descr="image-asset.jpeg"/>
          <p:cNvPicPr>
            <a:picLocks noChangeAspect="1"/>
          </p:cNvPicPr>
          <p:nvPr/>
        </p:nvPicPr>
        <p:blipFill>
          <a:blip r:embed="rId3" cstate="print"/>
          <a:srcRect l="9333" r="12000"/>
          <a:stretch>
            <a:fillRect/>
          </a:stretch>
        </p:blipFill>
        <p:spPr>
          <a:xfrm>
            <a:off x="0" y="838200"/>
            <a:ext cx="4495800" cy="5715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64611A-8725-40CA-8EDE-ABB3A073501E}"/>
              </a:ext>
            </a:extLst>
          </p:cNvPr>
          <p:cNvSpPr/>
          <p:nvPr/>
        </p:nvSpPr>
        <p:spPr>
          <a:xfrm>
            <a:off x="4724400" y="2749550"/>
            <a:ext cx="70866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SELLING PRICE  – PURCHASE PRICE = INSTANT RETAIL PROFIT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B31AE9-FEF0-44E9-93C3-0947374D38CF}"/>
              </a:ext>
            </a:extLst>
          </p:cNvPr>
          <p:cNvSpPr/>
          <p:nvPr/>
        </p:nvSpPr>
        <p:spPr>
          <a:xfrm>
            <a:off x="4724400" y="3200400"/>
            <a:ext cx="70866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        </a:t>
            </a:r>
            <a:r>
              <a:rPr lang="en-US" sz="2000" b="1" dirty="0">
                <a:solidFill>
                  <a:srgbClr val="FF3399"/>
                </a:solidFill>
                <a:latin typeface="Roboto"/>
              </a:rPr>
              <a:t>Rs. 500       –          Rs. 400        =               Rs. 100 (25%)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78181E-5CDE-4DB8-A0E6-B3EB139656A8}"/>
              </a:ext>
            </a:extLst>
          </p:cNvPr>
          <p:cNvSpPr/>
          <p:nvPr/>
        </p:nvSpPr>
        <p:spPr>
          <a:xfrm>
            <a:off x="4724400" y="3733800"/>
            <a:ext cx="7086600" cy="457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  <a:latin typeface="Roboto"/>
              </a:rPr>
              <a:t>    </a:t>
            </a:r>
            <a:r>
              <a:rPr lang="en-US" sz="2000" b="1" dirty="0">
                <a:solidFill>
                  <a:schemeClr val="bg1"/>
                </a:solidFill>
                <a:latin typeface="Roboto"/>
              </a:rPr>
              <a:t>Rs. 12,500       –        Rs. 10000     =             Rs. 2500 (25%)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E21865-7873-465F-8C02-5463BB88D955}"/>
              </a:ext>
            </a:extLst>
          </p:cNvPr>
          <p:cNvSpPr/>
          <p:nvPr/>
        </p:nvSpPr>
        <p:spPr>
          <a:xfrm>
            <a:off x="4724400" y="1011876"/>
            <a:ext cx="7086600" cy="158527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Roboto"/>
              </a:rPr>
              <a:t>REPURCHASE SHPL PRODUCTS</a:t>
            </a:r>
          </a:p>
          <a:p>
            <a:pPr algn="ctr"/>
            <a:r>
              <a:rPr lang="en-US" sz="3600" b="1" dirty="0">
                <a:latin typeface="Roboto"/>
              </a:rPr>
              <a:t>EVERY SINGLE MONTH</a:t>
            </a:r>
          </a:p>
          <a:p>
            <a:pPr algn="ctr"/>
            <a:r>
              <a:rPr lang="en-US" sz="2400" b="1" dirty="0">
                <a:latin typeface="Roboto"/>
              </a:rPr>
              <a:t>FOR SELF-USE AND FOR GENUINE RETAILING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C1342-808F-4A3A-A0B0-0C87FBC90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5143291"/>
            <a:ext cx="3154680" cy="12653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0E5C22-AA77-425C-9B69-CF9DA057B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2" y="4998720"/>
            <a:ext cx="259080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9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CONSISTENCY OFFER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D6E77-46B8-4F0C-898D-F89FDAB09E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" t="5906" r="-169" b="1705"/>
          <a:stretch/>
        </p:blipFill>
        <p:spPr>
          <a:xfrm>
            <a:off x="0" y="914400"/>
            <a:ext cx="2786932" cy="167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5D0E3E-7FBB-4750-A0B4-5B8F07E6B575}"/>
              </a:ext>
            </a:extLst>
          </p:cNvPr>
          <p:cNvSpPr/>
          <p:nvPr/>
        </p:nvSpPr>
        <p:spPr>
          <a:xfrm>
            <a:off x="2786932" y="1371600"/>
            <a:ext cx="9405068" cy="6858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Roboto" panose="02000000000000000000" pitchFamily="2" charset="0"/>
                <a:ea typeface="Roboto" panose="02000000000000000000" pitchFamily="2" charset="0"/>
              </a:rPr>
              <a:t>OFFER VALID FOR 3, 6 AND 12 ROLLING MONTHS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E360E6-ECD7-4C29-9287-B6684DE40DE5}"/>
              </a:ext>
            </a:extLst>
          </p:cNvPr>
          <p:cNvSpPr/>
          <p:nvPr/>
        </p:nvSpPr>
        <p:spPr>
          <a:xfrm>
            <a:off x="533400" y="2590800"/>
            <a:ext cx="3276600" cy="533400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Roboto" panose="02000000000000000000" pitchFamily="2" charset="0"/>
                <a:ea typeface="Roboto" panose="02000000000000000000" pitchFamily="2" charset="0"/>
              </a:rPr>
              <a:t>3-MONTH CHALLENGE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10F48B-5140-4C81-907B-4944AA8921E5}"/>
              </a:ext>
            </a:extLst>
          </p:cNvPr>
          <p:cNvSpPr/>
          <p:nvPr/>
        </p:nvSpPr>
        <p:spPr>
          <a:xfrm>
            <a:off x="4495800" y="2590800"/>
            <a:ext cx="3276600" cy="533400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Roboto" panose="02000000000000000000" pitchFamily="2" charset="0"/>
                <a:ea typeface="Roboto" panose="02000000000000000000" pitchFamily="2" charset="0"/>
              </a:rPr>
              <a:t>6-MONTH CHALLENGE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236D84-B8D6-470C-9440-A7B23E2435BB}"/>
              </a:ext>
            </a:extLst>
          </p:cNvPr>
          <p:cNvSpPr/>
          <p:nvPr/>
        </p:nvSpPr>
        <p:spPr>
          <a:xfrm>
            <a:off x="8382000" y="2590800"/>
            <a:ext cx="3276600" cy="533400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Roboto" panose="02000000000000000000" pitchFamily="2" charset="0"/>
                <a:ea typeface="Roboto" panose="02000000000000000000" pitchFamily="2" charset="0"/>
              </a:rPr>
              <a:t>12-MONTH CHALLENGE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2E08C1-21C6-4498-876A-4AC50336B44A}"/>
              </a:ext>
            </a:extLst>
          </p:cNvPr>
          <p:cNvSpPr/>
          <p:nvPr/>
        </p:nvSpPr>
        <p:spPr>
          <a:xfrm>
            <a:off x="533400" y="3124200"/>
            <a:ext cx="32766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Purchase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1000 Self </a:t>
            </a:r>
            <a:r>
              <a:rPr lang="en-US" sz="1400" spc="2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BV worth of SHPL P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roducts before 15</a:t>
            </a:r>
            <a:r>
              <a:rPr lang="en-US" sz="1400" spc="15" baseline="2469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th </a:t>
            </a:r>
            <a:r>
              <a:rPr lang="en-US" sz="1400" spc="2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of </a:t>
            </a: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each </a:t>
            </a:r>
            <a:r>
              <a:rPr lang="en-US" sz="14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month </a:t>
            </a:r>
            <a:r>
              <a:rPr lang="en-US" sz="1400" spc="1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in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a </a:t>
            </a:r>
            <a:r>
              <a:rPr lang="en-US" sz="1400" spc="1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single invoice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for 3 consecutive </a:t>
            </a: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months</a:t>
            </a:r>
            <a:endParaRPr lang="en-US" sz="20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B1BC5A-BB49-48C3-A5BC-9E1B39A0EEBE}"/>
              </a:ext>
            </a:extLst>
          </p:cNvPr>
          <p:cNvSpPr/>
          <p:nvPr/>
        </p:nvSpPr>
        <p:spPr>
          <a:xfrm>
            <a:off x="4495800" y="3124200"/>
            <a:ext cx="32766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Purchase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1000 Self </a:t>
            </a:r>
            <a:r>
              <a:rPr lang="en-US" sz="1400" spc="2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BV worth of SHPL P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roducts before 15</a:t>
            </a:r>
            <a:r>
              <a:rPr lang="en-US" sz="1400" spc="15" baseline="2469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th </a:t>
            </a:r>
            <a:r>
              <a:rPr lang="en-US" sz="1400" spc="2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of </a:t>
            </a: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each </a:t>
            </a:r>
            <a:r>
              <a:rPr lang="en-US" sz="14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month </a:t>
            </a:r>
            <a:r>
              <a:rPr lang="en-US" sz="1400" spc="1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in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a </a:t>
            </a:r>
            <a:r>
              <a:rPr lang="en-US" sz="1400" spc="1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single invoice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for 6 consecutive </a:t>
            </a: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months</a:t>
            </a:r>
            <a:endParaRPr lang="en-US" sz="20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B16F52-D020-4915-B3DB-282C351E8578}"/>
              </a:ext>
            </a:extLst>
          </p:cNvPr>
          <p:cNvSpPr/>
          <p:nvPr/>
        </p:nvSpPr>
        <p:spPr>
          <a:xfrm>
            <a:off x="8382000" y="3124200"/>
            <a:ext cx="32766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Purchase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1000 Self </a:t>
            </a:r>
            <a:r>
              <a:rPr lang="en-US" sz="1400" spc="2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BV worth of SHPL P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roducts  before 15</a:t>
            </a:r>
            <a:r>
              <a:rPr lang="en-US" sz="1400" spc="15" baseline="2469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th </a:t>
            </a:r>
            <a:r>
              <a:rPr lang="en-US" sz="1400" spc="2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of </a:t>
            </a: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each </a:t>
            </a:r>
            <a:r>
              <a:rPr lang="en-US" sz="14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month </a:t>
            </a:r>
            <a:r>
              <a:rPr lang="en-US" sz="1400" spc="1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in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a </a:t>
            </a:r>
            <a:r>
              <a:rPr lang="en-US" sz="1400" spc="1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single invoice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for 12 consecutive </a:t>
            </a: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months</a:t>
            </a:r>
            <a:endParaRPr lang="en-US" sz="20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CC7B72-E6CA-4A58-A5E3-9DD0FF62D527}"/>
              </a:ext>
            </a:extLst>
          </p:cNvPr>
          <p:cNvSpPr/>
          <p:nvPr/>
        </p:nvSpPr>
        <p:spPr>
          <a:xfrm>
            <a:off x="533400" y="3886200"/>
            <a:ext cx="3276600" cy="1143000"/>
          </a:xfrm>
          <a:prstGeom prst="rect">
            <a:avLst/>
          </a:prstGeom>
          <a:solidFill>
            <a:srgbClr val="00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GET FREE SHPL PRODUCTS WORTH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MRP. 1500/-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0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ABSOLUTELY FREE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8F8E91-C1E6-4C30-A829-B30BF6CD6834}"/>
              </a:ext>
            </a:extLst>
          </p:cNvPr>
          <p:cNvSpPr/>
          <p:nvPr/>
        </p:nvSpPr>
        <p:spPr>
          <a:xfrm>
            <a:off x="4483624" y="3886200"/>
            <a:ext cx="3276600" cy="1143000"/>
          </a:xfrm>
          <a:prstGeom prst="rect">
            <a:avLst/>
          </a:prstGeom>
          <a:solidFill>
            <a:srgbClr val="00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GET FREE SHPL PRODUCTS WORTH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MRP. 5000/-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0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ABSOLUTELY FREE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AE9DAA-7B0F-4A84-A847-C8F2801AA30C}"/>
              </a:ext>
            </a:extLst>
          </p:cNvPr>
          <p:cNvSpPr/>
          <p:nvPr/>
        </p:nvSpPr>
        <p:spPr>
          <a:xfrm>
            <a:off x="8369824" y="3886200"/>
            <a:ext cx="3276600" cy="1143000"/>
          </a:xfrm>
          <a:prstGeom prst="rect">
            <a:avLst/>
          </a:prstGeom>
          <a:solidFill>
            <a:srgbClr val="00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GET FREE SHPL PRODUCTS WORTH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MRP. 15000/-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0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ABSOLUTELY FREE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A4B8C2-B5DA-4B8E-B664-B0581C430278}"/>
              </a:ext>
            </a:extLst>
          </p:cNvPr>
          <p:cNvSpPr/>
          <p:nvPr/>
        </p:nvSpPr>
        <p:spPr>
          <a:xfrm>
            <a:off x="533400" y="5105400"/>
            <a:ext cx="11113024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just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# Only Repurchase Invoices with Personal BV (beyond Personal BV required to maintain the Rank) is considered. # Invoices must be dated before 15</a:t>
            </a:r>
            <a:r>
              <a:rPr lang="en-US" sz="1200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of every month # For New IBOs, the Re-purchase can be up to 31</a:t>
            </a:r>
            <a:r>
              <a:rPr lang="en-US" sz="1200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st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of the Month of Activation # Re-Purchase Invoices with a max of 2 Kitchen</a:t>
            </a:r>
            <a:r>
              <a:rPr lang="en-US" sz="1200" spc="-3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Care / Home C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are</a:t>
            </a:r>
            <a:r>
              <a:rPr lang="en-US" sz="1200" spc="-3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P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roducts</a:t>
            </a:r>
            <a:r>
              <a:rPr lang="en-US" sz="1200" spc="-4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are considered # Invoices with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Business Tools</a:t>
            </a:r>
            <a:r>
              <a:rPr lang="en-US" sz="1200" spc="-3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will</a:t>
            </a:r>
            <a:r>
              <a:rPr lang="en-US" sz="1200" spc="2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not</a:t>
            </a:r>
            <a:r>
              <a:rPr lang="en-US" sz="1200" spc="-1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be</a:t>
            </a:r>
            <a:r>
              <a:rPr lang="en-US" sz="1200" spc="-1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considered. # Invoices comprising of any other Promotional Offers including any kind of Combo Packs bill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will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not be</a:t>
            </a:r>
            <a:r>
              <a:rPr lang="en-US" sz="1200" spc="-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considered. # Free products will be issued at the discretion of the Company Management #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Repetition of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same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product as free Products may not be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allowed #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Kitchen Care /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Home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Care products &amp; Business Tools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will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not be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allowed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as Free </a:t>
            </a:r>
            <a:r>
              <a:rPr lang="en-US" sz="1200" spc="-26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P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roduct  #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No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BP, BV or FP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will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be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awarded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against Free</a:t>
            </a:r>
            <a:r>
              <a:rPr lang="en-US" sz="1200" spc="-11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P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roducts # Regular Mandatory Self Purchase requirement of ‘Leadership Bonus’ will not be considered for this offer # Only Highest Achievement will be Awarded.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56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F586B1-8F23-E1FE-D986-B1439B7DC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20307B-3DA9-465A-A580-F5000ECA2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8913" r="-893" b="949"/>
          <a:stretch/>
        </p:blipFill>
        <p:spPr>
          <a:xfrm>
            <a:off x="7905750" y="802353"/>
            <a:ext cx="4286250" cy="5795327"/>
          </a:xfrm>
          <a:prstGeom prst="rect">
            <a:avLst/>
          </a:prstGeom>
        </p:spPr>
      </p:pic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2. SELF-PURCHASE BONUS (SRB)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FEAE116-7A35-4A18-BBFE-7296FC840AD6}"/>
              </a:ext>
            </a:extLst>
          </p:cNvPr>
          <p:cNvSpPr/>
          <p:nvPr/>
        </p:nvSpPr>
        <p:spPr>
          <a:xfrm>
            <a:off x="1197103" y="2980817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2"/>
                </a:moveTo>
                <a:lnTo>
                  <a:pt x="126" y="475742"/>
                </a:lnTo>
                <a:lnTo>
                  <a:pt x="126" y="522731"/>
                </a:lnTo>
                <a:lnTo>
                  <a:pt x="522604" y="522731"/>
                </a:lnTo>
                <a:lnTo>
                  <a:pt x="522604" y="475742"/>
                </a:lnTo>
                <a:close/>
              </a:path>
              <a:path w="523239" h="523239">
                <a:moveTo>
                  <a:pt x="424434" y="263017"/>
                </a:moveTo>
                <a:lnTo>
                  <a:pt x="98298" y="263017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2" y="475742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7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B21DD0F-2081-499B-96AF-904993EF9391}"/>
              </a:ext>
            </a:extLst>
          </p:cNvPr>
          <p:cNvSpPr/>
          <p:nvPr/>
        </p:nvSpPr>
        <p:spPr>
          <a:xfrm>
            <a:off x="2644903" y="2980817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2"/>
                </a:moveTo>
                <a:lnTo>
                  <a:pt x="126" y="475742"/>
                </a:lnTo>
                <a:lnTo>
                  <a:pt x="126" y="522731"/>
                </a:lnTo>
                <a:lnTo>
                  <a:pt x="522604" y="522731"/>
                </a:lnTo>
                <a:lnTo>
                  <a:pt x="522604" y="475742"/>
                </a:lnTo>
                <a:close/>
              </a:path>
              <a:path w="523239" h="523239">
                <a:moveTo>
                  <a:pt x="424434" y="263017"/>
                </a:moveTo>
                <a:lnTo>
                  <a:pt x="98298" y="263017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2" y="475742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7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97E22F4-3070-4B12-B9F6-3099A48B35D1}"/>
              </a:ext>
            </a:extLst>
          </p:cNvPr>
          <p:cNvSpPr/>
          <p:nvPr/>
        </p:nvSpPr>
        <p:spPr>
          <a:xfrm>
            <a:off x="1959103" y="1543684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2"/>
                </a:moveTo>
                <a:lnTo>
                  <a:pt x="126" y="475742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2"/>
                </a:lnTo>
                <a:close/>
              </a:path>
              <a:path w="523239" h="523239">
                <a:moveTo>
                  <a:pt x="424434" y="263017"/>
                </a:moveTo>
                <a:lnTo>
                  <a:pt x="98298" y="263017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2" y="475742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7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C97FC2F0-D8F0-48E4-8831-029D48B8501B}"/>
              </a:ext>
            </a:extLst>
          </p:cNvPr>
          <p:cNvSpPr txBox="1"/>
          <p:nvPr/>
        </p:nvSpPr>
        <p:spPr>
          <a:xfrm>
            <a:off x="1444117" y="1295400"/>
            <a:ext cx="1724026" cy="810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Self </a:t>
            </a:r>
            <a:r>
              <a:rPr sz="1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2000</a:t>
            </a:r>
            <a:r>
              <a:rPr sz="1800" b="1" spc="-95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BV*</a:t>
            </a:r>
            <a:endParaRPr sz="18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  <a:p>
            <a:pPr marR="192405" algn="ctr">
              <a:lnSpc>
                <a:spcPct val="100000"/>
              </a:lnSpc>
              <a:spcBef>
                <a:spcPts val="1875"/>
              </a:spcBef>
            </a:pPr>
            <a:r>
              <a:rPr sz="1800" b="1" spc="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U</a:t>
            </a:r>
            <a:endParaRPr sz="18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5F1F3DEE-5282-4CD3-A181-8EDEE3341063}"/>
              </a:ext>
            </a:extLst>
          </p:cNvPr>
          <p:cNvSpPr txBox="1"/>
          <p:nvPr/>
        </p:nvSpPr>
        <p:spPr>
          <a:xfrm>
            <a:off x="685800" y="3219540"/>
            <a:ext cx="1524000" cy="6219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330"/>
              </a:spcBef>
            </a:pPr>
            <a:r>
              <a:rPr sz="1800" b="1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1800" spc="1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5000</a:t>
            </a:r>
            <a:r>
              <a:rPr sz="1800" spc="-7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800" spc="2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BV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E1231B5A-A55A-4C4B-A2E7-8826C9766318}"/>
              </a:ext>
            </a:extLst>
          </p:cNvPr>
          <p:cNvSpPr txBox="1"/>
          <p:nvPr/>
        </p:nvSpPr>
        <p:spPr>
          <a:xfrm>
            <a:off x="2323085" y="3219540"/>
            <a:ext cx="4263007" cy="63309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17525">
              <a:lnSpc>
                <a:spcPct val="100000"/>
              </a:lnSpc>
              <a:spcBef>
                <a:spcPts val="330"/>
              </a:spcBef>
            </a:pPr>
            <a:r>
              <a:rPr sz="1800" b="1" spc="-5" dirty="0">
                <a:latin typeface="Arial"/>
                <a:cs typeface="Arial"/>
              </a:rPr>
              <a:t>B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3000 BV</a:t>
            </a:r>
            <a:r>
              <a:rPr lang="en-IN"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 </a:t>
            </a:r>
            <a:r>
              <a:rPr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+</a:t>
            </a:r>
            <a:r>
              <a:rPr lang="en-IN"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 </a:t>
            </a:r>
            <a:r>
              <a:rPr sz="1800" b="1" spc="10" dirty="0">
                <a:solidFill>
                  <a:srgbClr val="FF0000"/>
                </a:solidFill>
                <a:latin typeface="Roboto Condensed"/>
                <a:cs typeface="Roboto Condensed"/>
              </a:rPr>
              <a:t>2000 </a:t>
            </a:r>
            <a:r>
              <a:rPr sz="1800" b="1" spc="25" dirty="0">
                <a:solidFill>
                  <a:srgbClr val="FF0000"/>
                </a:solidFill>
                <a:latin typeface="Roboto Condensed"/>
                <a:cs typeface="Roboto Condensed"/>
              </a:rPr>
              <a:t>BV </a:t>
            </a:r>
            <a:r>
              <a:rPr sz="1800" spc="-10" dirty="0">
                <a:solidFill>
                  <a:srgbClr val="212A35"/>
                </a:solidFill>
                <a:latin typeface="Roboto Condensed"/>
                <a:cs typeface="Roboto Condensed"/>
              </a:rPr>
              <a:t>=</a:t>
            </a:r>
            <a:r>
              <a:rPr sz="1800" spc="-55" dirty="0">
                <a:solidFill>
                  <a:srgbClr val="212A35"/>
                </a:solidFill>
                <a:latin typeface="Roboto Condensed"/>
                <a:cs typeface="Roboto Condensed"/>
              </a:rPr>
              <a:t> </a:t>
            </a:r>
            <a:r>
              <a:rPr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5000</a:t>
            </a:r>
            <a:r>
              <a:rPr lang="en-IN"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 </a:t>
            </a:r>
            <a:r>
              <a:rPr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BV</a:t>
            </a:r>
            <a:endParaRPr sz="1800" dirty="0">
              <a:latin typeface="Roboto Condensed"/>
              <a:cs typeface="Roboto Condensed"/>
            </a:endParaRP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5B9BA9EC-E014-455F-A8AE-00343B87636E}"/>
              </a:ext>
            </a:extLst>
          </p:cNvPr>
          <p:cNvSpPr/>
          <p:nvPr/>
        </p:nvSpPr>
        <p:spPr>
          <a:xfrm>
            <a:off x="1467612" y="2132494"/>
            <a:ext cx="1458595" cy="814540"/>
          </a:xfrm>
          <a:custGeom>
            <a:avLst/>
            <a:gdLst/>
            <a:ahLst/>
            <a:cxnLst/>
            <a:rect l="l" t="t" r="r" b="b"/>
            <a:pathLst>
              <a:path w="1458595" h="485139">
                <a:moveTo>
                  <a:pt x="720851" y="0"/>
                </a:moveTo>
                <a:lnTo>
                  <a:pt x="720851" y="315341"/>
                </a:lnTo>
              </a:path>
              <a:path w="1458595" h="485139">
                <a:moveTo>
                  <a:pt x="0" y="315468"/>
                </a:moveTo>
                <a:lnTo>
                  <a:pt x="1457325" y="315468"/>
                </a:lnTo>
              </a:path>
              <a:path w="1458595" h="485139">
                <a:moveTo>
                  <a:pt x="1458467" y="315468"/>
                </a:moveTo>
                <a:lnTo>
                  <a:pt x="1458467" y="467868"/>
                </a:lnTo>
              </a:path>
              <a:path w="1458595" h="485139">
                <a:moveTo>
                  <a:pt x="0" y="315468"/>
                </a:moveTo>
                <a:lnTo>
                  <a:pt x="0" y="485013"/>
                </a:lnTo>
              </a:path>
            </a:pathLst>
          </a:custGeom>
          <a:ln w="9525">
            <a:solidFill>
              <a:srgbClr val="212A35"/>
            </a:solidFill>
          </a:ln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BE20F72D-E736-46C9-BB34-DCAE5119127E}"/>
              </a:ext>
            </a:extLst>
          </p:cNvPr>
          <p:cNvSpPr txBox="1"/>
          <p:nvPr/>
        </p:nvSpPr>
        <p:spPr>
          <a:xfrm>
            <a:off x="1600200" y="2209800"/>
            <a:ext cx="1167892" cy="258404"/>
          </a:xfrm>
          <a:prstGeom prst="rect">
            <a:avLst/>
          </a:prstGeom>
          <a:ln w="9525">
            <a:noFill/>
          </a:ln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N" sz="1600" spc="4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Left 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2" name="object 19">
            <a:extLst>
              <a:ext uri="{FF2B5EF4-FFF2-40B4-BE49-F238E27FC236}">
                <a16:creationId xmlns:a16="http://schemas.microsoft.com/office/drawing/2014/main" id="{B63F636F-A94F-4158-ADBC-026E27238F8D}"/>
              </a:ext>
            </a:extLst>
          </p:cNvPr>
          <p:cNvSpPr txBox="1"/>
          <p:nvPr/>
        </p:nvSpPr>
        <p:spPr>
          <a:xfrm>
            <a:off x="2270506" y="2256196"/>
            <a:ext cx="108229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N" sz="1600" spc="1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Right 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32163280-34D9-490A-BDBD-7134643B303C}"/>
              </a:ext>
            </a:extLst>
          </p:cNvPr>
          <p:cNvSpPr/>
          <p:nvPr/>
        </p:nvSpPr>
        <p:spPr>
          <a:xfrm>
            <a:off x="3043429" y="1443100"/>
            <a:ext cx="647700" cy="2087245"/>
          </a:xfrm>
          <a:custGeom>
            <a:avLst/>
            <a:gdLst/>
            <a:ahLst/>
            <a:cxnLst/>
            <a:rect l="l" t="t" r="r" b="b"/>
            <a:pathLst>
              <a:path w="647700" h="2087245">
                <a:moveTo>
                  <a:pt x="529082" y="1954910"/>
                </a:moveTo>
                <a:lnTo>
                  <a:pt x="515238" y="1962911"/>
                </a:lnTo>
                <a:lnTo>
                  <a:pt x="512952" y="1971802"/>
                </a:lnTo>
                <a:lnTo>
                  <a:pt x="516889" y="1978659"/>
                </a:lnTo>
                <a:lnTo>
                  <a:pt x="580136" y="2086990"/>
                </a:lnTo>
                <a:lnTo>
                  <a:pt x="596859" y="2058289"/>
                </a:lnTo>
                <a:lnTo>
                  <a:pt x="565658" y="2058289"/>
                </a:lnTo>
                <a:lnTo>
                  <a:pt x="565658" y="2004894"/>
                </a:lnTo>
                <a:lnTo>
                  <a:pt x="541909" y="1964182"/>
                </a:lnTo>
                <a:lnTo>
                  <a:pt x="537972" y="1957196"/>
                </a:lnTo>
                <a:lnTo>
                  <a:pt x="529082" y="1954910"/>
                </a:lnTo>
                <a:close/>
              </a:path>
              <a:path w="647700" h="2087245">
                <a:moveTo>
                  <a:pt x="565658" y="2004894"/>
                </a:moveTo>
                <a:lnTo>
                  <a:pt x="565658" y="2058289"/>
                </a:lnTo>
                <a:lnTo>
                  <a:pt x="594613" y="2058289"/>
                </a:lnTo>
                <a:lnTo>
                  <a:pt x="594613" y="2051049"/>
                </a:lnTo>
                <a:lnTo>
                  <a:pt x="567563" y="2051049"/>
                </a:lnTo>
                <a:lnTo>
                  <a:pt x="580071" y="2029603"/>
                </a:lnTo>
                <a:lnTo>
                  <a:pt x="565658" y="2004894"/>
                </a:lnTo>
                <a:close/>
              </a:path>
              <a:path w="647700" h="2087245">
                <a:moveTo>
                  <a:pt x="631189" y="1954910"/>
                </a:moveTo>
                <a:lnTo>
                  <a:pt x="622300" y="1957196"/>
                </a:lnTo>
                <a:lnTo>
                  <a:pt x="594613" y="2004667"/>
                </a:lnTo>
                <a:lnTo>
                  <a:pt x="594613" y="2058289"/>
                </a:lnTo>
                <a:lnTo>
                  <a:pt x="596859" y="2058289"/>
                </a:lnTo>
                <a:lnTo>
                  <a:pt x="643255" y="1978659"/>
                </a:lnTo>
                <a:lnTo>
                  <a:pt x="647319" y="1971802"/>
                </a:lnTo>
                <a:lnTo>
                  <a:pt x="645033" y="1962911"/>
                </a:lnTo>
                <a:lnTo>
                  <a:pt x="638048" y="1958974"/>
                </a:lnTo>
                <a:lnTo>
                  <a:pt x="631189" y="1954910"/>
                </a:lnTo>
                <a:close/>
              </a:path>
              <a:path w="647700" h="2087245">
                <a:moveTo>
                  <a:pt x="580071" y="2029603"/>
                </a:moveTo>
                <a:lnTo>
                  <a:pt x="567563" y="2051049"/>
                </a:lnTo>
                <a:lnTo>
                  <a:pt x="592582" y="2051049"/>
                </a:lnTo>
                <a:lnTo>
                  <a:pt x="580071" y="2029603"/>
                </a:lnTo>
                <a:close/>
              </a:path>
              <a:path w="647700" h="2087245">
                <a:moveTo>
                  <a:pt x="594613" y="2004667"/>
                </a:moveTo>
                <a:lnTo>
                  <a:pt x="580071" y="2029603"/>
                </a:lnTo>
                <a:lnTo>
                  <a:pt x="592582" y="2051049"/>
                </a:lnTo>
                <a:lnTo>
                  <a:pt x="594613" y="2051049"/>
                </a:lnTo>
                <a:lnTo>
                  <a:pt x="594613" y="2004667"/>
                </a:lnTo>
                <a:close/>
              </a:path>
              <a:path w="647700" h="2087245">
                <a:moveTo>
                  <a:pt x="565658" y="14477"/>
                </a:moveTo>
                <a:lnTo>
                  <a:pt x="565658" y="2004894"/>
                </a:lnTo>
                <a:lnTo>
                  <a:pt x="580071" y="2029603"/>
                </a:lnTo>
                <a:lnTo>
                  <a:pt x="594613" y="2004667"/>
                </a:lnTo>
                <a:lnTo>
                  <a:pt x="594613" y="28955"/>
                </a:lnTo>
                <a:lnTo>
                  <a:pt x="580136" y="28955"/>
                </a:lnTo>
                <a:lnTo>
                  <a:pt x="565658" y="14477"/>
                </a:lnTo>
                <a:close/>
              </a:path>
              <a:path w="647700" h="2087245">
                <a:moveTo>
                  <a:pt x="594613" y="0"/>
                </a:moveTo>
                <a:lnTo>
                  <a:pt x="0" y="0"/>
                </a:lnTo>
                <a:lnTo>
                  <a:pt x="0" y="28955"/>
                </a:lnTo>
                <a:lnTo>
                  <a:pt x="565658" y="28955"/>
                </a:lnTo>
                <a:lnTo>
                  <a:pt x="565658" y="14477"/>
                </a:lnTo>
                <a:lnTo>
                  <a:pt x="594613" y="14477"/>
                </a:lnTo>
                <a:lnTo>
                  <a:pt x="594613" y="0"/>
                </a:lnTo>
                <a:close/>
              </a:path>
              <a:path w="647700" h="2087245">
                <a:moveTo>
                  <a:pt x="594613" y="14477"/>
                </a:moveTo>
                <a:lnTo>
                  <a:pt x="565658" y="14477"/>
                </a:lnTo>
                <a:lnTo>
                  <a:pt x="580136" y="28955"/>
                </a:lnTo>
                <a:lnTo>
                  <a:pt x="594613" y="28955"/>
                </a:lnTo>
                <a:lnTo>
                  <a:pt x="594613" y="14477"/>
                </a:lnTo>
                <a:close/>
              </a:path>
            </a:pathLst>
          </a:custGeom>
          <a:solidFill>
            <a:srgbClr val="212A35"/>
          </a:solidFill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82B22A-4604-4433-8DEE-DAE3319E957F}"/>
              </a:ext>
            </a:extLst>
          </p:cNvPr>
          <p:cNvSpPr txBox="1"/>
          <p:nvPr/>
        </p:nvSpPr>
        <p:spPr>
          <a:xfrm>
            <a:off x="152400" y="4763869"/>
            <a:ext cx="6858000" cy="1564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1305" algn="ctr">
              <a:lnSpc>
                <a:spcPct val="100000"/>
              </a:lnSpc>
              <a:spcBef>
                <a:spcPts val="1430"/>
              </a:spcBef>
            </a:pPr>
            <a:r>
              <a:rPr lang="en-US" sz="2400" spc="1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Your</a:t>
            </a:r>
            <a:r>
              <a:rPr lang="en-US" sz="2400" spc="-14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lang="en-US" sz="2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Self</a:t>
            </a:r>
            <a:r>
              <a:rPr lang="en-US" sz="2400" spc="-16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lang="en-US" sz="2400" spc="11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BV</a:t>
            </a:r>
            <a:r>
              <a:rPr lang="en-US" sz="2400" spc="-15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is Automatically Counted </a:t>
            </a:r>
            <a:r>
              <a:rPr lang="en-US" sz="2400" spc="-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In</a:t>
            </a:r>
            <a:r>
              <a:rPr lang="en-US" sz="2400" spc="-14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lang="en-US" sz="2400" spc="-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Your</a:t>
            </a:r>
            <a:r>
              <a:rPr lang="en-US" sz="2400" spc="-14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lang="en-US" sz="2400" spc="3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Lesser</a:t>
            </a:r>
            <a:r>
              <a:rPr lang="en-US" sz="2400" spc="-15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(Weaker) </a:t>
            </a:r>
            <a:r>
              <a:rPr lang="en-US" sz="2400" spc="2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Team</a:t>
            </a:r>
            <a:r>
              <a:rPr lang="en-US" sz="2400" spc="-16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lang="en-US" sz="2400" spc="-3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To</a:t>
            </a:r>
            <a:r>
              <a:rPr lang="en-US" sz="2400" spc="-13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Help You </a:t>
            </a:r>
            <a:r>
              <a:rPr lang="en-US" sz="2400" spc="-1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Earn</a:t>
            </a:r>
            <a:r>
              <a:rPr lang="en-US" sz="2400" spc="-15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</a:p>
          <a:p>
            <a:pPr marL="281305" algn="ctr">
              <a:lnSpc>
                <a:spcPct val="100000"/>
              </a:lnSpc>
              <a:spcBef>
                <a:spcPts val="1430"/>
              </a:spcBef>
            </a:pPr>
            <a:r>
              <a:rPr lang="en-US" sz="3600" b="1" spc="25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Team</a:t>
            </a:r>
            <a:r>
              <a:rPr lang="en-US" sz="3600" b="1" spc="-175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Matching </a:t>
            </a:r>
            <a:r>
              <a:rPr lang="en-US" sz="3600" b="1" spc="3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Bonus (TMB)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24074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3. TEAM MATCHING BONUS (TMB): 10%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DCC7C2D-F734-4B07-8A6E-F928A5BD6D55}"/>
              </a:ext>
            </a:extLst>
          </p:cNvPr>
          <p:cNvSpPr/>
          <p:nvPr/>
        </p:nvSpPr>
        <p:spPr>
          <a:xfrm>
            <a:off x="2218944" y="2601468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1"/>
                </a:lnTo>
                <a:lnTo>
                  <a:pt x="522604" y="522731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3" y="263016"/>
                </a:moveTo>
                <a:lnTo>
                  <a:pt x="98297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1" y="475741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3" y="263016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6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893CA70-D8AA-48FB-9DEA-A343FAABBD94}"/>
              </a:ext>
            </a:extLst>
          </p:cNvPr>
          <p:cNvSpPr/>
          <p:nvPr/>
        </p:nvSpPr>
        <p:spPr>
          <a:xfrm>
            <a:off x="760476" y="25908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5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5" y="522732"/>
                </a:lnTo>
                <a:lnTo>
                  <a:pt x="522605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1" y="475741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30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B451A1B-2E6C-4B08-B0C8-27ACB434A404}"/>
              </a:ext>
            </a:extLst>
          </p:cNvPr>
          <p:cNvSpPr/>
          <p:nvPr/>
        </p:nvSpPr>
        <p:spPr>
          <a:xfrm>
            <a:off x="1446276" y="13716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5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5" y="522732"/>
                </a:lnTo>
                <a:lnTo>
                  <a:pt x="522605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1" y="475741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30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300E592-9771-46EF-8453-D9E7EB8D6704}"/>
              </a:ext>
            </a:extLst>
          </p:cNvPr>
          <p:cNvSpPr/>
          <p:nvPr/>
        </p:nvSpPr>
        <p:spPr>
          <a:xfrm>
            <a:off x="980694" y="2058162"/>
            <a:ext cx="1457325" cy="485140"/>
          </a:xfrm>
          <a:custGeom>
            <a:avLst/>
            <a:gdLst/>
            <a:ahLst/>
            <a:cxnLst/>
            <a:rect l="l" t="t" r="r" b="b"/>
            <a:pathLst>
              <a:path w="1457325" h="485139">
                <a:moveTo>
                  <a:pt x="720851" y="0"/>
                </a:moveTo>
                <a:lnTo>
                  <a:pt x="720851" y="315340"/>
                </a:lnTo>
              </a:path>
              <a:path w="1457325" h="485139">
                <a:moveTo>
                  <a:pt x="0" y="315468"/>
                </a:moveTo>
                <a:lnTo>
                  <a:pt x="1457325" y="315468"/>
                </a:lnTo>
              </a:path>
              <a:path w="1457325" h="485139">
                <a:moveTo>
                  <a:pt x="1456944" y="315468"/>
                </a:moveTo>
                <a:lnTo>
                  <a:pt x="1456944" y="467868"/>
                </a:lnTo>
              </a:path>
              <a:path w="1457325" h="485139">
                <a:moveTo>
                  <a:pt x="0" y="315468"/>
                </a:moveTo>
                <a:lnTo>
                  <a:pt x="0" y="485013"/>
                </a:lnTo>
              </a:path>
            </a:pathLst>
          </a:custGeom>
          <a:ln w="28956">
            <a:solidFill>
              <a:srgbClr val="5F9D33"/>
            </a:solidFill>
          </a:ln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D5B4ADE1-49B2-4882-89DA-C8EAAC1CE9E5}"/>
              </a:ext>
            </a:extLst>
          </p:cNvPr>
          <p:cNvSpPr txBox="1"/>
          <p:nvPr/>
        </p:nvSpPr>
        <p:spPr>
          <a:xfrm>
            <a:off x="685800" y="2067813"/>
            <a:ext cx="92684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N" sz="1600" spc="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A </a:t>
            </a:r>
            <a:r>
              <a:rPr sz="1600" spc="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T</a:t>
            </a:r>
            <a:r>
              <a:rPr sz="16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eam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38696E07-E92C-41C5-9D7F-0F9D07006BEA}"/>
              </a:ext>
            </a:extLst>
          </p:cNvPr>
          <p:cNvSpPr txBox="1"/>
          <p:nvPr/>
        </p:nvSpPr>
        <p:spPr>
          <a:xfrm>
            <a:off x="1853564" y="2067813"/>
            <a:ext cx="104203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600" spc="1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B</a:t>
            </a:r>
            <a:r>
              <a:rPr sz="1600" spc="-6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6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Team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437A6079-E672-482F-87F2-4413BCB8996E}"/>
              </a:ext>
            </a:extLst>
          </p:cNvPr>
          <p:cNvSpPr txBox="1"/>
          <p:nvPr/>
        </p:nvSpPr>
        <p:spPr>
          <a:xfrm>
            <a:off x="1631442" y="1634489"/>
            <a:ext cx="174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U</a:t>
            </a:r>
            <a:endParaRPr sz="180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FFE73916-D017-4D94-8718-1B9EEBE2E311}"/>
              </a:ext>
            </a:extLst>
          </p:cNvPr>
          <p:cNvSpPr txBox="1"/>
          <p:nvPr/>
        </p:nvSpPr>
        <p:spPr>
          <a:xfrm>
            <a:off x="155068" y="2764536"/>
            <a:ext cx="1826132" cy="871392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R="69850" algn="ctr">
              <a:lnSpc>
                <a:spcPct val="100000"/>
              </a:lnSpc>
              <a:spcBef>
                <a:spcPts val="495"/>
              </a:spcBef>
            </a:pPr>
            <a:r>
              <a:rPr sz="1800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marL="123825" marR="116205" indent="103505" algn="ctr">
              <a:lnSpc>
                <a:spcPct val="100000"/>
              </a:lnSpc>
              <a:spcBef>
                <a:spcPts val="345"/>
              </a:spcBef>
            </a:pPr>
            <a:r>
              <a:rPr sz="1600" spc="-5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A</a:t>
            </a:r>
            <a:r>
              <a:rPr sz="1600" spc="-90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600" spc="-5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Team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  <a:p>
            <a:pPr marL="12700" algn="ctr">
              <a:lnSpc>
                <a:spcPct val="100000"/>
              </a:lnSpc>
            </a:pPr>
            <a:r>
              <a:rPr sz="1600" spc="-5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50,000</a:t>
            </a:r>
            <a:r>
              <a:rPr sz="1600" spc="-40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BV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EF9FCEC3-8C3B-4331-940D-9CDA2E27A0E3}"/>
              </a:ext>
            </a:extLst>
          </p:cNvPr>
          <p:cNvSpPr txBox="1"/>
          <p:nvPr/>
        </p:nvSpPr>
        <p:spPr>
          <a:xfrm>
            <a:off x="1889124" y="2830728"/>
            <a:ext cx="1311276" cy="83548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68580" algn="ctr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marL="127000" marR="119380" indent="100330" algn="ctr">
              <a:lnSpc>
                <a:spcPct val="100000"/>
              </a:lnSpc>
              <a:spcBef>
                <a:spcPts val="190"/>
              </a:spcBef>
            </a:pPr>
            <a:r>
              <a:rPr lang="en-IN" sz="1600" spc="-80" dirty="0"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B</a:t>
            </a:r>
            <a:r>
              <a:rPr sz="1600" spc="-80" dirty="0"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600" spc="-5" dirty="0"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Team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  <a:p>
            <a:pPr marL="12700" algn="ctr">
              <a:lnSpc>
                <a:spcPct val="100000"/>
              </a:lnSpc>
            </a:pPr>
            <a:r>
              <a:rPr sz="1600" spc="-5" dirty="0"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40,000</a:t>
            </a:r>
            <a:r>
              <a:rPr sz="1600" spc="-40" dirty="0"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600" spc="-10" dirty="0"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BV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2739B9DE-EB7C-40F9-A006-E97CA2B6EB18}"/>
              </a:ext>
            </a:extLst>
          </p:cNvPr>
          <p:cNvSpPr txBox="1"/>
          <p:nvPr/>
        </p:nvSpPr>
        <p:spPr>
          <a:xfrm>
            <a:off x="4629656" y="1463160"/>
            <a:ext cx="6876544" cy="87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Get 10% Team Matching Bonus on BV 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Capping per Pay Cycle: Rs.1,25,000/- 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Unmatched BV will be carried Forward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959AA231-96BB-4E34-ADA2-12CD5C8A717A}"/>
              </a:ext>
            </a:extLst>
          </p:cNvPr>
          <p:cNvSpPr txBox="1"/>
          <p:nvPr/>
        </p:nvSpPr>
        <p:spPr>
          <a:xfrm>
            <a:off x="4648200" y="3048000"/>
            <a:ext cx="6876544" cy="685444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z="1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Closing on the 7</a:t>
            </a:r>
            <a:r>
              <a:rPr lang="en-IN" sz="1400" spc="20" baseline="3000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th</a:t>
            </a:r>
            <a:r>
              <a:rPr lang="en-IN" sz="1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 14</a:t>
            </a:r>
            <a:r>
              <a:rPr lang="en-IN" sz="1400" spc="20" baseline="3000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th</a:t>
            </a:r>
            <a:r>
              <a:rPr lang="en-IN" sz="1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 21</a:t>
            </a:r>
            <a:r>
              <a:rPr lang="en-IN" sz="1400" spc="20" baseline="3000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st</a:t>
            </a:r>
            <a:r>
              <a:rPr lang="en-IN" sz="1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&amp; Last day of the Month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Payout: 12</a:t>
            </a:r>
            <a:r>
              <a:rPr lang="en-US" sz="14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400" dirty="0">
                <a:solidFill>
                  <a:schemeClr val="tx1"/>
                </a:solidFill>
                <a:latin typeface="Roboto"/>
              </a:rPr>
              <a:t>, 19</a:t>
            </a:r>
            <a:r>
              <a:rPr lang="en-US" sz="14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400" dirty="0">
                <a:solidFill>
                  <a:schemeClr val="tx1"/>
                </a:solidFill>
                <a:latin typeface="Roboto"/>
              </a:rPr>
              <a:t>, 26</a:t>
            </a:r>
            <a:r>
              <a:rPr lang="en-US" sz="14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400" dirty="0">
                <a:solidFill>
                  <a:schemeClr val="tx1"/>
                </a:solidFill>
                <a:latin typeface="Roboto"/>
              </a:rPr>
              <a:t>, 5</a:t>
            </a:r>
            <a:r>
              <a:rPr lang="en-US" sz="14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400" dirty="0">
                <a:solidFill>
                  <a:schemeClr val="tx1"/>
                </a:solidFill>
                <a:latin typeface="Roboto"/>
              </a:rPr>
              <a:t> of Every Month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Pay out less than Rs.100/- will be transferred to E-Wallet </a:t>
            </a:r>
            <a:endParaRPr lang="en-US" sz="1800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6D934-922C-4BD5-B35F-46E1BA6D7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8" b="22610"/>
          <a:stretch/>
        </p:blipFill>
        <p:spPr>
          <a:xfrm>
            <a:off x="0" y="4098290"/>
            <a:ext cx="12192000" cy="246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81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4. TEAM BUILDING BONUS (TBB): 10%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grpSp>
        <p:nvGrpSpPr>
          <p:cNvPr id="4" name="object 10">
            <a:extLst>
              <a:ext uri="{FF2B5EF4-FFF2-40B4-BE49-F238E27FC236}">
                <a16:creationId xmlns:a16="http://schemas.microsoft.com/office/drawing/2014/main" id="{2D752970-3D7C-4386-A3AC-DDD53D7C9B26}"/>
              </a:ext>
            </a:extLst>
          </p:cNvPr>
          <p:cNvGrpSpPr/>
          <p:nvPr/>
        </p:nvGrpSpPr>
        <p:grpSpPr>
          <a:xfrm>
            <a:off x="6172200" y="1115061"/>
            <a:ext cx="5334000" cy="2705100"/>
            <a:chOff x="6234684" y="1670304"/>
            <a:chExt cx="5334000" cy="2705100"/>
          </a:xfrm>
        </p:grpSpPr>
        <p:sp>
          <p:nvSpPr>
            <p:cNvPr id="5" name="object 11">
              <a:extLst>
                <a:ext uri="{FF2B5EF4-FFF2-40B4-BE49-F238E27FC236}">
                  <a16:creationId xmlns:a16="http://schemas.microsoft.com/office/drawing/2014/main" id="{DD3AEF81-1E99-436C-B662-A325E2DED4DF}"/>
                </a:ext>
              </a:extLst>
            </p:cNvPr>
            <p:cNvSpPr/>
            <p:nvPr/>
          </p:nvSpPr>
          <p:spPr>
            <a:xfrm>
              <a:off x="6578346" y="2759202"/>
              <a:ext cx="4647565" cy="965200"/>
            </a:xfrm>
            <a:custGeom>
              <a:avLst/>
              <a:gdLst/>
              <a:ahLst/>
              <a:cxnLst/>
              <a:rect l="l" t="t" r="r" b="b"/>
              <a:pathLst>
                <a:path w="4647565" h="965200">
                  <a:moveTo>
                    <a:pt x="4647183" y="928878"/>
                  </a:moveTo>
                  <a:lnTo>
                    <a:pt x="2714244" y="0"/>
                  </a:lnTo>
                </a:path>
                <a:path w="4647565" h="965200">
                  <a:moveTo>
                    <a:pt x="3504183" y="943991"/>
                  </a:moveTo>
                  <a:lnTo>
                    <a:pt x="2714244" y="0"/>
                  </a:lnTo>
                </a:path>
                <a:path w="4647565" h="965200">
                  <a:moveTo>
                    <a:pt x="1219200" y="952754"/>
                  </a:moveTo>
                  <a:lnTo>
                    <a:pt x="2009012" y="0"/>
                  </a:lnTo>
                </a:path>
                <a:path w="4647565" h="965200">
                  <a:moveTo>
                    <a:pt x="0" y="964692"/>
                  </a:moveTo>
                  <a:lnTo>
                    <a:pt x="2009012" y="0"/>
                  </a:lnTo>
                </a:path>
              </a:pathLst>
            </a:custGeom>
            <a:ln w="28956">
              <a:solidFill>
                <a:srgbClr val="2089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2">
              <a:extLst>
                <a:ext uri="{FF2B5EF4-FFF2-40B4-BE49-F238E27FC236}">
                  <a16:creationId xmlns:a16="http://schemas.microsoft.com/office/drawing/2014/main" id="{D28050DB-4C1A-4D88-977B-4FA7D12BFF5E}"/>
                </a:ext>
              </a:extLst>
            </p:cNvPr>
            <p:cNvSpPr/>
            <p:nvPr/>
          </p:nvSpPr>
          <p:spPr>
            <a:xfrm>
              <a:off x="6234684" y="1670303"/>
              <a:ext cx="5334000" cy="2705100"/>
            </a:xfrm>
            <a:custGeom>
              <a:avLst/>
              <a:gdLst/>
              <a:ahLst/>
              <a:cxnLst/>
              <a:rect l="l" t="t" r="r" b="b"/>
              <a:pathLst>
                <a:path w="5334000" h="2705100">
                  <a:moveTo>
                    <a:pt x="685800" y="2302002"/>
                  </a:moveTo>
                  <a:lnTo>
                    <a:pt x="342887" y="2052828"/>
                  </a:lnTo>
                  <a:lnTo>
                    <a:pt x="0" y="2302002"/>
                  </a:lnTo>
                  <a:lnTo>
                    <a:pt x="130937" y="2705100"/>
                  </a:lnTo>
                  <a:lnTo>
                    <a:pt x="554863" y="2705100"/>
                  </a:lnTo>
                  <a:lnTo>
                    <a:pt x="685800" y="2302002"/>
                  </a:lnTo>
                  <a:close/>
                </a:path>
                <a:path w="5334000" h="2705100">
                  <a:moveTo>
                    <a:pt x="1905000" y="2289810"/>
                  </a:moveTo>
                  <a:lnTo>
                    <a:pt x="1562100" y="2040636"/>
                  </a:lnTo>
                  <a:lnTo>
                    <a:pt x="1219200" y="2289810"/>
                  </a:lnTo>
                  <a:lnTo>
                    <a:pt x="1350137" y="2692908"/>
                  </a:lnTo>
                  <a:lnTo>
                    <a:pt x="1774063" y="2692908"/>
                  </a:lnTo>
                  <a:lnTo>
                    <a:pt x="1905000" y="2289810"/>
                  </a:lnTo>
                  <a:close/>
                </a:path>
                <a:path w="5334000" h="2705100">
                  <a:moveTo>
                    <a:pt x="3048000" y="2289810"/>
                  </a:moveTo>
                  <a:lnTo>
                    <a:pt x="2705100" y="2040636"/>
                  </a:lnTo>
                  <a:lnTo>
                    <a:pt x="2362200" y="2289810"/>
                  </a:lnTo>
                  <a:lnTo>
                    <a:pt x="2493137" y="2692908"/>
                  </a:lnTo>
                  <a:lnTo>
                    <a:pt x="2917063" y="2692908"/>
                  </a:lnTo>
                  <a:lnTo>
                    <a:pt x="3048000" y="2289810"/>
                  </a:lnTo>
                  <a:close/>
                </a:path>
                <a:path w="5334000" h="2705100">
                  <a:moveTo>
                    <a:pt x="3276600" y="415671"/>
                  </a:moveTo>
                  <a:lnTo>
                    <a:pt x="2705100" y="0"/>
                  </a:lnTo>
                  <a:lnTo>
                    <a:pt x="2133600" y="415671"/>
                  </a:lnTo>
                  <a:lnTo>
                    <a:pt x="2351913" y="1088136"/>
                  </a:lnTo>
                  <a:lnTo>
                    <a:pt x="3058287" y="1088136"/>
                  </a:lnTo>
                  <a:lnTo>
                    <a:pt x="3276600" y="415671"/>
                  </a:lnTo>
                  <a:close/>
                </a:path>
                <a:path w="5334000" h="2705100">
                  <a:moveTo>
                    <a:pt x="4191000" y="2281174"/>
                  </a:moveTo>
                  <a:lnTo>
                    <a:pt x="3848100" y="2031492"/>
                  </a:lnTo>
                  <a:lnTo>
                    <a:pt x="3505200" y="2281174"/>
                  </a:lnTo>
                  <a:lnTo>
                    <a:pt x="3636137" y="2685288"/>
                  </a:lnTo>
                  <a:lnTo>
                    <a:pt x="4060063" y="2685288"/>
                  </a:lnTo>
                  <a:lnTo>
                    <a:pt x="4191000" y="2281174"/>
                  </a:lnTo>
                  <a:close/>
                </a:path>
                <a:path w="5334000" h="2705100">
                  <a:moveTo>
                    <a:pt x="5334000" y="2265934"/>
                  </a:moveTo>
                  <a:lnTo>
                    <a:pt x="4991100" y="2016252"/>
                  </a:lnTo>
                  <a:lnTo>
                    <a:pt x="4648200" y="2265934"/>
                  </a:lnTo>
                  <a:lnTo>
                    <a:pt x="4779137" y="2670048"/>
                  </a:lnTo>
                  <a:lnTo>
                    <a:pt x="5203063" y="2670048"/>
                  </a:lnTo>
                  <a:lnTo>
                    <a:pt x="5334000" y="2265934"/>
                  </a:lnTo>
                  <a:close/>
                </a:path>
              </a:pathLst>
            </a:custGeom>
            <a:solidFill>
              <a:srgbClr val="C5F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13">
            <a:extLst>
              <a:ext uri="{FF2B5EF4-FFF2-40B4-BE49-F238E27FC236}">
                <a16:creationId xmlns:a16="http://schemas.microsoft.com/office/drawing/2014/main" id="{FB776913-6424-4675-A763-DB48500DD3B6}"/>
              </a:ext>
            </a:extLst>
          </p:cNvPr>
          <p:cNvSpPr txBox="1"/>
          <p:nvPr/>
        </p:nvSpPr>
        <p:spPr>
          <a:xfrm>
            <a:off x="8651874" y="1273684"/>
            <a:ext cx="4724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15" dirty="0">
                <a:solidFill>
                  <a:srgbClr val="212A35"/>
                </a:solidFill>
                <a:latin typeface="Trebuchet MS"/>
                <a:cs typeface="Trebuchet MS"/>
              </a:rPr>
              <a:t>U</a:t>
            </a:r>
            <a:endParaRPr sz="5400">
              <a:latin typeface="Trebuchet MS"/>
              <a:cs typeface="Trebuchet MS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2050031C-B61E-4481-810F-150FF2F9FCF1}"/>
              </a:ext>
            </a:extLst>
          </p:cNvPr>
          <p:cNvSpPr txBox="1"/>
          <p:nvPr/>
        </p:nvSpPr>
        <p:spPr>
          <a:xfrm>
            <a:off x="7644130" y="3346908"/>
            <a:ext cx="1701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14" dirty="0">
                <a:solidFill>
                  <a:srgbClr val="212A35"/>
                </a:solidFill>
                <a:latin typeface="Trebuchet MS"/>
                <a:cs typeface="Trebuchet MS"/>
              </a:rPr>
              <a:t>B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FBFE8AAD-E202-4C7A-95AC-2E6046EEEABD}"/>
              </a:ext>
            </a:extLst>
          </p:cNvPr>
          <p:cNvSpPr txBox="1"/>
          <p:nvPr/>
        </p:nvSpPr>
        <p:spPr>
          <a:xfrm>
            <a:off x="6424930" y="3346908"/>
            <a:ext cx="1778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35" dirty="0">
                <a:solidFill>
                  <a:srgbClr val="212A35"/>
                </a:solidFill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8A500125-7879-4315-9517-EB6F4F89792F}"/>
              </a:ext>
            </a:extLst>
          </p:cNvPr>
          <p:cNvSpPr txBox="1"/>
          <p:nvPr/>
        </p:nvSpPr>
        <p:spPr>
          <a:xfrm>
            <a:off x="8787130" y="3348102"/>
            <a:ext cx="175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95" dirty="0">
                <a:solidFill>
                  <a:srgbClr val="212A35"/>
                </a:solidFill>
                <a:latin typeface="Trebuchet MS"/>
                <a:cs typeface="Trebuchet MS"/>
              </a:rPr>
              <a:t>C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361E9247-2AFE-42A4-BE5C-4F6F642F8376}"/>
              </a:ext>
            </a:extLst>
          </p:cNvPr>
          <p:cNvSpPr txBox="1"/>
          <p:nvPr/>
        </p:nvSpPr>
        <p:spPr>
          <a:xfrm>
            <a:off x="9930510" y="3359151"/>
            <a:ext cx="175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solidFill>
                  <a:srgbClr val="212A35"/>
                </a:solidFill>
                <a:latin typeface="Trebuchet MS"/>
                <a:cs typeface="Trebuchet MS"/>
              </a:rPr>
              <a:t>D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92791B64-98A7-48CC-B3CC-2EC8ACF978E0}"/>
              </a:ext>
            </a:extLst>
          </p:cNvPr>
          <p:cNvSpPr/>
          <p:nvPr/>
        </p:nvSpPr>
        <p:spPr>
          <a:xfrm>
            <a:off x="8878061" y="2197862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663702"/>
                </a:moveTo>
                <a:lnTo>
                  <a:pt x="0" y="958596"/>
                </a:lnTo>
              </a:path>
              <a:path h="958850">
                <a:moveTo>
                  <a:pt x="0" y="0"/>
                </a:moveTo>
                <a:lnTo>
                  <a:pt x="0" y="442722"/>
                </a:lnTo>
              </a:path>
            </a:pathLst>
          </a:custGeom>
          <a:ln w="28955">
            <a:solidFill>
              <a:srgbClr val="2089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50F17635-FFD7-4C93-B742-9D22538FD5F6}"/>
              </a:ext>
            </a:extLst>
          </p:cNvPr>
          <p:cNvSpPr txBox="1"/>
          <p:nvPr/>
        </p:nvSpPr>
        <p:spPr>
          <a:xfrm>
            <a:off x="11086846" y="3359151"/>
            <a:ext cx="154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solidFill>
                  <a:srgbClr val="212A35"/>
                </a:solidFill>
                <a:latin typeface="Trebuchet MS"/>
                <a:cs typeface="Trebuchet MS"/>
              </a:rPr>
              <a:t>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26B701C9-0EDE-45AE-993E-B0ED631DB9F1}"/>
              </a:ext>
            </a:extLst>
          </p:cNvPr>
          <p:cNvSpPr txBox="1"/>
          <p:nvPr/>
        </p:nvSpPr>
        <p:spPr>
          <a:xfrm>
            <a:off x="6990587" y="2651252"/>
            <a:ext cx="553720" cy="222885"/>
          </a:xfrm>
          <a:prstGeom prst="rect">
            <a:avLst/>
          </a:prstGeom>
          <a:solidFill>
            <a:srgbClr val="C5F9B8"/>
          </a:solidFill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ts val="1750"/>
              </a:lnSpc>
            </a:pPr>
            <a:r>
              <a:rPr sz="1800" spc="-10" dirty="0">
                <a:solidFill>
                  <a:srgbClr val="212A35"/>
                </a:solidFill>
                <a:latin typeface="Arial"/>
                <a:cs typeface="Arial"/>
              </a:rPr>
              <a:t>10%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84089D80-CCBA-41C2-8802-8E1E1E3774E5}"/>
              </a:ext>
            </a:extLst>
          </p:cNvPr>
          <p:cNvSpPr txBox="1"/>
          <p:nvPr/>
        </p:nvSpPr>
        <p:spPr>
          <a:xfrm>
            <a:off x="7799832" y="2640584"/>
            <a:ext cx="553720" cy="220979"/>
          </a:xfrm>
          <a:prstGeom prst="rect">
            <a:avLst/>
          </a:prstGeom>
          <a:solidFill>
            <a:srgbClr val="C5F9B8"/>
          </a:solidFill>
        </p:spPr>
        <p:txBody>
          <a:bodyPr vert="horz" wrap="square" lIns="0" tIns="0" rIns="0" bIns="0" rtlCol="0">
            <a:spAutoFit/>
          </a:bodyPr>
          <a:lstStyle/>
          <a:p>
            <a:pPr marL="61594">
              <a:lnSpc>
                <a:spcPts val="1739"/>
              </a:lnSpc>
            </a:pPr>
            <a:r>
              <a:rPr sz="1800" spc="-10" dirty="0">
                <a:solidFill>
                  <a:srgbClr val="212A35"/>
                </a:solidFill>
                <a:latin typeface="Arial"/>
                <a:cs typeface="Arial"/>
              </a:rPr>
              <a:t>10%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3174C988-EE62-4011-A02B-A409BC31A871}"/>
              </a:ext>
            </a:extLst>
          </p:cNvPr>
          <p:cNvSpPr txBox="1"/>
          <p:nvPr/>
        </p:nvSpPr>
        <p:spPr>
          <a:xfrm>
            <a:off x="8572499" y="2640584"/>
            <a:ext cx="553720" cy="220979"/>
          </a:xfrm>
          <a:prstGeom prst="rect">
            <a:avLst/>
          </a:prstGeom>
          <a:solidFill>
            <a:srgbClr val="C5F9B8"/>
          </a:solidFill>
        </p:spPr>
        <p:txBody>
          <a:bodyPr vert="horz" wrap="square" lIns="0" tIns="0" rIns="0" bIns="0" rtlCol="0">
            <a:spAutoFit/>
          </a:bodyPr>
          <a:lstStyle/>
          <a:p>
            <a:pPr marL="61594">
              <a:lnSpc>
                <a:spcPts val="1739"/>
              </a:lnSpc>
            </a:pPr>
            <a:r>
              <a:rPr sz="1800" spc="-10" dirty="0">
                <a:solidFill>
                  <a:srgbClr val="212A35"/>
                </a:solidFill>
                <a:latin typeface="Arial"/>
                <a:cs typeface="Arial"/>
              </a:rPr>
              <a:t>10%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1D8041B1-7F54-4F94-B124-FD5A195D06F9}"/>
              </a:ext>
            </a:extLst>
          </p:cNvPr>
          <p:cNvSpPr txBox="1"/>
          <p:nvPr/>
        </p:nvSpPr>
        <p:spPr>
          <a:xfrm>
            <a:off x="9348216" y="2640584"/>
            <a:ext cx="553720" cy="220979"/>
          </a:xfrm>
          <a:prstGeom prst="rect">
            <a:avLst/>
          </a:prstGeom>
          <a:solidFill>
            <a:srgbClr val="C5F9B8"/>
          </a:solidFill>
        </p:spPr>
        <p:txBody>
          <a:bodyPr vert="horz" wrap="square" lIns="0" tIns="0" rIns="0" bIns="0" rtlCol="0">
            <a:spAutoFit/>
          </a:bodyPr>
          <a:lstStyle/>
          <a:p>
            <a:pPr marL="61594">
              <a:lnSpc>
                <a:spcPts val="1739"/>
              </a:lnSpc>
            </a:pPr>
            <a:r>
              <a:rPr sz="1800" spc="-10" dirty="0">
                <a:solidFill>
                  <a:srgbClr val="212A35"/>
                </a:solidFill>
                <a:latin typeface="Arial"/>
                <a:cs typeface="Arial"/>
              </a:rPr>
              <a:t>10%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BD501821-1266-43C6-A44B-72BC790AAEF9}"/>
              </a:ext>
            </a:extLst>
          </p:cNvPr>
          <p:cNvSpPr txBox="1"/>
          <p:nvPr/>
        </p:nvSpPr>
        <p:spPr>
          <a:xfrm>
            <a:off x="10101072" y="2626868"/>
            <a:ext cx="553720" cy="222885"/>
          </a:xfrm>
          <a:prstGeom prst="rect">
            <a:avLst/>
          </a:prstGeom>
          <a:solidFill>
            <a:srgbClr val="C5F9B8"/>
          </a:solidFill>
        </p:spPr>
        <p:txBody>
          <a:bodyPr vert="horz" wrap="square" lIns="0" tIns="0" rIns="0" bIns="0" rtlCol="0">
            <a:spAutoFit/>
          </a:bodyPr>
          <a:lstStyle/>
          <a:p>
            <a:pPr marL="62230">
              <a:lnSpc>
                <a:spcPts val="1750"/>
              </a:lnSpc>
            </a:pPr>
            <a:r>
              <a:rPr sz="1800" spc="-10" dirty="0">
                <a:solidFill>
                  <a:srgbClr val="212A35"/>
                </a:solidFill>
                <a:latin typeface="Arial"/>
                <a:cs typeface="Arial"/>
              </a:rPr>
              <a:t>10%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25">
            <a:extLst>
              <a:ext uri="{FF2B5EF4-FFF2-40B4-BE49-F238E27FC236}">
                <a16:creationId xmlns:a16="http://schemas.microsoft.com/office/drawing/2014/main" id="{406E65D3-D9B6-4950-92BE-26D63C01BF3B}"/>
              </a:ext>
            </a:extLst>
          </p:cNvPr>
          <p:cNvSpPr txBox="1"/>
          <p:nvPr/>
        </p:nvSpPr>
        <p:spPr>
          <a:xfrm>
            <a:off x="6180581" y="3961639"/>
            <a:ext cx="722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2</a:t>
            </a:r>
            <a:r>
              <a:rPr sz="1800" b="1" spc="-15" dirty="0">
                <a:latin typeface="Arial"/>
                <a:cs typeface="Arial"/>
              </a:rPr>
              <a:t>5</a:t>
            </a:r>
            <a:r>
              <a:rPr sz="1800" b="1" spc="-5" dirty="0">
                <a:latin typeface="Arial"/>
                <a:cs typeface="Arial"/>
              </a:rPr>
              <a:t>,0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6">
            <a:extLst>
              <a:ext uri="{FF2B5EF4-FFF2-40B4-BE49-F238E27FC236}">
                <a16:creationId xmlns:a16="http://schemas.microsoft.com/office/drawing/2014/main" id="{85480EFD-A634-4678-8F51-311ACF5DB8DE}"/>
              </a:ext>
            </a:extLst>
          </p:cNvPr>
          <p:cNvSpPr txBox="1"/>
          <p:nvPr/>
        </p:nvSpPr>
        <p:spPr>
          <a:xfrm>
            <a:off x="7399782" y="3967480"/>
            <a:ext cx="722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5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,0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7">
            <a:extLst>
              <a:ext uri="{FF2B5EF4-FFF2-40B4-BE49-F238E27FC236}">
                <a16:creationId xmlns:a16="http://schemas.microsoft.com/office/drawing/2014/main" id="{FB7DC081-EB83-4D16-BCF8-4897954F0507}"/>
              </a:ext>
            </a:extLst>
          </p:cNvPr>
          <p:cNvSpPr txBox="1"/>
          <p:nvPr/>
        </p:nvSpPr>
        <p:spPr>
          <a:xfrm>
            <a:off x="8458326" y="3938271"/>
            <a:ext cx="913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1,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0,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8">
            <a:extLst>
              <a:ext uri="{FF2B5EF4-FFF2-40B4-BE49-F238E27FC236}">
                <a16:creationId xmlns:a16="http://schemas.microsoft.com/office/drawing/2014/main" id="{28F84B5F-3ED2-4494-88C1-0589BEA9936A}"/>
              </a:ext>
            </a:extLst>
          </p:cNvPr>
          <p:cNvSpPr txBox="1"/>
          <p:nvPr/>
        </p:nvSpPr>
        <p:spPr>
          <a:xfrm>
            <a:off x="9677526" y="3903727"/>
            <a:ext cx="915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2,50,000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9">
            <a:extLst>
              <a:ext uri="{FF2B5EF4-FFF2-40B4-BE49-F238E27FC236}">
                <a16:creationId xmlns:a16="http://schemas.microsoft.com/office/drawing/2014/main" id="{DC84C2E6-05A7-4009-A42A-359F515A136F}"/>
              </a:ext>
            </a:extLst>
          </p:cNvPr>
          <p:cNvSpPr txBox="1"/>
          <p:nvPr/>
        </p:nvSpPr>
        <p:spPr>
          <a:xfrm>
            <a:off x="10760201" y="3892170"/>
            <a:ext cx="913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5,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0,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00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19407-7802-41B4-BDB9-6E7A80B39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r="13492"/>
          <a:stretch/>
        </p:blipFill>
        <p:spPr>
          <a:xfrm>
            <a:off x="150967" y="1219199"/>
            <a:ext cx="5320575" cy="4926458"/>
          </a:xfrm>
          <a:prstGeom prst="rect">
            <a:avLst/>
          </a:prstGeom>
        </p:spPr>
      </p:pic>
      <p:sp>
        <p:nvSpPr>
          <p:cNvPr id="28" name="object 11">
            <a:extLst>
              <a:ext uri="{FF2B5EF4-FFF2-40B4-BE49-F238E27FC236}">
                <a16:creationId xmlns:a16="http://schemas.microsoft.com/office/drawing/2014/main" id="{7EFBB150-8F36-4107-95DB-7128B9B4A610}"/>
              </a:ext>
            </a:extLst>
          </p:cNvPr>
          <p:cNvSpPr txBox="1"/>
          <p:nvPr/>
        </p:nvSpPr>
        <p:spPr>
          <a:xfrm>
            <a:off x="5348858" y="4648200"/>
            <a:ext cx="6538342" cy="1393330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4000" b="1" spc="2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EARN 10% 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2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OF</a:t>
            </a:r>
            <a:r>
              <a:rPr lang="en-IN" sz="2400" b="1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TEAM MATCHING BONUS (TMB)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2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OF</a:t>
            </a:r>
            <a:r>
              <a:rPr lang="en-IN" sz="2400" b="1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ALL YOUR DIRECT REFERRALS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5. TEAM CONSULTANCY BONUS (TCB): 10%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E3EDF-347F-4410-BADF-9C22A23E0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4800600" cy="5791200"/>
          </a:xfrm>
          <a:prstGeom prst="rect">
            <a:avLst/>
          </a:prstGeom>
        </p:spPr>
      </p:pic>
      <p:sp>
        <p:nvSpPr>
          <p:cNvPr id="8" name="object 11">
            <a:extLst>
              <a:ext uri="{FF2B5EF4-FFF2-40B4-BE49-F238E27FC236}">
                <a16:creationId xmlns:a16="http://schemas.microsoft.com/office/drawing/2014/main" id="{B04402D8-757A-4238-BE92-BF5A6EE75C91}"/>
              </a:ext>
            </a:extLst>
          </p:cNvPr>
          <p:cNvSpPr txBox="1"/>
          <p:nvPr/>
        </p:nvSpPr>
        <p:spPr>
          <a:xfrm>
            <a:off x="4953000" y="1143000"/>
            <a:ext cx="6934200" cy="87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10% of Company’s Total BV Turnover will be allocated for TCB</a:t>
            </a: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25,000 Fresh BV Matching Pair = 1 TCB Unit </a:t>
            </a: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Maximum 100 Units per Month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40850C-398A-422C-80BA-CF94CB015777}"/>
              </a:ext>
            </a:extLst>
          </p:cNvPr>
          <p:cNvSpPr/>
          <p:nvPr/>
        </p:nvSpPr>
        <p:spPr>
          <a:xfrm>
            <a:off x="4953000" y="2294594"/>
            <a:ext cx="6934200" cy="1286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Roboto"/>
              </a:rPr>
              <a:t>FOB TCB UNIT VALUE CALCULATION</a:t>
            </a:r>
          </a:p>
          <a:p>
            <a:pPr algn="ctr"/>
            <a:endParaRPr lang="en-US" b="1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9C5DE8-DCC4-4A39-BA9F-C7F85BC67E74}"/>
              </a:ext>
            </a:extLst>
          </p:cNvPr>
          <p:cNvSpPr/>
          <p:nvPr/>
        </p:nvSpPr>
        <p:spPr>
          <a:xfrm>
            <a:off x="5043761" y="2971801"/>
            <a:ext cx="1802764" cy="268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1 TCB Unit Value =</a:t>
            </a:r>
            <a:endParaRPr lang="en-IN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1F0D50-D49E-45C9-B6C7-C19E765E52F5}"/>
              </a:ext>
            </a:extLst>
          </p:cNvPr>
          <p:cNvSpPr/>
          <p:nvPr/>
        </p:nvSpPr>
        <p:spPr>
          <a:xfrm>
            <a:off x="6477000" y="2827994"/>
            <a:ext cx="4659008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Total Company BV Per Month X 10%</a:t>
            </a:r>
            <a:endParaRPr lang="en-IN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EFD61E-4DB0-44C5-AB1E-25FDCBCDB51E}"/>
              </a:ext>
            </a:extLst>
          </p:cNvPr>
          <p:cNvSpPr/>
          <p:nvPr/>
        </p:nvSpPr>
        <p:spPr>
          <a:xfrm>
            <a:off x="6324695" y="3154927"/>
            <a:ext cx="4277362" cy="2433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                 Total TCB Units of 25,000 BV Matching Pair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B08F84-B665-437A-9F4F-0BE5DE16A190}"/>
              </a:ext>
            </a:extLst>
          </p:cNvPr>
          <p:cNvSpPr/>
          <p:nvPr/>
        </p:nvSpPr>
        <p:spPr>
          <a:xfrm>
            <a:off x="6477000" y="2851150"/>
            <a:ext cx="4659008" cy="328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___________________________________________________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2576F4-C77A-44B3-837F-7522739C77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74"/>
          <a:stretch/>
        </p:blipFill>
        <p:spPr>
          <a:xfrm>
            <a:off x="4799029" y="4093001"/>
            <a:ext cx="7392971" cy="2536399"/>
          </a:xfrm>
          <a:prstGeom prst="rect">
            <a:avLst/>
          </a:prstGeom>
        </p:spPr>
      </p:pic>
      <p:sp>
        <p:nvSpPr>
          <p:cNvPr id="17" name="object 11">
            <a:extLst>
              <a:ext uri="{FF2B5EF4-FFF2-40B4-BE49-F238E27FC236}">
                <a16:creationId xmlns:a16="http://schemas.microsoft.com/office/drawing/2014/main" id="{90E9DB55-EA60-41C5-90D5-6661684F1812}"/>
              </a:ext>
            </a:extLst>
          </p:cNvPr>
          <p:cNvSpPr txBox="1"/>
          <p:nvPr/>
        </p:nvSpPr>
        <p:spPr>
          <a:xfrm>
            <a:off x="5105400" y="3701890"/>
            <a:ext cx="6934200" cy="457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1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25,00,000 Group BV Matching / 25,000 BV Matching Pair = 100 TCB Units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1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100 TCB Units x Rs. 1250 TCB Value = Rs. 1,25,000/- TC Bonus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6. LEADEERSHIP BONUS (LSB): 30%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FF514D-78A9-447D-8051-B81382DF1BED}"/>
              </a:ext>
            </a:extLst>
          </p:cNvPr>
          <p:cNvSpPr/>
          <p:nvPr/>
        </p:nvSpPr>
        <p:spPr>
          <a:xfrm>
            <a:off x="76200" y="1676400"/>
            <a:ext cx="19050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RANK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2F584B-7AAD-4E32-B8D3-382728290863}"/>
              </a:ext>
            </a:extLst>
          </p:cNvPr>
          <p:cNvSpPr/>
          <p:nvPr/>
        </p:nvSpPr>
        <p:spPr>
          <a:xfrm>
            <a:off x="76200" y="2478202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TMB (15%)</a:t>
            </a:r>
            <a:endParaRPr lang="en-IN" sz="12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IN" sz="1200" b="1" dirty="0">
                <a:latin typeface="Roboto" panose="02000000000000000000" pitchFamily="2" charset="0"/>
                <a:ea typeface="Roboto" panose="02000000000000000000" pitchFamily="2" charset="0"/>
              </a:rPr>
              <a:t>Team Mentoring Bonus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26BFF-6A0C-4B29-AC4F-47576371F5E3}"/>
              </a:ext>
            </a:extLst>
          </p:cNvPr>
          <p:cNvSpPr/>
          <p:nvPr/>
        </p:nvSpPr>
        <p:spPr>
          <a:xfrm>
            <a:off x="76200" y="3134085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BDB (3%)</a:t>
            </a:r>
          </a:p>
          <a:p>
            <a:r>
              <a:rPr lang="en-IN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Business Development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D0A76E-4188-43D5-9D94-BFF7F55932CE}"/>
              </a:ext>
            </a:extLst>
          </p:cNvPr>
          <p:cNvSpPr/>
          <p:nvPr/>
        </p:nvSpPr>
        <p:spPr>
          <a:xfrm>
            <a:off x="76200" y="3819885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CEC (3%)</a:t>
            </a:r>
          </a:p>
          <a:p>
            <a:r>
              <a:rPr lang="en-IN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Child Education Bonus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FB47D-811F-406D-958E-B43157D97C50}"/>
              </a:ext>
            </a:extLst>
          </p:cNvPr>
          <p:cNvSpPr/>
          <p:nvPr/>
        </p:nvSpPr>
        <p:spPr>
          <a:xfrm>
            <a:off x="76200" y="4505685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FTB (3%)</a:t>
            </a:r>
          </a:p>
          <a:p>
            <a:r>
              <a:rPr lang="en-IN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Family</a:t>
            </a:r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Travel Bonus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C33E2A-F7BA-4593-9582-F454752A95D9}"/>
              </a:ext>
            </a:extLst>
          </p:cNvPr>
          <p:cNvSpPr/>
          <p:nvPr/>
        </p:nvSpPr>
        <p:spPr>
          <a:xfrm>
            <a:off x="76200" y="5191485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LCB (3%)</a:t>
            </a:r>
          </a:p>
          <a:p>
            <a:r>
              <a:rPr lang="en-IN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Luxury Car Bonus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D5CD70-84B3-47A9-93E0-8C05874C54C1}"/>
              </a:ext>
            </a:extLst>
          </p:cNvPr>
          <p:cNvSpPr/>
          <p:nvPr/>
        </p:nvSpPr>
        <p:spPr>
          <a:xfrm>
            <a:off x="76200" y="5877285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DHB (3%)</a:t>
            </a:r>
          </a:p>
          <a:p>
            <a:r>
              <a:rPr lang="en-IN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Dream House Bonus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03E12E-2528-4F78-BD89-E981F10E3BDC}"/>
              </a:ext>
            </a:extLst>
          </p:cNvPr>
          <p:cNvSpPr/>
          <p:nvPr/>
        </p:nvSpPr>
        <p:spPr>
          <a:xfrm>
            <a:off x="1981200" y="1679215"/>
            <a:ext cx="9906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SELF</a:t>
            </a: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BV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48F58E-62B0-41B1-AF1E-437A75B140D5}"/>
              </a:ext>
            </a:extLst>
          </p:cNvPr>
          <p:cNvSpPr/>
          <p:nvPr/>
        </p:nvSpPr>
        <p:spPr>
          <a:xfrm>
            <a:off x="1981200" y="2481017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6D32A7-A0C5-445F-8323-740B3163F3AC}"/>
              </a:ext>
            </a:extLst>
          </p:cNvPr>
          <p:cNvSpPr/>
          <p:nvPr/>
        </p:nvSpPr>
        <p:spPr>
          <a:xfrm>
            <a:off x="1981200" y="3136900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F2DC16-EA80-4232-84D2-C555B42248CF}"/>
              </a:ext>
            </a:extLst>
          </p:cNvPr>
          <p:cNvSpPr/>
          <p:nvPr/>
        </p:nvSpPr>
        <p:spPr>
          <a:xfrm>
            <a:off x="1981200" y="3822700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3EF353-CB1B-4AC0-925C-5A28D60F079B}"/>
              </a:ext>
            </a:extLst>
          </p:cNvPr>
          <p:cNvSpPr/>
          <p:nvPr/>
        </p:nvSpPr>
        <p:spPr>
          <a:xfrm>
            <a:off x="1981200" y="4508500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D7F85A-CDA7-459B-AEAB-8089E4F55B21}"/>
              </a:ext>
            </a:extLst>
          </p:cNvPr>
          <p:cNvSpPr/>
          <p:nvPr/>
        </p:nvSpPr>
        <p:spPr>
          <a:xfrm>
            <a:off x="1981200" y="5194300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4F1FFF-341B-4002-9325-84CE479D50ED}"/>
              </a:ext>
            </a:extLst>
          </p:cNvPr>
          <p:cNvSpPr/>
          <p:nvPr/>
        </p:nvSpPr>
        <p:spPr>
          <a:xfrm>
            <a:off x="1981200" y="5880100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1000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A6F5247-D63A-48FE-9D0D-3F66CC9C6F24}"/>
              </a:ext>
            </a:extLst>
          </p:cNvPr>
          <p:cNvSpPr/>
          <p:nvPr/>
        </p:nvSpPr>
        <p:spPr>
          <a:xfrm>
            <a:off x="29718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TEAM BV MATCHING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D92BE6A-49CB-4731-AA41-E72A90E9E130}"/>
              </a:ext>
            </a:extLst>
          </p:cNvPr>
          <p:cNvSpPr/>
          <p:nvPr/>
        </p:nvSpPr>
        <p:spPr>
          <a:xfrm>
            <a:off x="29718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15,000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E435304-0519-46F1-A67D-BE433452E3B1}"/>
              </a:ext>
            </a:extLst>
          </p:cNvPr>
          <p:cNvSpPr/>
          <p:nvPr/>
        </p:nvSpPr>
        <p:spPr>
          <a:xfrm>
            <a:off x="29718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30,000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4CCFB89-0116-483E-9968-B64F46F13CC5}"/>
              </a:ext>
            </a:extLst>
          </p:cNvPr>
          <p:cNvSpPr/>
          <p:nvPr/>
        </p:nvSpPr>
        <p:spPr>
          <a:xfrm>
            <a:off x="29718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50,000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942B92C-6F91-4792-AE9C-9BB37EDC44B6}"/>
              </a:ext>
            </a:extLst>
          </p:cNvPr>
          <p:cNvSpPr/>
          <p:nvPr/>
        </p:nvSpPr>
        <p:spPr>
          <a:xfrm>
            <a:off x="29718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75,000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9ED84E9-B43E-41AA-9E67-C03DAAD19CB2}"/>
              </a:ext>
            </a:extLst>
          </p:cNvPr>
          <p:cNvSpPr/>
          <p:nvPr/>
        </p:nvSpPr>
        <p:spPr>
          <a:xfrm>
            <a:off x="29718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1,50,000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A3D6871-6E09-4E5F-94EC-6377267EE753}"/>
              </a:ext>
            </a:extLst>
          </p:cNvPr>
          <p:cNvSpPr/>
          <p:nvPr/>
        </p:nvSpPr>
        <p:spPr>
          <a:xfrm>
            <a:off x="29718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2,50,000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8918F80-ADBF-4BCA-9B18-52087A2773D8}"/>
              </a:ext>
            </a:extLst>
          </p:cNvPr>
          <p:cNvSpPr/>
          <p:nvPr/>
        </p:nvSpPr>
        <p:spPr>
          <a:xfrm>
            <a:off x="42672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SAARVASRI</a:t>
            </a: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DIAMOND</a:t>
            </a:r>
          </a:p>
          <a:p>
            <a:pPr algn="ctr"/>
            <a:r>
              <a:rPr lang="en-IN" sz="1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5%</a:t>
            </a:r>
          </a:p>
          <a:p>
            <a:pPr algn="ctr"/>
            <a:endParaRPr lang="en-IN" sz="1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112AE91-E5FF-4D1D-B1BD-7260A2AC5300}"/>
              </a:ext>
            </a:extLst>
          </p:cNvPr>
          <p:cNvSpPr/>
          <p:nvPr/>
        </p:nvSpPr>
        <p:spPr>
          <a:xfrm>
            <a:off x="42672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5%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1FD2AE2-C11D-4A1B-96BE-ED9C7AEDC390}"/>
              </a:ext>
            </a:extLst>
          </p:cNvPr>
          <p:cNvSpPr/>
          <p:nvPr/>
        </p:nvSpPr>
        <p:spPr>
          <a:xfrm>
            <a:off x="42672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2D7CB26-07FB-47BA-8ACA-0A9E8AFC53FA}"/>
              </a:ext>
            </a:extLst>
          </p:cNvPr>
          <p:cNvSpPr/>
          <p:nvPr/>
        </p:nvSpPr>
        <p:spPr>
          <a:xfrm>
            <a:off x="42672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9FB546E-62A6-416D-A707-A0330D646A83}"/>
              </a:ext>
            </a:extLst>
          </p:cNvPr>
          <p:cNvSpPr/>
          <p:nvPr/>
        </p:nvSpPr>
        <p:spPr>
          <a:xfrm>
            <a:off x="42672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48ED02B-0804-4694-A12D-60AF8C00A183}"/>
              </a:ext>
            </a:extLst>
          </p:cNvPr>
          <p:cNvSpPr/>
          <p:nvPr/>
        </p:nvSpPr>
        <p:spPr>
          <a:xfrm>
            <a:off x="42672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9B5C76A-1387-4344-B4D8-9E959F08A216}"/>
              </a:ext>
            </a:extLst>
          </p:cNvPr>
          <p:cNvSpPr/>
          <p:nvPr/>
        </p:nvSpPr>
        <p:spPr>
          <a:xfrm>
            <a:off x="42672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17F9948-8605-4C9B-9F27-3619C5EB3350}"/>
              </a:ext>
            </a:extLst>
          </p:cNvPr>
          <p:cNvSpPr/>
          <p:nvPr/>
        </p:nvSpPr>
        <p:spPr>
          <a:xfrm>
            <a:off x="55626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EXECUTIVE</a:t>
            </a: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DIAMOND</a:t>
            </a:r>
          </a:p>
          <a:p>
            <a:pPr algn="ctr"/>
            <a:r>
              <a:rPr lang="en-IN" sz="1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5%</a:t>
            </a:r>
            <a:endParaRPr lang="en-IN" sz="12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5AFA63-D733-486A-A5C8-B2646A6280F1}"/>
              </a:ext>
            </a:extLst>
          </p:cNvPr>
          <p:cNvSpPr/>
          <p:nvPr/>
        </p:nvSpPr>
        <p:spPr>
          <a:xfrm>
            <a:off x="55626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2%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BB86DC8-F27A-4A14-B82F-2A7444F4D444}"/>
              </a:ext>
            </a:extLst>
          </p:cNvPr>
          <p:cNvSpPr/>
          <p:nvPr/>
        </p:nvSpPr>
        <p:spPr>
          <a:xfrm>
            <a:off x="55626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8C83C1F-4837-4D23-8902-19BDC8941383}"/>
              </a:ext>
            </a:extLst>
          </p:cNvPr>
          <p:cNvSpPr/>
          <p:nvPr/>
        </p:nvSpPr>
        <p:spPr>
          <a:xfrm>
            <a:off x="55626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5E8C3DB-7CE8-483B-A08C-D466F8C84319}"/>
              </a:ext>
            </a:extLst>
          </p:cNvPr>
          <p:cNvSpPr/>
          <p:nvPr/>
        </p:nvSpPr>
        <p:spPr>
          <a:xfrm>
            <a:off x="55626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BABDCC4-0C55-4F67-9307-B6F87889D075}"/>
              </a:ext>
            </a:extLst>
          </p:cNvPr>
          <p:cNvSpPr/>
          <p:nvPr/>
        </p:nvSpPr>
        <p:spPr>
          <a:xfrm>
            <a:off x="55626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9516901-FB2D-4F51-898C-C08C8D1E25D6}"/>
              </a:ext>
            </a:extLst>
          </p:cNvPr>
          <p:cNvSpPr/>
          <p:nvPr/>
        </p:nvSpPr>
        <p:spPr>
          <a:xfrm>
            <a:off x="55626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05F60A5-E558-44F1-8F8D-DBA0BE0789B8}"/>
              </a:ext>
            </a:extLst>
          </p:cNvPr>
          <p:cNvSpPr/>
          <p:nvPr/>
        </p:nvSpPr>
        <p:spPr>
          <a:xfrm>
            <a:off x="68580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ROYAL</a:t>
            </a: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DIAMOND</a:t>
            </a:r>
          </a:p>
          <a:p>
            <a:pPr algn="ctr"/>
            <a:r>
              <a:rPr lang="en-IN" sz="1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8%</a:t>
            </a:r>
            <a:endParaRPr lang="en-IN" sz="12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396848-DDA1-4E3D-AF7E-768370BBCA03}"/>
              </a:ext>
            </a:extLst>
          </p:cNvPr>
          <p:cNvSpPr/>
          <p:nvPr/>
        </p:nvSpPr>
        <p:spPr>
          <a:xfrm>
            <a:off x="68580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2%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7DDD5A8-0A10-4667-B4D7-52248B63BEAE}"/>
              </a:ext>
            </a:extLst>
          </p:cNvPr>
          <p:cNvSpPr/>
          <p:nvPr/>
        </p:nvSpPr>
        <p:spPr>
          <a:xfrm>
            <a:off x="68580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5CE78F7-A6B7-4898-B73D-5DF83DB10A1F}"/>
              </a:ext>
            </a:extLst>
          </p:cNvPr>
          <p:cNvSpPr/>
          <p:nvPr/>
        </p:nvSpPr>
        <p:spPr>
          <a:xfrm>
            <a:off x="68580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E131CB9-AEB9-4CCF-A9C7-1CEBA5A2E8A0}"/>
              </a:ext>
            </a:extLst>
          </p:cNvPr>
          <p:cNvSpPr/>
          <p:nvPr/>
        </p:nvSpPr>
        <p:spPr>
          <a:xfrm>
            <a:off x="68580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3B4D2F9-E4BC-4E8C-9360-C05CFEA2F9B0}"/>
              </a:ext>
            </a:extLst>
          </p:cNvPr>
          <p:cNvSpPr/>
          <p:nvPr/>
        </p:nvSpPr>
        <p:spPr>
          <a:xfrm>
            <a:off x="68580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D7DA27C-151C-4427-971F-6D888E48B3FA}"/>
              </a:ext>
            </a:extLst>
          </p:cNvPr>
          <p:cNvSpPr/>
          <p:nvPr/>
        </p:nvSpPr>
        <p:spPr>
          <a:xfrm>
            <a:off x="68580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B876AFF-7B17-4878-A06F-3D8F51ED75F5}"/>
              </a:ext>
            </a:extLst>
          </p:cNvPr>
          <p:cNvSpPr/>
          <p:nvPr/>
        </p:nvSpPr>
        <p:spPr>
          <a:xfrm>
            <a:off x="81534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CROWN</a:t>
            </a: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DIAMOND</a:t>
            </a:r>
          </a:p>
          <a:p>
            <a:pPr algn="ctr"/>
            <a:r>
              <a:rPr lang="en-IN" sz="1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11%</a:t>
            </a:r>
            <a:endParaRPr lang="en-IN" sz="12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760FEE8-3847-4E63-9C4F-F1AF7D77BCD2}"/>
              </a:ext>
            </a:extLst>
          </p:cNvPr>
          <p:cNvSpPr/>
          <p:nvPr/>
        </p:nvSpPr>
        <p:spPr>
          <a:xfrm>
            <a:off x="81534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2%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8B80982-F5E0-46B3-A669-F38511FAA4A7}"/>
              </a:ext>
            </a:extLst>
          </p:cNvPr>
          <p:cNvSpPr/>
          <p:nvPr/>
        </p:nvSpPr>
        <p:spPr>
          <a:xfrm>
            <a:off x="81534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13D39FD-598E-43D2-A833-E470A2F7D9B4}"/>
              </a:ext>
            </a:extLst>
          </p:cNvPr>
          <p:cNvSpPr/>
          <p:nvPr/>
        </p:nvSpPr>
        <p:spPr>
          <a:xfrm>
            <a:off x="81534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72BBA8E-D512-479F-B280-2EB7F491A4F9}"/>
              </a:ext>
            </a:extLst>
          </p:cNvPr>
          <p:cNvSpPr/>
          <p:nvPr/>
        </p:nvSpPr>
        <p:spPr>
          <a:xfrm>
            <a:off x="81534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180A0AE-573B-406E-84A5-3CF8229B45CF}"/>
              </a:ext>
            </a:extLst>
          </p:cNvPr>
          <p:cNvSpPr/>
          <p:nvPr/>
        </p:nvSpPr>
        <p:spPr>
          <a:xfrm>
            <a:off x="81534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B4B1406-98B8-432B-8E8F-D31591773868}"/>
              </a:ext>
            </a:extLst>
          </p:cNvPr>
          <p:cNvSpPr/>
          <p:nvPr/>
        </p:nvSpPr>
        <p:spPr>
          <a:xfrm>
            <a:off x="81534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FA72F03-0F8D-4FA7-9810-F4495CE3C0FF}"/>
              </a:ext>
            </a:extLst>
          </p:cNvPr>
          <p:cNvSpPr/>
          <p:nvPr/>
        </p:nvSpPr>
        <p:spPr>
          <a:xfrm>
            <a:off x="94488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EXE. CROWN</a:t>
            </a: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DIAMOND</a:t>
            </a:r>
          </a:p>
          <a:p>
            <a:pPr algn="ctr"/>
            <a:r>
              <a:rPr lang="en-IN" sz="1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14%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3BCC840-D663-447D-BA4A-CF77281E3331}"/>
              </a:ext>
            </a:extLst>
          </p:cNvPr>
          <p:cNvSpPr/>
          <p:nvPr/>
        </p:nvSpPr>
        <p:spPr>
          <a:xfrm>
            <a:off x="94488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2%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15A5F46-E910-433E-9CE3-B1CBDC571BB9}"/>
              </a:ext>
            </a:extLst>
          </p:cNvPr>
          <p:cNvSpPr/>
          <p:nvPr/>
        </p:nvSpPr>
        <p:spPr>
          <a:xfrm>
            <a:off x="94488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501661EA-0861-4620-8FFA-902AD59DB3AD}"/>
              </a:ext>
            </a:extLst>
          </p:cNvPr>
          <p:cNvSpPr/>
          <p:nvPr/>
        </p:nvSpPr>
        <p:spPr>
          <a:xfrm>
            <a:off x="94488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2E644D1-9ED8-4A7C-B6F2-560CDD26DA83}"/>
              </a:ext>
            </a:extLst>
          </p:cNvPr>
          <p:cNvSpPr/>
          <p:nvPr/>
        </p:nvSpPr>
        <p:spPr>
          <a:xfrm>
            <a:off x="94488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193DEEE-30E6-4759-98E2-DEC618A79E80}"/>
              </a:ext>
            </a:extLst>
          </p:cNvPr>
          <p:cNvSpPr/>
          <p:nvPr/>
        </p:nvSpPr>
        <p:spPr>
          <a:xfrm>
            <a:off x="94488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7BF21CC-B738-4FE0-9733-EBFE1BDFE3E2}"/>
              </a:ext>
            </a:extLst>
          </p:cNvPr>
          <p:cNvSpPr/>
          <p:nvPr/>
        </p:nvSpPr>
        <p:spPr>
          <a:xfrm>
            <a:off x="94488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F8DE857-2357-462E-AA03-1713C2BE471A}"/>
              </a:ext>
            </a:extLst>
          </p:cNvPr>
          <p:cNvSpPr/>
          <p:nvPr/>
        </p:nvSpPr>
        <p:spPr>
          <a:xfrm>
            <a:off x="107442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CROWN </a:t>
            </a:r>
            <a:r>
              <a:rPr lang="en-IN" sz="1200" b="1" dirty="0">
                <a:latin typeface="Roboto" panose="02000000000000000000" pitchFamily="2" charset="0"/>
                <a:ea typeface="Roboto" panose="02000000000000000000" pitchFamily="2" charset="0"/>
              </a:rPr>
              <a:t>AMBASSADOR</a:t>
            </a:r>
          </a:p>
          <a:p>
            <a:pPr algn="ctr"/>
            <a:r>
              <a:rPr lang="en-IN" sz="1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17%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E9EC9A7D-80C9-486C-A6C0-8E33FB53ABA0}"/>
              </a:ext>
            </a:extLst>
          </p:cNvPr>
          <p:cNvSpPr/>
          <p:nvPr/>
        </p:nvSpPr>
        <p:spPr>
          <a:xfrm>
            <a:off x="107442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2%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45EE6EFC-48B2-476E-B777-45CF22A6DAA7}"/>
              </a:ext>
            </a:extLst>
          </p:cNvPr>
          <p:cNvSpPr/>
          <p:nvPr/>
        </p:nvSpPr>
        <p:spPr>
          <a:xfrm>
            <a:off x="107442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5007E0E-99AB-4710-8827-A280B16D9C45}"/>
              </a:ext>
            </a:extLst>
          </p:cNvPr>
          <p:cNvSpPr/>
          <p:nvPr/>
        </p:nvSpPr>
        <p:spPr>
          <a:xfrm>
            <a:off x="107442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B8138E9-AEBC-4E87-9892-8ED2549B0300}"/>
              </a:ext>
            </a:extLst>
          </p:cNvPr>
          <p:cNvSpPr/>
          <p:nvPr/>
        </p:nvSpPr>
        <p:spPr>
          <a:xfrm>
            <a:off x="107442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04974D2-82FE-45F1-AB8E-1875786BF7C9}"/>
              </a:ext>
            </a:extLst>
          </p:cNvPr>
          <p:cNvSpPr/>
          <p:nvPr/>
        </p:nvSpPr>
        <p:spPr>
          <a:xfrm>
            <a:off x="107442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D408943-E4F1-465B-9D8C-BBC9AFF2E05B}"/>
              </a:ext>
            </a:extLst>
          </p:cNvPr>
          <p:cNvSpPr/>
          <p:nvPr/>
        </p:nvSpPr>
        <p:spPr>
          <a:xfrm>
            <a:off x="107442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AD3269-A8DC-499C-9AFC-9207D304360D}"/>
              </a:ext>
            </a:extLst>
          </p:cNvPr>
          <p:cNvSpPr/>
          <p:nvPr/>
        </p:nvSpPr>
        <p:spPr>
          <a:xfrm>
            <a:off x="0" y="918655"/>
            <a:ext cx="12039600" cy="757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30% of the Monthly Total Company BV will be allocated to distribute Leadership Bonus (LSB)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Leadership Bonus (LSB) is Distributed amongst Qualifying Diamond up to Qualifying Crown Ambassadors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7. ROYALTY CLUB BONUS (RCB): 3%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F653534-5D84-4ED1-A817-365BCB1EFDB4}"/>
              </a:ext>
            </a:extLst>
          </p:cNvPr>
          <p:cNvSpPr/>
          <p:nvPr/>
        </p:nvSpPr>
        <p:spPr>
          <a:xfrm>
            <a:off x="1512950" y="3200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5" y="475742"/>
                </a:moveTo>
                <a:lnTo>
                  <a:pt x="127" y="475742"/>
                </a:lnTo>
                <a:lnTo>
                  <a:pt x="127" y="522731"/>
                </a:lnTo>
                <a:lnTo>
                  <a:pt x="522605" y="522731"/>
                </a:lnTo>
                <a:lnTo>
                  <a:pt x="522605" y="475742"/>
                </a:lnTo>
                <a:close/>
              </a:path>
              <a:path w="523239" h="523239">
                <a:moveTo>
                  <a:pt x="424434" y="263017"/>
                </a:moveTo>
                <a:lnTo>
                  <a:pt x="98298" y="263017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1" y="475742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7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2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30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73FF5EB-E7E2-487B-9952-7200FA3C5586}"/>
              </a:ext>
            </a:extLst>
          </p:cNvPr>
          <p:cNvSpPr/>
          <p:nvPr/>
        </p:nvSpPr>
        <p:spPr>
          <a:xfrm>
            <a:off x="827151" y="3211067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40" h="523239">
                <a:moveTo>
                  <a:pt x="522605" y="475741"/>
                </a:moveTo>
                <a:lnTo>
                  <a:pt x="63" y="475741"/>
                </a:lnTo>
                <a:lnTo>
                  <a:pt x="63" y="522731"/>
                </a:lnTo>
                <a:lnTo>
                  <a:pt x="522605" y="522731"/>
                </a:lnTo>
                <a:lnTo>
                  <a:pt x="522605" y="475741"/>
                </a:lnTo>
                <a:close/>
              </a:path>
              <a:path w="523240" h="523239">
                <a:moveTo>
                  <a:pt x="424408" y="263016"/>
                </a:moveTo>
                <a:lnTo>
                  <a:pt x="98323" y="263016"/>
                </a:lnTo>
                <a:lnTo>
                  <a:pt x="60050" y="270730"/>
                </a:lnTo>
                <a:lnTo>
                  <a:pt x="28797" y="291766"/>
                </a:lnTo>
                <a:lnTo>
                  <a:pt x="7726" y="322970"/>
                </a:lnTo>
                <a:lnTo>
                  <a:pt x="0" y="361187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7"/>
                </a:lnTo>
                <a:lnTo>
                  <a:pt x="515005" y="322970"/>
                </a:lnTo>
                <a:lnTo>
                  <a:pt x="493934" y="291766"/>
                </a:lnTo>
                <a:lnTo>
                  <a:pt x="462681" y="270730"/>
                </a:lnTo>
                <a:lnTo>
                  <a:pt x="424408" y="263016"/>
                </a:lnTo>
                <a:close/>
              </a:path>
              <a:path w="523240" h="523239">
                <a:moveTo>
                  <a:pt x="261365" y="0"/>
                </a:moveTo>
                <a:lnTo>
                  <a:pt x="215296" y="9294"/>
                </a:lnTo>
                <a:lnTo>
                  <a:pt x="177677" y="34639"/>
                </a:lnTo>
                <a:lnTo>
                  <a:pt x="152314" y="72223"/>
                </a:lnTo>
                <a:lnTo>
                  <a:pt x="143014" y="118236"/>
                </a:lnTo>
                <a:lnTo>
                  <a:pt x="152314" y="164177"/>
                </a:lnTo>
                <a:lnTo>
                  <a:pt x="177677" y="201723"/>
                </a:lnTo>
                <a:lnTo>
                  <a:pt x="215296" y="227054"/>
                </a:lnTo>
                <a:lnTo>
                  <a:pt x="261365" y="236346"/>
                </a:lnTo>
                <a:lnTo>
                  <a:pt x="307435" y="227054"/>
                </a:lnTo>
                <a:lnTo>
                  <a:pt x="345054" y="201723"/>
                </a:lnTo>
                <a:lnTo>
                  <a:pt x="370417" y="164177"/>
                </a:lnTo>
                <a:lnTo>
                  <a:pt x="379717" y="118236"/>
                </a:lnTo>
                <a:lnTo>
                  <a:pt x="370417" y="72223"/>
                </a:lnTo>
                <a:lnTo>
                  <a:pt x="345054" y="34639"/>
                </a:lnTo>
                <a:lnTo>
                  <a:pt x="307435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95752276-0058-4408-A09F-B7A2E2F032F9}"/>
              </a:ext>
            </a:extLst>
          </p:cNvPr>
          <p:cNvSpPr/>
          <p:nvPr/>
        </p:nvSpPr>
        <p:spPr>
          <a:xfrm>
            <a:off x="141351" y="3200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40" h="523239">
                <a:moveTo>
                  <a:pt x="522668" y="475742"/>
                </a:moveTo>
                <a:lnTo>
                  <a:pt x="64" y="475742"/>
                </a:lnTo>
                <a:lnTo>
                  <a:pt x="64" y="522731"/>
                </a:lnTo>
                <a:lnTo>
                  <a:pt x="522668" y="522731"/>
                </a:lnTo>
                <a:lnTo>
                  <a:pt x="522668" y="475742"/>
                </a:lnTo>
                <a:close/>
              </a:path>
              <a:path w="523240" h="523239">
                <a:moveTo>
                  <a:pt x="424408" y="263017"/>
                </a:moveTo>
                <a:lnTo>
                  <a:pt x="98323" y="263017"/>
                </a:lnTo>
                <a:lnTo>
                  <a:pt x="60050" y="270730"/>
                </a:lnTo>
                <a:lnTo>
                  <a:pt x="28797" y="291766"/>
                </a:lnTo>
                <a:lnTo>
                  <a:pt x="7726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1" y="475742"/>
                </a:lnTo>
                <a:lnTo>
                  <a:pt x="522731" y="361188"/>
                </a:lnTo>
                <a:lnTo>
                  <a:pt x="515005" y="322970"/>
                </a:lnTo>
                <a:lnTo>
                  <a:pt x="493934" y="291766"/>
                </a:lnTo>
                <a:lnTo>
                  <a:pt x="462681" y="270730"/>
                </a:lnTo>
                <a:lnTo>
                  <a:pt x="424408" y="263017"/>
                </a:lnTo>
                <a:close/>
              </a:path>
              <a:path w="523240" h="523239">
                <a:moveTo>
                  <a:pt x="261366" y="0"/>
                </a:moveTo>
                <a:lnTo>
                  <a:pt x="215296" y="9294"/>
                </a:lnTo>
                <a:lnTo>
                  <a:pt x="177677" y="34639"/>
                </a:lnTo>
                <a:lnTo>
                  <a:pt x="152314" y="72223"/>
                </a:lnTo>
                <a:lnTo>
                  <a:pt x="143014" y="118237"/>
                </a:lnTo>
                <a:lnTo>
                  <a:pt x="152314" y="164177"/>
                </a:lnTo>
                <a:lnTo>
                  <a:pt x="177677" y="201723"/>
                </a:lnTo>
                <a:lnTo>
                  <a:pt x="215296" y="227054"/>
                </a:lnTo>
                <a:lnTo>
                  <a:pt x="261366" y="236347"/>
                </a:lnTo>
                <a:lnTo>
                  <a:pt x="307435" y="227054"/>
                </a:lnTo>
                <a:lnTo>
                  <a:pt x="345054" y="201723"/>
                </a:lnTo>
                <a:lnTo>
                  <a:pt x="370417" y="164177"/>
                </a:lnTo>
                <a:lnTo>
                  <a:pt x="379717" y="118237"/>
                </a:lnTo>
                <a:lnTo>
                  <a:pt x="370417" y="72223"/>
                </a:lnTo>
                <a:lnTo>
                  <a:pt x="345054" y="34639"/>
                </a:lnTo>
                <a:lnTo>
                  <a:pt x="307435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AAC746F-5AD4-4217-A3AC-225CEC0E2B9C}"/>
              </a:ext>
            </a:extLst>
          </p:cNvPr>
          <p:cNvSpPr/>
          <p:nvPr/>
        </p:nvSpPr>
        <p:spPr>
          <a:xfrm>
            <a:off x="5094351" y="2057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884F133-6C62-4B61-B1CA-9E2FB00E6C75}"/>
              </a:ext>
            </a:extLst>
          </p:cNvPr>
          <p:cNvSpPr/>
          <p:nvPr/>
        </p:nvSpPr>
        <p:spPr>
          <a:xfrm>
            <a:off x="4027551" y="2057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9B9CE26-11AA-437C-B598-C33EDB7EDE4F}"/>
              </a:ext>
            </a:extLst>
          </p:cNvPr>
          <p:cNvSpPr/>
          <p:nvPr/>
        </p:nvSpPr>
        <p:spPr>
          <a:xfrm>
            <a:off x="2960751" y="2057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79E024B5-9947-469B-8EBB-9B0D16F90C24}"/>
              </a:ext>
            </a:extLst>
          </p:cNvPr>
          <p:cNvSpPr/>
          <p:nvPr/>
        </p:nvSpPr>
        <p:spPr>
          <a:xfrm>
            <a:off x="1893951" y="2057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5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5" y="522732"/>
                </a:lnTo>
                <a:lnTo>
                  <a:pt x="522605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1" y="475741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30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EC73367-A89A-4F58-862C-FB4937D995E1}"/>
              </a:ext>
            </a:extLst>
          </p:cNvPr>
          <p:cNvSpPr/>
          <p:nvPr/>
        </p:nvSpPr>
        <p:spPr>
          <a:xfrm>
            <a:off x="827151" y="2068067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40" h="523239">
                <a:moveTo>
                  <a:pt x="522605" y="475742"/>
                </a:moveTo>
                <a:lnTo>
                  <a:pt x="63" y="475742"/>
                </a:lnTo>
                <a:lnTo>
                  <a:pt x="63" y="522732"/>
                </a:lnTo>
                <a:lnTo>
                  <a:pt x="522605" y="522732"/>
                </a:lnTo>
                <a:lnTo>
                  <a:pt x="522605" y="475742"/>
                </a:lnTo>
                <a:close/>
              </a:path>
              <a:path w="523240" h="523239">
                <a:moveTo>
                  <a:pt x="424408" y="263017"/>
                </a:moveTo>
                <a:lnTo>
                  <a:pt x="98323" y="263017"/>
                </a:lnTo>
                <a:lnTo>
                  <a:pt x="60050" y="270730"/>
                </a:lnTo>
                <a:lnTo>
                  <a:pt x="28797" y="291766"/>
                </a:lnTo>
                <a:lnTo>
                  <a:pt x="7726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2" y="475742"/>
                </a:lnTo>
                <a:lnTo>
                  <a:pt x="522732" y="361188"/>
                </a:lnTo>
                <a:lnTo>
                  <a:pt x="515005" y="322970"/>
                </a:lnTo>
                <a:lnTo>
                  <a:pt x="493934" y="291766"/>
                </a:lnTo>
                <a:lnTo>
                  <a:pt x="462681" y="270730"/>
                </a:lnTo>
                <a:lnTo>
                  <a:pt x="424408" y="263017"/>
                </a:lnTo>
                <a:close/>
              </a:path>
              <a:path w="523240" h="523239">
                <a:moveTo>
                  <a:pt x="261365" y="0"/>
                </a:moveTo>
                <a:lnTo>
                  <a:pt x="215296" y="9294"/>
                </a:lnTo>
                <a:lnTo>
                  <a:pt x="177677" y="34639"/>
                </a:lnTo>
                <a:lnTo>
                  <a:pt x="152314" y="72223"/>
                </a:lnTo>
                <a:lnTo>
                  <a:pt x="143014" y="118237"/>
                </a:lnTo>
                <a:lnTo>
                  <a:pt x="152314" y="164177"/>
                </a:lnTo>
                <a:lnTo>
                  <a:pt x="177677" y="201723"/>
                </a:lnTo>
                <a:lnTo>
                  <a:pt x="215296" y="227054"/>
                </a:lnTo>
                <a:lnTo>
                  <a:pt x="261365" y="236347"/>
                </a:lnTo>
                <a:lnTo>
                  <a:pt x="307435" y="227054"/>
                </a:lnTo>
                <a:lnTo>
                  <a:pt x="345054" y="201723"/>
                </a:lnTo>
                <a:lnTo>
                  <a:pt x="370417" y="164177"/>
                </a:lnTo>
                <a:lnTo>
                  <a:pt x="379717" y="118237"/>
                </a:lnTo>
                <a:lnTo>
                  <a:pt x="370417" y="72223"/>
                </a:lnTo>
                <a:lnTo>
                  <a:pt x="345054" y="34639"/>
                </a:lnTo>
                <a:lnTo>
                  <a:pt x="307435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9C35559C-4C9D-4613-A483-3C0D34C450E7}"/>
              </a:ext>
            </a:extLst>
          </p:cNvPr>
          <p:cNvSpPr/>
          <p:nvPr/>
        </p:nvSpPr>
        <p:spPr>
          <a:xfrm>
            <a:off x="2960751" y="9906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object 22">
            <a:extLst>
              <a:ext uri="{FF2B5EF4-FFF2-40B4-BE49-F238E27FC236}">
                <a16:creationId xmlns:a16="http://schemas.microsoft.com/office/drawing/2014/main" id="{32673C29-D169-4B87-B242-BFDF0DBEF2F9}"/>
              </a:ext>
            </a:extLst>
          </p:cNvPr>
          <p:cNvSpPr txBox="1"/>
          <p:nvPr/>
        </p:nvSpPr>
        <p:spPr>
          <a:xfrm>
            <a:off x="3115945" y="1242186"/>
            <a:ext cx="174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U</a:t>
            </a:r>
            <a:endParaRPr sz="180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15" name="object 23">
            <a:extLst>
              <a:ext uri="{FF2B5EF4-FFF2-40B4-BE49-F238E27FC236}">
                <a16:creationId xmlns:a16="http://schemas.microsoft.com/office/drawing/2014/main" id="{E005D5C5-F8B5-4A77-8720-659B7F0FECD8}"/>
              </a:ext>
            </a:extLst>
          </p:cNvPr>
          <p:cNvSpPr txBox="1"/>
          <p:nvPr/>
        </p:nvSpPr>
        <p:spPr>
          <a:xfrm>
            <a:off x="2430145" y="2320290"/>
            <a:ext cx="9061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7710" algn="l"/>
              </a:tabLst>
            </a:pPr>
            <a:r>
              <a:rPr sz="1200" b="1" spc="-5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b="1" spc="-10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	</a:t>
            </a:r>
            <a:r>
              <a:rPr sz="2700" b="1" spc="-7" baseline="154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</a:t>
            </a:r>
            <a:endParaRPr sz="2700" baseline="1543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6" name="object 24">
            <a:extLst>
              <a:ext uri="{FF2B5EF4-FFF2-40B4-BE49-F238E27FC236}">
                <a16:creationId xmlns:a16="http://schemas.microsoft.com/office/drawing/2014/main" id="{DA43F045-68B2-473C-8359-15D75EABC865}"/>
              </a:ext>
            </a:extLst>
          </p:cNvPr>
          <p:cNvSpPr txBox="1"/>
          <p:nvPr/>
        </p:nvSpPr>
        <p:spPr>
          <a:xfrm>
            <a:off x="4212716" y="2313559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D</a:t>
            </a:r>
            <a:endParaRPr sz="18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ECFC24A5-4EC5-4348-9174-FA4800E0A971}"/>
              </a:ext>
            </a:extLst>
          </p:cNvPr>
          <p:cNvSpPr txBox="1"/>
          <p:nvPr/>
        </p:nvSpPr>
        <p:spPr>
          <a:xfrm>
            <a:off x="5279516" y="2313559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</a:t>
            </a:r>
            <a:endParaRPr sz="18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8" name="object 26">
            <a:extLst>
              <a:ext uri="{FF2B5EF4-FFF2-40B4-BE49-F238E27FC236}">
                <a16:creationId xmlns:a16="http://schemas.microsoft.com/office/drawing/2014/main" id="{9C62E6FB-45FC-4B4D-AAB3-6C914D77008D}"/>
              </a:ext>
            </a:extLst>
          </p:cNvPr>
          <p:cNvSpPr txBox="1"/>
          <p:nvPr/>
        </p:nvSpPr>
        <p:spPr>
          <a:xfrm>
            <a:off x="852551" y="3342144"/>
            <a:ext cx="500380" cy="62928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80"/>
              </a:spcBef>
            </a:pPr>
            <a:r>
              <a:rPr sz="1400" b="1" spc="-4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A2</a:t>
            </a:r>
            <a:endParaRPr sz="14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12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spc="-6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grpSp>
        <p:nvGrpSpPr>
          <p:cNvPr id="19" name="object 27">
            <a:extLst>
              <a:ext uri="{FF2B5EF4-FFF2-40B4-BE49-F238E27FC236}">
                <a16:creationId xmlns:a16="http://schemas.microsoft.com/office/drawing/2014/main" id="{DBCA22A8-EC37-475C-A1E5-91181FFD92E9}"/>
              </a:ext>
            </a:extLst>
          </p:cNvPr>
          <p:cNvGrpSpPr/>
          <p:nvPr/>
        </p:nvGrpSpPr>
        <p:grpSpPr>
          <a:xfrm>
            <a:off x="1096899" y="1547622"/>
            <a:ext cx="4229100" cy="458470"/>
            <a:chOff x="1030224" y="2385822"/>
            <a:chExt cx="4229100" cy="458470"/>
          </a:xfrm>
        </p:grpSpPr>
        <p:sp>
          <p:nvSpPr>
            <p:cNvPr id="20" name="object 28">
              <a:extLst>
                <a:ext uri="{FF2B5EF4-FFF2-40B4-BE49-F238E27FC236}">
                  <a16:creationId xmlns:a16="http://schemas.microsoft.com/office/drawing/2014/main" id="{13CAC5E1-20CD-4D47-8749-137C925C5256}"/>
                </a:ext>
              </a:extLst>
            </p:cNvPr>
            <p:cNvSpPr/>
            <p:nvPr/>
          </p:nvSpPr>
          <p:spPr>
            <a:xfrm>
              <a:off x="3111246" y="2385822"/>
              <a:ext cx="0" cy="206375"/>
            </a:xfrm>
            <a:custGeom>
              <a:avLst/>
              <a:gdLst/>
              <a:ahLst/>
              <a:cxnLst/>
              <a:rect l="l" t="t" r="r" b="b"/>
              <a:pathLst>
                <a:path h="206375">
                  <a:moveTo>
                    <a:pt x="0" y="0"/>
                  </a:moveTo>
                  <a:lnTo>
                    <a:pt x="0" y="205866"/>
                  </a:lnTo>
                </a:path>
              </a:pathLst>
            </a:custGeom>
            <a:ln w="19812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3" name="object 29">
              <a:extLst>
                <a:ext uri="{FF2B5EF4-FFF2-40B4-BE49-F238E27FC236}">
                  <a16:creationId xmlns:a16="http://schemas.microsoft.com/office/drawing/2014/main" id="{505B26C9-0F61-4EFD-93A0-7CF9CB346369}"/>
                </a:ext>
              </a:extLst>
            </p:cNvPr>
            <p:cNvSpPr/>
            <p:nvPr/>
          </p:nvSpPr>
          <p:spPr>
            <a:xfrm>
              <a:off x="1043178" y="2591562"/>
              <a:ext cx="4201160" cy="0"/>
            </a:xfrm>
            <a:custGeom>
              <a:avLst/>
              <a:gdLst/>
              <a:ahLst/>
              <a:cxnLst/>
              <a:rect l="l" t="t" r="r" b="b"/>
              <a:pathLst>
                <a:path w="4201160">
                  <a:moveTo>
                    <a:pt x="0" y="0"/>
                  </a:moveTo>
                  <a:lnTo>
                    <a:pt x="4201033" y="0"/>
                  </a:lnTo>
                </a:path>
              </a:pathLst>
            </a:custGeom>
            <a:ln w="28956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object 30">
              <a:extLst>
                <a:ext uri="{FF2B5EF4-FFF2-40B4-BE49-F238E27FC236}">
                  <a16:creationId xmlns:a16="http://schemas.microsoft.com/office/drawing/2014/main" id="{0610E768-6292-4B4A-B1F9-7A37863302FF}"/>
                </a:ext>
              </a:extLst>
            </p:cNvPr>
            <p:cNvSpPr/>
            <p:nvPr/>
          </p:nvSpPr>
          <p:spPr>
            <a:xfrm>
              <a:off x="5244845" y="2591562"/>
              <a:ext cx="0" cy="238125"/>
            </a:xfrm>
            <a:custGeom>
              <a:avLst/>
              <a:gdLst/>
              <a:ahLst/>
              <a:cxnLst/>
              <a:rect l="l" t="t" r="r" b="b"/>
              <a:pathLst>
                <a:path h="238125">
                  <a:moveTo>
                    <a:pt x="0" y="0"/>
                  </a:moveTo>
                  <a:lnTo>
                    <a:pt x="0" y="238125"/>
                  </a:lnTo>
                </a:path>
              </a:pathLst>
            </a:custGeom>
            <a:ln w="28956">
              <a:solidFill>
                <a:srgbClr val="28643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object 31">
              <a:extLst>
                <a:ext uri="{FF2B5EF4-FFF2-40B4-BE49-F238E27FC236}">
                  <a16:creationId xmlns:a16="http://schemas.microsoft.com/office/drawing/2014/main" id="{474545C4-B69D-441E-A01B-8AFBFF45B5ED}"/>
                </a:ext>
              </a:extLst>
            </p:cNvPr>
            <p:cNvSpPr/>
            <p:nvPr/>
          </p:nvSpPr>
          <p:spPr>
            <a:xfrm>
              <a:off x="1044702" y="2591562"/>
              <a:ext cx="1066800" cy="238125"/>
            </a:xfrm>
            <a:custGeom>
              <a:avLst/>
              <a:gdLst/>
              <a:ahLst/>
              <a:cxnLst/>
              <a:rect l="l" t="t" r="r" b="b"/>
              <a:pathLst>
                <a:path w="1066800" h="238125">
                  <a:moveTo>
                    <a:pt x="0" y="0"/>
                  </a:moveTo>
                  <a:lnTo>
                    <a:pt x="0" y="238125"/>
                  </a:lnTo>
                </a:path>
                <a:path w="1066800" h="238125">
                  <a:moveTo>
                    <a:pt x="1066799" y="238125"/>
                  </a:moveTo>
                  <a:lnTo>
                    <a:pt x="1066799" y="0"/>
                  </a:lnTo>
                </a:path>
              </a:pathLst>
            </a:custGeom>
            <a:ln w="28956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object 32">
              <a:extLst>
                <a:ext uri="{FF2B5EF4-FFF2-40B4-BE49-F238E27FC236}">
                  <a16:creationId xmlns:a16="http://schemas.microsoft.com/office/drawing/2014/main" id="{62B45331-6D47-4A70-8C19-7BE5A7EA2A8B}"/>
                </a:ext>
              </a:extLst>
            </p:cNvPr>
            <p:cNvSpPr/>
            <p:nvPr/>
          </p:nvSpPr>
          <p:spPr>
            <a:xfrm>
              <a:off x="3103625" y="2591562"/>
              <a:ext cx="1905" cy="238125"/>
            </a:xfrm>
            <a:custGeom>
              <a:avLst/>
              <a:gdLst/>
              <a:ahLst/>
              <a:cxnLst/>
              <a:rect l="l" t="t" r="r" b="b"/>
              <a:pathLst>
                <a:path w="1905" h="238125">
                  <a:moveTo>
                    <a:pt x="825" y="-14477"/>
                  </a:moveTo>
                  <a:lnTo>
                    <a:pt x="825" y="252602"/>
                  </a:lnTo>
                </a:path>
              </a:pathLst>
            </a:custGeom>
            <a:ln w="30606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" name="object 33">
              <a:extLst>
                <a:ext uri="{FF2B5EF4-FFF2-40B4-BE49-F238E27FC236}">
                  <a16:creationId xmlns:a16="http://schemas.microsoft.com/office/drawing/2014/main" id="{463B5D34-542D-421A-A4DD-D468601D1AB9}"/>
                </a:ext>
              </a:extLst>
            </p:cNvPr>
            <p:cNvSpPr/>
            <p:nvPr/>
          </p:nvSpPr>
          <p:spPr>
            <a:xfrm>
              <a:off x="4208525" y="2591562"/>
              <a:ext cx="0" cy="238125"/>
            </a:xfrm>
            <a:custGeom>
              <a:avLst/>
              <a:gdLst/>
              <a:ahLst/>
              <a:cxnLst/>
              <a:rect l="l" t="t" r="r" b="b"/>
              <a:pathLst>
                <a:path h="238125">
                  <a:moveTo>
                    <a:pt x="0" y="238125"/>
                  </a:moveTo>
                  <a:lnTo>
                    <a:pt x="0" y="0"/>
                  </a:lnTo>
                </a:path>
              </a:pathLst>
            </a:custGeom>
            <a:ln w="28956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8" name="object 34">
            <a:extLst>
              <a:ext uri="{FF2B5EF4-FFF2-40B4-BE49-F238E27FC236}">
                <a16:creationId xmlns:a16="http://schemas.microsoft.com/office/drawing/2014/main" id="{1DF1C9BC-763B-47A1-B959-D1C5FA069283}"/>
              </a:ext>
            </a:extLst>
          </p:cNvPr>
          <p:cNvSpPr/>
          <p:nvPr/>
        </p:nvSpPr>
        <p:spPr>
          <a:xfrm>
            <a:off x="396620" y="2591561"/>
            <a:ext cx="1371600" cy="619125"/>
          </a:xfrm>
          <a:custGeom>
            <a:avLst/>
            <a:gdLst/>
            <a:ahLst/>
            <a:cxnLst/>
            <a:rect l="l" t="t" r="r" b="b"/>
            <a:pathLst>
              <a:path w="1371600" h="619125">
                <a:moveTo>
                  <a:pt x="0" y="457200"/>
                </a:moveTo>
                <a:lnTo>
                  <a:pt x="1371599" y="457200"/>
                </a:lnTo>
              </a:path>
              <a:path w="1371600" h="619125">
                <a:moveTo>
                  <a:pt x="736091" y="0"/>
                </a:moveTo>
                <a:lnTo>
                  <a:pt x="736091" y="457200"/>
                </a:lnTo>
              </a:path>
              <a:path w="1371600" h="619125">
                <a:moveTo>
                  <a:pt x="0" y="609600"/>
                </a:moveTo>
                <a:lnTo>
                  <a:pt x="0" y="457200"/>
                </a:lnTo>
              </a:path>
              <a:path w="1371600" h="619125">
                <a:moveTo>
                  <a:pt x="1371599" y="619125"/>
                </a:moveTo>
                <a:lnTo>
                  <a:pt x="1371599" y="457200"/>
                </a:lnTo>
              </a:path>
              <a:path w="1371600" h="619125">
                <a:moveTo>
                  <a:pt x="685800" y="609600"/>
                </a:moveTo>
                <a:lnTo>
                  <a:pt x="685800" y="457200"/>
                </a:lnTo>
              </a:path>
            </a:pathLst>
          </a:custGeom>
          <a:ln w="28956">
            <a:solidFill>
              <a:srgbClr val="406921"/>
            </a:solidFill>
          </a:ln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object 35">
            <a:extLst>
              <a:ext uri="{FF2B5EF4-FFF2-40B4-BE49-F238E27FC236}">
                <a16:creationId xmlns:a16="http://schemas.microsoft.com/office/drawing/2014/main" id="{E5978A7A-2838-4112-8768-AA6455D5CA2A}"/>
              </a:ext>
            </a:extLst>
          </p:cNvPr>
          <p:cNvSpPr txBox="1"/>
          <p:nvPr/>
        </p:nvSpPr>
        <p:spPr>
          <a:xfrm>
            <a:off x="1012266" y="2315083"/>
            <a:ext cx="1257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3220" algn="l"/>
                <a:tab pos="1078865" algn="l"/>
              </a:tabLst>
            </a:pPr>
            <a:r>
              <a:rPr sz="1800" b="1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	</a:t>
            </a:r>
            <a:r>
              <a:rPr sz="1200" b="1" spc="-5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4</a:t>
            </a:r>
            <a:r>
              <a:rPr sz="1200" b="1" spc="-10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	</a:t>
            </a:r>
            <a:r>
              <a:rPr sz="1800" b="1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</a:t>
            </a:r>
            <a:endParaRPr sz="18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0" name="object 36">
            <a:extLst>
              <a:ext uri="{FF2B5EF4-FFF2-40B4-BE49-F238E27FC236}">
                <a16:creationId xmlns:a16="http://schemas.microsoft.com/office/drawing/2014/main" id="{2F4B0619-EA8F-45DE-B61C-B5937B3353C4}"/>
              </a:ext>
            </a:extLst>
          </p:cNvPr>
          <p:cNvSpPr txBox="1"/>
          <p:nvPr/>
        </p:nvSpPr>
        <p:spPr>
          <a:xfrm>
            <a:off x="143890" y="3453765"/>
            <a:ext cx="500380" cy="530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 algn="ctr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A1</a:t>
            </a:r>
            <a:endParaRPr sz="14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5"/>
              </a:spcBef>
            </a:pPr>
            <a:r>
              <a:rPr sz="12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spc="-6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1" name="object 37">
            <a:extLst>
              <a:ext uri="{FF2B5EF4-FFF2-40B4-BE49-F238E27FC236}">
                <a16:creationId xmlns:a16="http://schemas.microsoft.com/office/drawing/2014/main" id="{12DFA7C3-45E1-4063-B481-8E753EBD8E94}"/>
              </a:ext>
            </a:extLst>
          </p:cNvPr>
          <p:cNvSpPr txBox="1"/>
          <p:nvPr/>
        </p:nvSpPr>
        <p:spPr>
          <a:xfrm>
            <a:off x="1542033" y="3342144"/>
            <a:ext cx="500380" cy="62928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980"/>
              </a:spcBef>
            </a:pPr>
            <a:r>
              <a:rPr sz="1400" b="1" spc="-4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A3</a:t>
            </a:r>
            <a:endParaRPr sz="14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12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spc="-6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2" name="object 38">
            <a:extLst>
              <a:ext uri="{FF2B5EF4-FFF2-40B4-BE49-F238E27FC236}">
                <a16:creationId xmlns:a16="http://schemas.microsoft.com/office/drawing/2014/main" id="{49F12E1C-9394-4A38-B644-19FF12E5E218}"/>
              </a:ext>
            </a:extLst>
          </p:cNvPr>
          <p:cNvSpPr txBox="1"/>
          <p:nvPr/>
        </p:nvSpPr>
        <p:spPr>
          <a:xfrm>
            <a:off x="3609339" y="1214373"/>
            <a:ext cx="87439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9</a:t>
            </a:r>
            <a:r>
              <a:rPr sz="1600" b="1" spc="-7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600" b="1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r>
              <a:rPr lang="en-IN" sz="16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s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8AB26B41-55C1-474A-8422-616C30ED6369}"/>
              </a:ext>
            </a:extLst>
          </p:cNvPr>
          <p:cNvSpPr txBox="1"/>
          <p:nvPr/>
        </p:nvSpPr>
        <p:spPr>
          <a:xfrm>
            <a:off x="3480561" y="2418664"/>
            <a:ext cx="5340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b="1" spc="-80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4" name="object 40">
            <a:extLst>
              <a:ext uri="{FF2B5EF4-FFF2-40B4-BE49-F238E27FC236}">
                <a16:creationId xmlns:a16="http://schemas.microsoft.com/office/drawing/2014/main" id="{F1B72358-D28E-4A84-A925-5882C3E10764}"/>
              </a:ext>
            </a:extLst>
          </p:cNvPr>
          <p:cNvSpPr txBox="1"/>
          <p:nvPr/>
        </p:nvSpPr>
        <p:spPr>
          <a:xfrm>
            <a:off x="4550664" y="2418664"/>
            <a:ext cx="5340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b="1" spc="-80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5" name="object 41">
            <a:extLst>
              <a:ext uri="{FF2B5EF4-FFF2-40B4-BE49-F238E27FC236}">
                <a16:creationId xmlns:a16="http://schemas.microsoft.com/office/drawing/2014/main" id="{11AD191F-C143-41D0-ACB4-252F9C4971B5}"/>
              </a:ext>
            </a:extLst>
          </p:cNvPr>
          <p:cNvSpPr txBox="1"/>
          <p:nvPr/>
        </p:nvSpPr>
        <p:spPr>
          <a:xfrm>
            <a:off x="5638165" y="2418664"/>
            <a:ext cx="5340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b="1" spc="-80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A7AF3842-D5EF-4E08-A900-6EBBEBAA040D}"/>
              </a:ext>
            </a:extLst>
          </p:cNvPr>
          <p:cNvSpPr txBox="1"/>
          <p:nvPr/>
        </p:nvSpPr>
        <p:spPr>
          <a:xfrm>
            <a:off x="6408292" y="1143000"/>
            <a:ext cx="5477002" cy="1424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3% of Company’s Total BV Turnover Per Month  will be allocated for RCB, to be paid Monthly</a:t>
            </a: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b="1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Eligibility: </a:t>
            </a: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Must be an Active Crown Ambassador</a:t>
            </a: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b="1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Criteria: </a:t>
            </a: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 RCB Point from Every Qualified Crown Ambassador within 3 Levels Compressed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61FE9-EBE3-4EA5-93BE-7730AA63D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6" b="10892"/>
          <a:stretch/>
        </p:blipFill>
        <p:spPr>
          <a:xfrm>
            <a:off x="571686" y="4800600"/>
            <a:ext cx="11175365" cy="1812131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5603A7F-17F2-4DC4-ADFF-592DD1DFAAD5}"/>
              </a:ext>
            </a:extLst>
          </p:cNvPr>
          <p:cNvSpPr/>
          <p:nvPr/>
        </p:nvSpPr>
        <p:spPr>
          <a:xfrm>
            <a:off x="2895601" y="5163548"/>
            <a:ext cx="6476999" cy="6103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Roboto" panose="02000000000000000000" pitchFamily="2" charset="0"/>
                <a:ea typeface="Roboto" panose="02000000000000000000" pitchFamily="2" charset="0"/>
              </a:rPr>
              <a:t>ROYAL REWARD FOR ROYAL ACHIEVERS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0A0E8CA-5B34-4AA7-B862-D32F8A08A4A0}"/>
              </a:ext>
            </a:extLst>
          </p:cNvPr>
          <p:cNvSpPr/>
          <p:nvPr/>
        </p:nvSpPr>
        <p:spPr>
          <a:xfrm>
            <a:off x="6408292" y="3132794"/>
            <a:ext cx="5493656" cy="1286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Roboto"/>
              </a:rPr>
              <a:t>FOB UNIT VALUE CALCULATION</a:t>
            </a:r>
          </a:p>
          <a:p>
            <a:pPr algn="ctr"/>
            <a:endParaRPr lang="en-US" b="1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22D9844-372B-40AC-B767-69F8435C7F1B}"/>
              </a:ext>
            </a:extLst>
          </p:cNvPr>
          <p:cNvSpPr/>
          <p:nvPr/>
        </p:nvSpPr>
        <p:spPr>
          <a:xfrm>
            <a:off x="6439126" y="3778251"/>
            <a:ext cx="1485674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1 RCB Unit Value =</a:t>
            </a:r>
            <a:endParaRPr lang="en-IN" sz="12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3226B5D-F5B5-457D-ADCC-16781A27B41F}"/>
              </a:ext>
            </a:extLst>
          </p:cNvPr>
          <p:cNvSpPr/>
          <p:nvPr/>
        </p:nvSpPr>
        <p:spPr>
          <a:xfrm>
            <a:off x="7829825" y="3666194"/>
            <a:ext cx="3691124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Total Company BP Per Month  X 3%</a:t>
            </a:r>
            <a:endParaRPr lang="en-IN" sz="12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D82FC5B-33E6-41FA-A3E6-BC9656C2EF14}"/>
              </a:ext>
            </a:extLst>
          </p:cNvPr>
          <p:cNvSpPr/>
          <p:nvPr/>
        </p:nvSpPr>
        <p:spPr>
          <a:xfrm>
            <a:off x="7660331" y="3993127"/>
            <a:ext cx="3388763" cy="2433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Total RCB Units Per Month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593B79-EC28-4222-8DB0-BDF020C1CB98}"/>
              </a:ext>
            </a:extLst>
          </p:cNvPr>
          <p:cNvSpPr/>
          <p:nvPr/>
        </p:nvSpPr>
        <p:spPr>
          <a:xfrm>
            <a:off x="7829825" y="3786659"/>
            <a:ext cx="3691124" cy="328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____________________________________________________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19E634-D786-44B6-971B-A7C1673AA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51" y="1132852"/>
            <a:ext cx="2671243" cy="2600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7A05A1-136A-47A9-9BE7-8DFE87580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90" y="1132853"/>
            <a:ext cx="2671243" cy="2671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48579-8EE2-43A9-938B-03D8296E6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06" y="1132852"/>
            <a:ext cx="2671243" cy="2600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A12524-2028-402C-B51C-734A03079A4A}"/>
              </a:ext>
            </a:extLst>
          </p:cNvPr>
          <p:cNvSpPr/>
          <p:nvPr/>
        </p:nvSpPr>
        <p:spPr>
          <a:xfrm>
            <a:off x="228600" y="3962400"/>
            <a:ext cx="2693433" cy="609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GOPAL KUNDU</a:t>
            </a:r>
          </a:p>
          <a:p>
            <a:pPr algn="ctr"/>
            <a:r>
              <a:rPr lang="en-IN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Chairman &amp; Managing Director (CMD)</a:t>
            </a:r>
            <a:endParaRPr lang="en-IN" sz="1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1B010-94FF-4EA7-A10E-36A372C3CAF6}"/>
              </a:ext>
            </a:extLst>
          </p:cNvPr>
          <p:cNvSpPr/>
          <p:nvPr/>
        </p:nvSpPr>
        <p:spPr>
          <a:xfrm>
            <a:off x="3150820" y="3939619"/>
            <a:ext cx="2693433" cy="609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SUBASH SAHU</a:t>
            </a:r>
          </a:p>
          <a:p>
            <a:pPr algn="ctr"/>
            <a:r>
              <a:rPr lang="en-IN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Chief Financial Officer (CFO)</a:t>
            </a:r>
            <a:endParaRPr lang="en-IN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4CBA8B-01AC-4A6E-B6B3-9FF6382D4B40}"/>
              </a:ext>
            </a:extLst>
          </p:cNvPr>
          <p:cNvSpPr/>
          <p:nvPr/>
        </p:nvSpPr>
        <p:spPr>
          <a:xfrm>
            <a:off x="6123451" y="3962400"/>
            <a:ext cx="2671243" cy="609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PRASANATA KUNDU</a:t>
            </a:r>
          </a:p>
          <a:p>
            <a:pPr algn="ctr"/>
            <a:r>
              <a:rPr lang="en-IN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Chief Operating Officer (COO)</a:t>
            </a:r>
            <a:endParaRPr lang="en-IN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61AED0E-CD8B-4F96-B885-59CF6834D2C4}"/>
              </a:ext>
            </a:extLst>
          </p:cNvPr>
          <p:cNvSpPr/>
          <p:nvPr/>
        </p:nvSpPr>
        <p:spPr>
          <a:xfrm>
            <a:off x="457200" y="5072406"/>
            <a:ext cx="2067233" cy="12954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Bahnschrift" panose="020B0502040204020203" pitchFamily="34" charset="0"/>
                <a:ea typeface="Roboto" panose="02000000000000000000" pitchFamily="2" charset="0"/>
              </a:rPr>
              <a:t>PROFESSIONAL</a:t>
            </a:r>
          </a:p>
          <a:p>
            <a:pPr algn="ctr"/>
            <a:r>
              <a:rPr lang="en-IN" sz="2000" b="1" dirty="0">
                <a:latin typeface="Bahnschrift" panose="020B0502040204020203" pitchFamily="34" charset="0"/>
                <a:ea typeface="Roboto" panose="02000000000000000000" pitchFamily="2" charset="0"/>
              </a:rPr>
              <a:t>ADVISORS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1EBF65B-5D73-407B-BBC1-070ADD07BF6E}"/>
              </a:ext>
            </a:extLst>
          </p:cNvPr>
          <p:cNvSpPr/>
          <p:nvPr/>
        </p:nvSpPr>
        <p:spPr>
          <a:xfrm>
            <a:off x="2676833" y="5088903"/>
            <a:ext cx="2067233" cy="12954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Bahnschrift" panose="020B0502040204020203" pitchFamily="34" charset="0"/>
                <a:ea typeface="Roboto" panose="02000000000000000000" pitchFamily="2" charset="0"/>
              </a:rPr>
              <a:t>DEDICATED</a:t>
            </a:r>
          </a:p>
          <a:p>
            <a:pPr algn="ctr"/>
            <a:r>
              <a:rPr lang="en-IN" sz="2000" b="1" dirty="0">
                <a:latin typeface="Bahnschrift" panose="020B0502040204020203" pitchFamily="34" charset="0"/>
                <a:ea typeface="Roboto" panose="02000000000000000000" pitchFamily="2" charset="0"/>
              </a:rPr>
              <a:t>YOUNG TEAM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DC1BA96-EBEE-4761-B630-3244D9CD6AE7}"/>
              </a:ext>
            </a:extLst>
          </p:cNvPr>
          <p:cNvSpPr/>
          <p:nvPr/>
        </p:nvSpPr>
        <p:spPr>
          <a:xfrm>
            <a:off x="4901179" y="5067693"/>
            <a:ext cx="2067233" cy="12954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Bahnschrift" panose="020B0502040204020203" pitchFamily="34" charset="0"/>
                <a:ea typeface="Roboto" panose="02000000000000000000" pitchFamily="2" charset="0"/>
              </a:rPr>
              <a:t>IN-HOUSE</a:t>
            </a:r>
          </a:p>
          <a:p>
            <a:pPr algn="ctr"/>
            <a:r>
              <a:rPr lang="en-IN" sz="2000" b="1" dirty="0">
                <a:latin typeface="Bahnschrift" panose="020B0502040204020203" pitchFamily="34" charset="0"/>
                <a:ea typeface="Roboto" panose="02000000000000000000" pitchFamily="2" charset="0"/>
              </a:rPr>
              <a:t>WEB &amp; IT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9F4851B-22DD-4115-BC00-122F872F9D38}"/>
              </a:ext>
            </a:extLst>
          </p:cNvPr>
          <p:cNvSpPr/>
          <p:nvPr/>
        </p:nvSpPr>
        <p:spPr>
          <a:xfrm>
            <a:off x="7120812" y="5067693"/>
            <a:ext cx="2067233" cy="12954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Bahnschrift" panose="020B0502040204020203" pitchFamily="34" charset="0"/>
                <a:ea typeface="Roboto" panose="02000000000000000000" pitchFamily="2" charset="0"/>
              </a:rPr>
              <a:t>MULTILINGUIL</a:t>
            </a:r>
          </a:p>
          <a:p>
            <a:pPr algn="ctr"/>
            <a:r>
              <a:rPr lang="en-IN" sz="2000" b="1" dirty="0">
                <a:latin typeface="Bahnschrift" panose="020B0502040204020203" pitchFamily="34" charset="0"/>
                <a:ea typeface="Roboto" panose="02000000000000000000" pitchFamily="2" charset="0"/>
              </a:rPr>
              <a:t>TRAINERS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D006650-3433-4EE3-9FE0-3E93E9F58B09}"/>
              </a:ext>
            </a:extLst>
          </p:cNvPr>
          <p:cNvSpPr/>
          <p:nvPr/>
        </p:nvSpPr>
        <p:spPr>
          <a:xfrm>
            <a:off x="9372600" y="5088903"/>
            <a:ext cx="2067233" cy="12954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Bahnschrift" panose="020B0502040204020203" pitchFamily="34" charset="0"/>
                <a:ea typeface="Roboto" panose="02000000000000000000" pitchFamily="2" charset="0"/>
              </a:rPr>
              <a:t>EFFICIENT</a:t>
            </a:r>
          </a:p>
          <a:p>
            <a:pPr algn="ctr"/>
            <a:r>
              <a:rPr lang="en-IN" sz="2000" b="1" dirty="0">
                <a:latin typeface="Bahnschrift" panose="020B0502040204020203" pitchFamily="34" charset="0"/>
                <a:ea typeface="Roboto" panose="02000000000000000000" pitchFamily="2" charset="0"/>
              </a:rPr>
              <a:t>SERVICES</a:t>
            </a:r>
          </a:p>
        </p:txBody>
      </p:sp>
      <p:pic>
        <p:nvPicPr>
          <p:cNvPr id="15" name="Picture 14" descr="SHPL PPT TITLE (1).png">
            <a:extLst>
              <a:ext uri="{FF2B5EF4-FFF2-40B4-BE49-F238E27FC236}">
                <a16:creationId xmlns:a16="http://schemas.microsoft.com/office/drawing/2014/main" id="{786572CC-F4E8-4E25-AE32-8220071BAE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F51E96-E4AC-4FF2-A409-9EDCD2312391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MANAGEMENT</a:t>
            </a:r>
          </a:p>
        </p:txBody>
      </p:sp>
      <p:pic>
        <p:nvPicPr>
          <p:cNvPr id="17" name="Picture 2" descr="https://www.mywelocity.com/newtheam/images/team-02.jpeg">
            <a:extLst>
              <a:ext uri="{FF2B5EF4-FFF2-40B4-BE49-F238E27FC236}">
                <a16:creationId xmlns:a16="http://schemas.microsoft.com/office/drawing/2014/main" id="{8E70E358-766D-4327-AF9C-F628BCAE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121" y="1097076"/>
            <a:ext cx="2628938" cy="2614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2D9A99-0F8B-4B2C-ACC1-45D9B7FAA3B0}"/>
              </a:ext>
            </a:extLst>
          </p:cNvPr>
          <p:cNvSpPr/>
          <p:nvPr/>
        </p:nvSpPr>
        <p:spPr>
          <a:xfrm>
            <a:off x="9179978" y="3906625"/>
            <a:ext cx="2671243" cy="609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STAN SERRAO</a:t>
            </a:r>
          </a:p>
          <a:p>
            <a:pPr algn="ctr"/>
            <a:r>
              <a:rPr lang="en-IN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Business Coach</a:t>
            </a:r>
            <a:endParaRPr lang="en-IN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8. SUPER PERFORMANCE BONUS (SPB): 2% 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id="{FE0B2CD2-FEB6-4EDE-92BD-4AB7D989C252}"/>
              </a:ext>
            </a:extLst>
          </p:cNvPr>
          <p:cNvSpPr txBox="1"/>
          <p:nvPr/>
        </p:nvSpPr>
        <p:spPr>
          <a:xfrm>
            <a:off x="228600" y="1143000"/>
            <a:ext cx="5715000" cy="1424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2% of Company’s Total BV Per Month will be allocated for SPB, to be paid Monthly 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endParaRPr lang="en-IN" spc="20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b="1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Eligibility: </a:t>
            </a: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25,00,000 Fresh BV will be considered as 1 SPB &amp; Personal FBV of 1750 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8B7842-3339-416E-BAA7-7F3390774919}"/>
              </a:ext>
            </a:extLst>
          </p:cNvPr>
          <p:cNvSpPr/>
          <p:nvPr/>
        </p:nvSpPr>
        <p:spPr>
          <a:xfrm>
            <a:off x="228600" y="2827994"/>
            <a:ext cx="5715000" cy="1286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Roboto"/>
              </a:rPr>
              <a:t>SPB UNIT VALUE CALCULATION</a:t>
            </a:r>
          </a:p>
          <a:p>
            <a:pPr algn="ctr"/>
            <a:endParaRPr lang="en-US" b="1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87760F0-0B81-4696-A0D4-8DBD67A5E1D0}"/>
              </a:ext>
            </a:extLst>
          </p:cNvPr>
          <p:cNvSpPr/>
          <p:nvPr/>
        </p:nvSpPr>
        <p:spPr>
          <a:xfrm>
            <a:off x="259433" y="3473451"/>
            <a:ext cx="1545533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1 SPB Unit Value =</a:t>
            </a:r>
            <a:endParaRPr lang="en-IN" sz="1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87DF68A-018B-4A07-B2FC-C439D68F405D}"/>
              </a:ext>
            </a:extLst>
          </p:cNvPr>
          <p:cNvSpPr/>
          <p:nvPr/>
        </p:nvSpPr>
        <p:spPr>
          <a:xfrm>
            <a:off x="1650133" y="3361394"/>
            <a:ext cx="3839842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Total Company BV Per Month  X 2%</a:t>
            </a:r>
            <a:endParaRPr lang="en-IN" sz="12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16BD9A-1F82-4290-BA1F-8EBD709644DC}"/>
              </a:ext>
            </a:extLst>
          </p:cNvPr>
          <p:cNvSpPr/>
          <p:nvPr/>
        </p:nvSpPr>
        <p:spPr>
          <a:xfrm>
            <a:off x="1480639" y="3688327"/>
            <a:ext cx="3525299" cy="2433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            Total SPB Units Per Month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C9F8AB-FA3D-4A61-8438-B11FF34C63EF}"/>
              </a:ext>
            </a:extLst>
          </p:cNvPr>
          <p:cNvSpPr/>
          <p:nvPr/>
        </p:nvSpPr>
        <p:spPr>
          <a:xfrm>
            <a:off x="1650133" y="3429000"/>
            <a:ext cx="3839842" cy="328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____________________________________________________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EE56D-D965-408B-8BC7-0C39236D3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15" y="878328"/>
            <a:ext cx="5540585" cy="57510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AED4D81-3826-4131-B028-B95B8A1E5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50" y="4267200"/>
            <a:ext cx="3525299" cy="2267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9053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5,00,000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36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5,00,000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467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135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403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866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DOUBLE CROWN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6553200" y="3636870"/>
            <a:ext cx="3505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6553200" y="4244086"/>
            <a:ext cx="3505200" cy="1851914"/>
          </a:xfrm>
          <a:prstGeom prst="rect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Roboto" panose="02000000000000000000" pitchFamily="2" charset="0"/>
                <a:ea typeface="Roboto" panose="02000000000000000000" pitchFamily="2" charset="0"/>
              </a:rPr>
              <a:t>4N/5D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TOUR OF </a:t>
            </a:r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THAILAND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DDD81D-8D1A-460D-B48E-12F1A63E7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112"/>
            <a:ext cx="4495800" cy="59944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6553200" y="6169816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1D92472C-F95D-49F7-BDEA-1D08F4E9CDCF}"/>
              </a:ext>
            </a:extLst>
          </p:cNvPr>
          <p:cNvSpPr txBox="1"/>
          <p:nvPr/>
        </p:nvSpPr>
        <p:spPr>
          <a:xfrm>
            <a:off x="90778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1250 PBV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9053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lang="en-IN"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10</a:t>
            </a: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36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lang="en-IN"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10</a:t>
            </a: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467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135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403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866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TRIPLE CROWN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6553200" y="3636870"/>
            <a:ext cx="3505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6553200" y="4244086"/>
            <a:ext cx="3505200" cy="1851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Roboto" panose="02000000000000000000" pitchFamily="2" charset="0"/>
                <a:ea typeface="Roboto" panose="02000000000000000000" pitchFamily="2" charset="0"/>
              </a:rPr>
              <a:t>4N/5D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TOUR OF </a:t>
            </a:r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DUBAI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6553200" y="60960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B12CA-77BF-42A0-8870-E0DA670AA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r="17436"/>
          <a:stretch/>
        </p:blipFill>
        <p:spPr>
          <a:xfrm>
            <a:off x="-1" y="862550"/>
            <a:ext cx="5638801" cy="5766850"/>
          </a:xfrm>
          <a:prstGeom prst="rect">
            <a:avLst/>
          </a:prstGeom>
        </p:spPr>
      </p:pic>
      <p:sp>
        <p:nvSpPr>
          <p:cNvPr id="16" name="object 10">
            <a:extLst>
              <a:ext uri="{FF2B5EF4-FFF2-40B4-BE49-F238E27FC236}">
                <a16:creationId xmlns:a16="http://schemas.microsoft.com/office/drawing/2014/main" id="{B4FEDF4F-3861-47A8-B50C-B408676222CC}"/>
              </a:ext>
            </a:extLst>
          </p:cNvPr>
          <p:cNvSpPr txBox="1"/>
          <p:nvPr/>
        </p:nvSpPr>
        <p:spPr>
          <a:xfrm>
            <a:off x="90778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1500 PBV </a:t>
            </a:r>
          </a:p>
        </p:txBody>
      </p:sp>
    </p:spTree>
    <p:extLst>
      <p:ext uri="{BB962C8B-B14F-4D97-AF65-F5344CB8AC3E}">
        <p14:creationId xmlns:p14="http://schemas.microsoft.com/office/powerpoint/2010/main" val="2000174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2863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lang="en-IN"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</a:t>
            </a: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246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lang="en-IN"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</a:t>
            </a: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277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945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213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4676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UNIVERSAL CROWN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6324600" y="3636870"/>
            <a:ext cx="4648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6324600" y="4244086"/>
            <a:ext cx="4648200" cy="1851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Roboto" panose="02000000000000000000" pitchFamily="2" charset="0"/>
                <a:ea typeface="Roboto" panose="02000000000000000000" pitchFamily="2" charset="0"/>
              </a:rPr>
              <a:t>VACATION FOR 1 IN</a:t>
            </a:r>
          </a:p>
          <a:p>
            <a:pPr algn="ctr"/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STAR CRUISE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7010400" y="60960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B4FEDF4F-3861-47A8-B50C-B408676222CC}"/>
              </a:ext>
            </a:extLst>
          </p:cNvPr>
          <p:cNvSpPr txBox="1"/>
          <p:nvPr/>
        </p:nvSpPr>
        <p:spPr>
          <a:xfrm>
            <a:off x="94588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1750 PBV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9DBBC-7D1B-48C3-BE2C-9088ADF82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r="5205"/>
          <a:stretch/>
        </p:blipFill>
        <p:spPr>
          <a:xfrm>
            <a:off x="0" y="844550"/>
            <a:ext cx="5867400" cy="578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974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427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lang="en-IN"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50</a:t>
            </a: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lang="en-IN"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50</a:t>
            </a: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41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09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77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240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DOUBLE UNIVERSAL CROWN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381000" y="3636870"/>
            <a:ext cx="4648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381000" y="4244086"/>
            <a:ext cx="4648200" cy="1851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Roboto" panose="02000000000000000000" pitchFamily="2" charset="0"/>
                <a:ea typeface="Roboto" panose="02000000000000000000" pitchFamily="2" charset="0"/>
              </a:rPr>
              <a:t>4N/5D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HOLIDAY OF </a:t>
            </a:r>
          </a:p>
          <a:p>
            <a:pPr algn="ctr"/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SWITZERLAND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1066800" y="60960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B4FEDF4F-3861-47A8-B50C-B408676222CC}"/>
              </a:ext>
            </a:extLst>
          </p:cNvPr>
          <p:cNvSpPr txBox="1"/>
          <p:nvPr/>
        </p:nvSpPr>
        <p:spPr>
          <a:xfrm>
            <a:off x="35152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2000 PBV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F2B5D-AA87-4DC5-8CBA-52162701E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23" y="844550"/>
            <a:ext cx="6527109" cy="3399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C10933-F943-4B74-800C-791914207A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23333"/>
          <a:stretch/>
        </p:blipFill>
        <p:spPr>
          <a:xfrm>
            <a:off x="5618214" y="4250436"/>
            <a:ext cx="6573785" cy="237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096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427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lang="en-IN"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100</a:t>
            </a: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lang="en-IN"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100</a:t>
            </a: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41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09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77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240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PRESIDENTIAL CLUB DIRECTOR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381000" y="3636870"/>
            <a:ext cx="4648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381000" y="4244086"/>
            <a:ext cx="4648200" cy="1851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7N/8D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TOUR OF </a:t>
            </a:r>
          </a:p>
          <a:p>
            <a:pPr algn="ctr"/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EUROPE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1066800" y="60960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B4FEDF4F-3861-47A8-B50C-B408676222CC}"/>
              </a:ext>
            </a:extLst>
          </p:cNvPr>
          <p:cNvSpPr txBox="1"/>
          <p:nvPr/>
        </p:nvSpPr>
        <p:spPr>
          <a:xfrm>
            <a:off x="35152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2250 PBV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D0B03E-A1D3-4748-A6D9-A601E7FE2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39" y="844550"/>
            <a:ext cx="3340242" cy="5784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91ECEE-7603-4EDB-8CFD-4E5FFBABA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838200"/>
            <a:ext cx="3340242" cy="57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85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4951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lang="en-IN"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250</a:t>
            </a: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4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lang="en-IN"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250</a:t>
            </a: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365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33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01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764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ROYAL PRESIDENTIAL CLUB DIRECTOR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533400" y="3636870"/>
            <a:ext cx="4648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533400" y="4244086"/>
            <a:ext cx="4648200" cy="1851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7N/8D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TOUR OF </a:t>
            </a:r>
          </a:p>
          <a:p>
            <a:pPr algn="ctr"/>
            <a:r>
              <a:rPr lang="en-IN" sz="4000" b="1" dirty="0">
                <a:latin typeface="Roboto" panose="02000000000000000000" pitchFamily="2" charset="0"/>
                <a:ea typeface="Roboto" panose="02000000000000000000" pitchFamily="2" charset="0"/>
              </a:rPr>
              <a:t>USA / AUSTRALIA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1219200" y="60960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B4FEDF4F-3861-47A8-B50C-B408676222CC}"/>
              </a:ext>
            </a:extLst>
          </p:cNvPr>
          <p:cNvSpPr txBox="1"/>
          <p:nvPr/>
        </p:nvSpPr>
        <p:spPr>
          <a:xfrm>
            <a:off x="36676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2500 PBV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E8AB8-ADCB-4BAF-A153-7A77002450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2769" r="-180" b="-1282"/>
          <a:stretch/>
        </p:blipFill>
        <p:spPr>
          <a:xfrm>
            <a:off x="6096000" y="870170"/>
            <a:ext cx="6096000" cy="3745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A34492-C6C5-49E4-B3B4-DE72B7ED2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9"/>
          <a:stretch/>
        </p:blipFill>
        <p:spPr>
          <a:xfrm>
            <a:off x="6096000" y="4331615"/>
            <a:ext cx="6096000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30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2665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lang="en-IN"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500</a:t>
            </a: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lang="en-IN"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500</a:t>
            </a: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79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747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015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478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SHPL BRAND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304800" y="3636870"/>
            <a:ext cx="4648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304800" y="4244086"/>
            <a:ext cx="4648200" cy="1851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12N / 13D 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MEMORABLE HOLIDAY OF </a:t>
            </a:r>
          </a:p>
          <a:p>
            <a:pPr algn="ctr"/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WORLD TOUR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990600" y="60960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B4FEDF4F-3861-47A8-B50C-B408676222CC}"/>
              </a:ext>
            </a:extLst>
          </p:cNvPr>
          <p:cNvSpPr txBox="1"/>
          <p:nvPr/>
        </p:nvSpPr>
        <p:spPr>
          <a:xfrm>
            <a:off x="34390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3000 PBV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C0257E-2AC1-456D-A36C-1E146BE20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/>
          <a:stretch/>
        </p:blipFill>
        <p:spPr>
          <a:xfrm>
            <a:off x="5277864" y="870474"/>
            <a:ext cx="6879482" cy="4019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5300A8-2BCB-4F6D-83FB-197759C060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6" b="9399"/>
          <a:stretch/>
        </p:blipFill>
        <p:spPr>
          <a:xfrm>
            <a:off x="5277864" y="4833001"/>
            <a:ext cx="6879482" cy="18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430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38200"/>
            <a:ext cx="12198379" cy="3759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6476999"/>
            <a:ext cx="12189460" cy="381000"/>
            <a:chOff x="0" y="6476999"/>
            <a:chExt cx="12189460" cy="381000"/>
          </a:xfrm>
        </p:grpSpPr>
        <p:sp>
          <p:nvSpPr>
            <p:cNvPr id="4" name="object 4"/>
            <p:cNvSpPr/>
            <p:nvPr/>
          </p:nvSpPr>
          <p:spPr>
            <a:xfrm>
              <a:off x="0" y="6476999"/>
              <a:ext cx="2438400" cy="381000"/>
            </a:xfrm>
            <a:custGeom>
              <a:avLst/>
              <a:gdLst/>
              <a:ahLst/>
              <a:cxnLst/>
              <a:rect l="l" t="t" r="r" b="b"/>
              <a:pathLst>
                <a:path w="2438400" h="381000">
                  <a:moveTo>
                    <a:pt x="2438400" y="0"/>
                  </a:moveTo>
                  <a:lnTo>
                    <a:pt x="0" y="0"/>
                  </a:lnTo>
                  <a:lnTo>
                    <a:pt x="0" y="380999"/>
                  </a:lnTo>
                  <a:lnTo>
                    <a:pt x="2438400" y="380999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82C5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38400" y="6476999"/>
              <a:ext cx="2437130" cy="381000"/>
            </a:xfrm>
            <a:custGeom>
              <a:avLst/>
              <a:gdLst/>
              <a:ahLst/>
              <a:cxnLst/>
              <a:rect l="l" t="t" r="r" b="b"/>
              <a:pathLst>
                <a:path w="2437129" h="381000">
                  <a:moveTo>
                    <a:pt x="2436876" y="0"/>
                  </a:moveTo>
                  <a:lnTo>
                    <a:pt x="0" y="0"/>
                  </a:lnTo>
                  <a:lnTo>
                    <a:pt x="0" y="380999"/>
                  </a:lnTo>
                  <a:lnTo>
                    <a:pt x="2436876" y="380999"/>
                  </a:lnTo>
                  <a:lnTo>
                    <a:pt x="2436876" y="0"/>
                  </a:lnTo>
                  <a:close/>
                </a:path>
              </a:pathLst>
            </a:custGeom>
            <a:solidFill>
              <a:srgbClr val="5CBD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75276" y="6476999"/>
              <a:ext cx="2438400" cy="381000"/>
            </a:xfrm>
            <a:custGeom>
              <a:avLst/>
              <a:gdLst/>
              <a:ahLst/>
              <a:cxnLst/>
              <a:rect l="l" t="t" r="r" b="b"/>
              <a:pathLst>
                <a:path w="2438400" h="381000">
                  <a:moveTo>
                    <a:pt x="2438400" y="0"/>
                  </a:moveTo>
                  <a:lnTo>
                    <a:pt x="0" y="0"/>
                  </a:lnTo>
                  <a:lnTo>
                    <a:pt x="0" y="380999"/>
                  </a:lnTo>
                  <a:lnTo>
                    <a:pt x="2438400" y="380999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2CB8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13676" y="6476999"/>
              <a:ext cx="2437130" cy="381000"/>
            </a:xfrm>
            <a:custGeom>
              <a:avLst/>
              <a:gdLst/>
              <a:ahLst/>
              <a:cxnLst/>
              <a:rect l="l" t="t" r="r" b="b"/>
              <a:pathLst>
                <a:path w="2437129" h="381000">
                  <a:moveTo>
                    <a:pt x="2436876" y="0"/>
                  </a:moveTo>
                  <a:lnTo>
                    <a:pt x="0" y="0"/>
                  </a:lnTo>
                  <a:lnTo>
                    <a:pt x="0" y="380999"/>
                  </a:lnTo>
                  <a:lnTo>
                    <a:pt x="2436876" y="380999"/>
                  </a:lnTo>
                  <a:lnTo>
                    <a:pt x="2436876" y="0"/>
                  </a:lnTo>
                  <a:close/>
                </a:path>
              </a:pathLst>
            </a:custGeom>
            <a:solidFill>
              <a:srgbClr val="23A8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50552" y="6476999"/>
              <a:ext cx="2438400" cy="381000"/>
            </a:xfrm>
            <a:custGeom>
              <a:avLst/>
              <a:gdLst/>
              <a:ahLst/>
              <a:cxnLst/>
              <a:rect l="l" t="t" r="r" b="b"/>
              <a:pathLst>
                <a:path w="2438400" h="381000">
                  <a:moveTo>
                    <a:pt x="2438400" y="0"/>
                  </a:moveTo>
                  <a:lnTo>
                    <a:pt x="0" y="0"/>
                  </a:lnTo>
                  <a:lnTo>
                    <a:pt x="0" y="380999"/>
                  </a:lnTo>
                  <a:lnTo>
                    <a:pt x="2438400" y="380999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239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0" y="3962400"/>
            <a:ext cx="12188952" cy="137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85800" y="4081653"/>
            <a:ext cx="10744200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317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If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any SHPL </a:t>
            </a:r>
            <a:r>
              <a:rPr lang="en-IN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Active </a:t>
            </a:r>
            <a:r>
              <a:rPr lang="en-IN" sz="1800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Independent Business Associate (IBA) </a:t>
            </a:r>
            <a:r>
              <a:rPr lang="en-IN"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meets with an unfortunate casualty and looses his / her life due to </a:t>
            </a:r>
            <a:r>
              <a:rPr lang="en-IN" sz="1800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An A</a:t>
            </a:r>
            <a:r>
              <a:rPr sz="1800" b="1" spc="-5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ccidental</a:t>
            </a:r>
            <a:r>
              <a:rPr sz="1800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IN" sz="1800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D</a:t>
            </a:r>
            <a:r>
              <a:rPr sz="1800" b="1" spc="-5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eath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, his/her </a:t>
            </a:r>
            <a:r>
              <a:rPr lang="en-IN" sz="1800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N</a:t>
            </a:r>
            <a:r>
              <a:rPr sz="1800" b="1" spc="-5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ominee</a:t>
            </a:r>
            <a:r>
              <a:rPr sz="1800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will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be  compensated </a:t>
            </a:r>
            <a:r>
              <a:rPr sz="1800" spc="-1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with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2% 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of</a:t>
            </a:r>
            <a:r>
              <a:rPr lang="en-IN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the T</a:t>
            </a:r>
            <a:r>
              <a:rPr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otal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BV of the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Company 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for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that particular month,  provided that the distributor should have maintain</a:t>
            </a:r>
            <a:r>
              <a:rPr lang="en-IN"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ed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self Re-purchase 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of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1000 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BV 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in three consecutive months prior 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to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the month 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of</a:t>
            </a:r>
            <a:r>
              <a:rPr sz="1800" spc="4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death.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pic>
        <p:nvPicPr>
          <p:cNvPr id="14" name="Picture 13" descr="SHPL PPT TITLE (1).png">
            <a:extLst>
              <a:ext uri="{FF2B5EF4-FFF2-40B4-BE49-F238E27FC236}">
                <a16:creationId xmlns:a16="http://schemas.microsoft.com/office/drawing/2014/main" id="{C2DEFA14-E146-4CAA-A4C7-6BF724AA8E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79DEAA-260E-4DBC-B7EC-810DA9892BD2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SHPL FAMILY SAVER SCHEME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6A7DB-336D-4A19-992D-5DDC858B74FC}"/>
              </a:ext>
            </a:extLst>
          </p:cNvPr>
          <p:cNvSpPr txBox="1"/>
          <p:nvPr/>
        </p:nvSpPr>
        <p:spPr>
          <a:xfrm>
            <a:off x="76200" y="5715000"/>
            <a:ext cx="12112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604" algn="ctr">
              <a:lnSpc>
                <a:spcPct val="100000"/>
              </a:lnSpc>
              <a:spcBef>
                <a:spcPts val="1250"/>
              </a:spcBef>
            </a:pPr>
            <a:r>
              <a:rPr lang="en-US" sz="1800" dirty="0">
                <a:solidFill>
                  <a:srgbClr val="5F9D33"/>
                </a:solidFill>
                <a:latin typeface="Arial"/>
                <a:cs typeface="Arial"/>
              </a:rPr>
              <a:t>In </a:t>
            </a:r>
            <a:r>
              <a:rPr lang="en-US" sz="1800" spc="-5" dirty="0">
                <a:solidFill>
                  <a:srgbClr val="5F9D33"/>
                </a:solidFill>
                <a:latin typeface="Arial"/>
                <a:cs typeface="Arial"/>
              </a:rPr>
              <a:t>case </a:t>
            </a:r>
            <a:r>
              <a:rPr lang="en-US" sz="1800" dirty="0">
                <a:solidFill>
                  <a:srgbClr val="5F9D33"/>
                </a:solidFill>
                <a:latin typeface="Arial"/>
                <a:cs typeface="Arial"/>
              </a:rPr>
              <a:t>of </a:t>
            </a:r>
            <a:r>
              <a:rPr lang="en-US" sz="1800" spc="-5" dirty="0">
                <a:solidFill>
                  <a:srgbClr val="5F9D33"/>
                </a:solidFill>
                <a:latin typeface="Arial"/>
                <a:cs typeface="Arial"/>
              </a:rPr>
              <a:t>more than one incident, </a:t>
            </a:r>
            <a:r>
              <a:rPr lang="en-US" sz="1800" dirty="0">
                <a:solidFill>
                  <a:srgbClr val="5F9D33"/>
                </a:solidFill>
                <a:latin typeface="Arial"/>
                <a:cs typeface="Arial"/>
              </a:rPr>
              <a:t>the </a:t>
            </a:r>
            <a:r>
              <a:rPr lang="en-US" sz="1800" spc="-5" dirty="0">
                <a:solidFill>
                  <a:srgbClr val="5F9D33"/>
                </a:solidFill>
                <a:latin typeface="Arial"/>
                <a:cs typeface="Arial"/>
              </a:rPr>
              <a:t>same </a:t>
            </a:r>
            <a:r>
              <a:rPr lang="en-US" sz="1800" spc="-15" dirty="0">
                <a:solidFill>
                  <a:srgbClr val="5F9D33"/>
                </a:solidFill>
                <a:latin typeface="Arial"/>
                <a:cs typeface="Arial"/>
              </a:rPr>
              <a:t>will </a:t>
            </a:r>
            <a:r>
              <a:rPr lang="en-US" sz="1800" spc="-5" dirty="0">
                <a:solidFill>
                  <a:srgbClr val="5F9D33"/>
                </a:solidFill>
                <a:latin typeface="Arial"/>
                <a:cs typeface="Arial"/>
              </a:rPr>
              <a:t>be distributed among</a:t>
            </a:r>
            <a:r>
              <a:rPr lang="en-US" sz="1800" spc="140" dirty="0">
                <a:solidFill>
                  <a:srgbClr val="5F9D3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5F9D33"/>
                </a:solidFill>
                <a:latin typeface="Arial"/>
                <a:cs typeface="Arial"/>
              </a:rPr>
              <a:t>the </a:t>
            </a:r>
            <a:r>
              <a:rPr lang="en-US" sz="1800" spc="-10" dirty="0">
                <a:solidFill>
                  <a:srgbClr val="5F9D33"/>
                </a:solidFill>
                <a:latin typeface="Arial"/>
                <a:cs typeface="Arial"/>
              </a:rPr>
              <a:t>different </a:t>
            </a:r>
            <a:r>
              <a:rPr lang="en-US" sz="1800" dirty="0">
                <a:solidFill>
                  <a:srgbClr val="5F9D33"/>
                </a:solidFill>
                <a:latin typeface="Arial"/>
                <a:cs typeface="Arial"/>
              </a:rPr>
              <a:t>member’s</a:t>
            </a:r>
            <a:r>
              <a:rPr lang="en-US" sz="1800" spc="30" dirty="0">
                <a:solidFill>
                  <a:srgbClr val="5F9D33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5F9D33"/>
                </a:solidFill>
                <a:latin typeface="Arial"/>
                <a:cs typeface="Arial"/>
              </a:rPr>
              <a:t>nominee.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6152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F5943D-1161-4357-A902-88F0A316C051}"/>
              </a:ext>
            </a:extLst>
          </p:cNvPr>
          <p:cNvSpPr/>
          <p:nvPr/>
        </p:nvSpPr>
        <p:spPr>
          <a:xfrm>
            <a:off x="0" y="0"/>
            <a:ext cx="10744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b="1" dirty="0">
                <a:latin typeface="Roboto" panose="02000000000000000000" pitchFamily="2" charset="0"/>
                <a:ea typeface="Roboto" panose="02000000000000000000" pitchFamily="2" charset="0"/>
              </a:rPr>
              <a:t>ABOUT SAARVASRI HERBS </a:t>
            </a:r>
          </a:p>
        </p:txBody>
      </p:sp>
      <p:pic>
        <p:nvPicPr>
          <p:cNvPr id="7" name="Picture 6" descr="SHPL PPT TITLE (1).png">
            <a:extLst>
              <a:ext uri="{FF2B5EF4-FFF2-40B4-BE49-F238E27FC236}">
                <a16:creationId xmlns:a16="http://schemas.microsoft.com/office/drawing/2014/main" id="{F4D12238-D43A-4118-840E-4992BF7A88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729935-5271-453D-9867-26FEE188A080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 TRAINING PROGRAMS &amp; EVENTS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8720C-4B27-43E3-B858-7C46D96A5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4"/>
          <a:stretch/>
        </p:blipFill>
        <p:spPr>
          <a:xfrm>
            <a:off x="7973476" y="2692884"/>
            <a:ext cx="3856199" cy="1509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D256E4-15D3-4DE8-8342-01B97F1B2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2" y="2692884"/>
            <a:ext cx="2454014" cy="15316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C69BD5-3001-4249-BD60-A760EBCA7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22" y="4432760"/>
            <a:ext cx="2295934" cy="19076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4C3837-6C22-41F3-97F2-B6B4F24CD7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98" y="1105250"/>
            <a:ext cx="2372099" cy="12790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2DCD44-5C66-467F-9590-8ADAA0C610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63" y="1062352"/>
            <a:ext cx="2426435" cy="1364869"/>
          </a:xfrm>
          <a:prstGeom prst="rect">
            <a:avLst/>
          </a:prstGeom>
        </p:spPr>
      </p:pic>
      <p:pic>
        <p:nvPicPr>
          <p:cNvPr id="1026" name="Picture 2" descr="YouTube">
            <a:extLst>
              <a:ext uri="{FF2B5EF4-FFF2-40B4-BE49-F238E27FC236}">
                <a16:creationId xmlns:a16="http://schemas.microsoft.com/office/drawing/2014/main" id="{B3774EC0-13EC-45A2-9CA5-D8F229D1B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37778" r="6666" b="38889"/>
          <a:stretch/>
        </p:blipFill>
        <p:spPr bwMode="auto">
          <a:xfrm>
            <a:off x="8375758" y="1303116"/>
            <a:ext cx="3292467" cy="88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186808-FF78-DAED-FB57-0E31761393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06" y="2921855"/>
            <a:ext cx="2181694" cy="1067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BCDC3D-5F6D-9892-BCCE-B325949426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96" y="4202017"/>
            <a:ext cx="2812278" cy="21542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AB57C2-1607-4A36-54B6-CEBCA7908F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31776"/>
            <a:ext cx="2410202" cy="18462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3F01E3-3574-9E91-201A-2AAA846473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74" y="4320620"/>
            <a:ext cx="2816411" cy="21573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BC3537-013D-F65E-4CE4-06829694DC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87" y="2530828"/>
            <a:ext cx="2372100" cy="1817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D809D4-6A7A-4443-8A96-DAF1EFAE4B1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13" b="5250"/>
          <a:stretch/>
        </p:blipFill>
        <p:spPr>
          <a:xfrm>
            <a:off x="347631" y="748382"/>
            <a:ext cx="2143125" cy="204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B1689413-5E85-4E04-A521-149DEB1347D3}"/>
              </a:ext>
            </a:extLst>
          </p:cNvPr>
          <p:cNvSpPr/>
          <p:nvPr/>
        </p:nvSpPr>
        <p:spPr>
          <a:xfrm>
            <a:off x="152400" y="3872318"/>
            <a:ext cx="2060406" cy="2613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260CA1DC-EF4E-4E49-BF2C-DB5BC90E956B}"/>
              </a:ext>
            </a:extLst>
          </p:cNvPr>
          <p:cNvSpPr/>
          <p:nvPr/>
        </p:nvSpPr>
        <p:spPr>
          <a:xfrm>
            <a:off x="2226698" y="3886200"/>
            <a:ext cx="2060406" cy="2609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1CAA6C4-C0C3-4A42-8EE3-F1904DF7C305}"/>
              </a:ext>
            </a:extLst>
          </p:cNvPr>
          <p:cNvSpPr/>
          <p:nvPr/>
        </p:nvSpPr>
        <p:spPr>
          <a:xfrm>
            <a:off x="4325584" y="3883031"/>
            <a:ext cx="3852028" cy="26131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A9BFC932-108D-458A-9FD7-CB459008436B}"/>
              </a:ext>
            </a:extLst>
          </p:cNvPr>
          <p:cNvSpPr/>
          <p:nvPr/>
        </p:nvSpPr>
        <p:spPr>
          <a:xfrm>
            <a:off x="8232990" y="3872317"/>
            <a:ext cx="2057400" cy="26046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EF80D96B-031C-414E-AA75-5DF22DAD2591}"/>
              </a:ext>
            </a:extLst>
          </p:cNvPr>
          <p:cNvSpPr/>
          <p:nvPr/>
        </p:nvSpPr>
        <p:spPr>
          <a:xfrm>
            <a:off x="10326927" y="3872317"/>
            <a:ext cx="1712673" cy="26238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771D64-657B-438A-A63A-4E9FEE180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677"/>
            <a:ext cx="12171576" cy="263052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3041A3F-DB8C-4A01-B9D4-2953F0343859}"/>
              </a:ext>
            </a:extLst>
          </p:cNvPr>
          <p:cNvSpPr/>
          <p:nvPr/>
        </p:nvSpPr>
        <p:spPr>
          <a:xfrm>
            <a:off x="3124200" y="1447800"/>
            <a:ext cx="6019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CONSUMER PROTECTION (DIRECT SELLING) RULES 2021 </a:t>
            </a:r>
          </a:p>
        </p:txBody>
      </p:sp>
      <p:pic>
        <p:nvPicPr>
          <p:cNvPr id="13" name="Picture 12" descr="SHPL PPT TITLE (1).png">
            <a:extLst>
              <a:ext uri="{FF2B5EF4-FFF2-40B4-BE49-F238E27FC236}">
                <a16:creationId xmlns:a16="http://schemas.microsoft.com/office/drawing/2014/main" id="{0C254DB6-92BF-43E3-AAA6-FB4C76A5DD8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3109E6-E430-4279-8C94-F3DD8E44F4E7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COMPLIANCE</a:t>
            </a:r>
          </a:p>
        </p:txBody>
      </p:sp>
    </p:spTree>
    <p:extLst>
      <p:ext uri="{BB962C8B-B14F-4D97-AF65-F5344CB8AC3E}">
        <p14:creationId xmlns:p14="http://schemas.microsoft.com/office/powerpoint/2010/main" val="14413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4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6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8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" name="AutoShape 2" descr="I Am a Money Magnet - The Secret Photo (23316446) - Fanpo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2" descr="Change Your Habits, Change Your Lif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05A1B9-F937-836B-AEF5-CD971EFD4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6"/>
            <a:ext cx="12192000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37565"/>
      </p:ext>
    </p:extLst>
  </p:cSld>
  <p:clrMapOvr>
    <a:masterClrMapping/>
  </p:clrMapOvr>
  <p:transition spd="slow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4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6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8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" name="AutoShape 2" descr="I Am a Money Magnet - The Secret Photo (23316446) - Fanpo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2" descr="Change Your Habits, Change Your Lif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4D720-DFF7-5AE0-BB06-45EB56A63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64351"/>
      </p:ext>
    </p:extLst>
  </p:cSld>
  <p:clrMapOvr>
    <a:masterClrMapping/>
  </p:clrMapOvr>
  <p:transition spd="slow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4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6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8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" name="AutoShape 2" descr="I Am a Money Magnet - The Secret Photo (23316446) - Fanpo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2" descr="Change Your Habits, Change Your Lif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4253A-55C0-5FB6-FE4C-0B81FF92C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8183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ED36CA78-BEBB-4A84-8844-C00D7845BFFF}"/>
              </a:ext>
            </a:extLst>
          </p:cNvPr>
          <p:cNvSpPr/>
          <p:nvPr/>
        </p:nvSpPr>
        <p:spPr>
          <a:xfrm>
            <a:off x="7886507" y="1133167"/>
            <a:ext cx="3872822" cy="2674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B6A627B-9861-4720-8BED-594944ECD83E}"/>
              </a:ext>
            </a:extLst>
          </p:cNvPr>
          <p:cNvSpPr/>
          <p:nvPr/>
        </p:nvSpPr>
        <p:spPr>
          <a:xfrm>
            <a:off x="7885440" y="3861903"/>
            <a:ext cx="3873887" cy="26897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2">
            <a:extLst>
              <a:ext uri="{FF2B5EF4-FFF2-40B4-BE49-F238E27FC236}">
                <a16:creationId xmlns:a16="http://schemas.microsoft.com/office/drawing/2014/main" id="{F9B4AAC1-B2A0-4F48-AEAE-5EA715BB3DD5}"/>
              </a:ext>
            </a:extLst>
          </p:cNvPr>
          <p:cNvGrpSpPr/>
          <p:nvPr/>
        </p:nvGrpSpPr>
        <p:grpSpPr>
          <a:xfrm>
            <a:off x="0" y="1133167"/>
            <a:ext cx="7887164" cy="2667000"/>
            <a:chOff x="0" y="1752600"/>
            <a:chExt cx="12037060" cy="4135120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30F8B009-C4A0-4C14-BD9F-D509013846B5}"/>
                </a:ext>
              </a:extLst>
            </p:cNvPr>
            <p:cNvSpPr/>
            <p:nvPr/>
          </p:nvSpPr>
          <p:spPr>
            <a:xfrm>
              <a:off x="303275" y="1752600"/>
              <a:ext cx="5974079" cy="41346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1468214A-A3F0-4FDD-82BD-D2E0F62AC287}"/>
                </a:ext>
              </a:extLst>
            </p:cNvPr>
            <p:cNvSpPr/>
            <p:nvPr/>
          </p:nvSpPr>
          <p:spPr>
            <a:xfrm>
              <a:off x="6217920" y="1752600"/>
              <a:ext cx="2924555" cy="41315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8B601DCB-6CC1-424B-A359-703EF5FF943A}"/>
                </a:ext>
              </a:extLst>
            </p:cNvPr>
            <p:cNvSpPr/>
            <p:nvPr/>
          </p:nvSpPr>
          <p:spPr>
            <a:xfrm>
              <a:off x="9124188" y="1752600"/>
              <a:ext cx="2912363" cy="41148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2">
            <a:extLst>
              <a:ext uri="{FF2B5EF4-FFF2-40B4-BE49-F238E27FC236}">
                <a16:creationId xmlns:a16="http://schemas.microsoft.com/office/drawing/2014/main" id="{867EB952-3BAF-434C-AC8B-B4654726AE9E}"/>
              </a:ext>
            </a:extLst>
          </p:cNvPr>
          <p:cNvGrpSpPr/>
          <p:nvPr/>
        </p:nvGrpSpPr>
        <p:grpSpPr>
          <a:xfrm>
            <a:off x="152401" y="3847276"/>
            <a:ext cx="7734430" cy="2707147"/>
            <a:chOff x="0" y="1729739"/>
            <a:chExt cx="12113260" cy="4231005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EBDE1B28-6B38-4F4F-B24A-794326C250DF}"/>
                </a:ext>
              </a:extLst>
            </p:cNvPr>
            <p:cNvSpPr/>
            <p:nvPr/>
          </p:nvSpPr>
          <p:spPr>
            <a:xfrm>
              <a:off x="74676" y="1729739"/>
              <a:ext cx="2985516" cy="42184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07FB4A74-ECA5-4692-9880-B8D51231C127}"/>
                </a:ext>
              </a:extLst>
            </p:cNvPr>
            <p:cNvSpPr/>
            <p:nvPr/>
          </p:nvSpPr>
          <p:spPr>
            <a:xfrm>
              <a:off x="3060192" y="1752599"/>
              <a:ext cx="9052560" cy="42077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Picture 13" descr="SHPL PPT TITLE (1).png">
            <a:extLst>
              <a:ext uri="{FF2B5EF4-FFF2-40B4-BE49-F238E27FC236}">
                <a16:creationId xmlns:a16="http://schemas.microsoft.com/office/drawing/2014/main" id="{2181C25D-7E22-4F02-98B3-98B59FE9742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C993D7-5FBC-4D7B-83C8-E7F6D0B41102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COMPLINACE</a:t>
            </a:r>
          </a:p>
        </p:txBody>
      </p:sp>
    </p:spTree>
    <p:extLst>
      <p:ext uri="{BB962C8B-B14F-4D97-AF65-F5344CB8AC3E}">
        <p14:creationId xmlns:p14="http://schemas.microsoft.com/office/powerpoint/2010/main" val="979087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721F4-3697-A826-2EFC-22346271B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98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8943BE-AA99-4DDC-ABF4-36345B9184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r="3108"/>
          <a:stretch/>
        </p:blipFill>
        <p:spPr>
          <a:xfrm>
            <a:off x="102909" y="1488649"/>
            <a:ext cx="6705600" cy="4660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7FF151-65C0-4B53-8A57-DDACB0CA8B8F}"/>
              </a:ext>
            </a:extLst>
          </p:cNvPr>
          <p:cNvSpPr/>
          <p:nvPr/>
        </p:nvSpPr>
        <p:spPr>
          <a:xfrm>
            <a:off x="6781800" y="1295400"/>
            <a:ext cx="5105400" cy="4429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EVER-GREEN INDUSTRY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A44859-366E-449D-A667-C4D229D53089}"/>
              </a:ext>
            </a:extLst>
          </p:cNvPr>
          <p:cNvSpPr/>
          <p:nvPr/>
        </p:nvSpPr>
        <p:spPr>
          <a:xfrm>
            <a:off x="6781800" y="1828800"/>
            <a:ext cx="5105400" cy="426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Recession Proof Industry with Demand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Fastest Growing Industry World-Wide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Times Bigger than the Pharma Industry</a:t>
            </a:r>
          </a:p>
          <a:p>
            <a:endParaRPr lang="en-IN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Numerous Unresolved Medical Diagnosis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Obesity and Multiple Chronic Diseases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Malnutrition &gt; Anaemia &gt; Poor Lifestyle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Back to Nature from Modern Lifestyle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Natural &gt; Organic &gt; Alternative Therapy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Traditional &amp; Ancient Healing System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N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Ayurveda Medicine &gt; Nutraceuticals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Beauty Care &gt; Personal Care Products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Wellness Food  &gt; Recipes &gt; Beverages </a:t>
            </a:r>
          </a:p>
        </p:txBody>
      </p:sp>
      <p:pic>
        <p:nvPicPr>
          <p:cNvPr id="8" name="Picture 7" descr="SHPL PPT TITLE (1).png">
            <a:extLst>
              <a:ext uri="{FF2B5EF4-FFF2-40B4-BE49-F238E27FC236}">
                <a16:creationId xmlns:a16="http://schemas.microsoft.com/office/drawing/2014/main" id="{E6409B7B-03B1-4F2B-847C-039954AA49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8342A0-71A4-4824-9CCE-2DB29865490C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Roboto"/>
              </a:rPr>
              <a:t>TRILLION DOLLAR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WELLNESS INDUSTRY </a:t>
            </a:r>
          </a:p>
        </p:txBody>
      </p:sp>
    </p:spTree>
    <p:extLst>
      <p:ext uri="{BB962C8B-B14F-4D97-AF65-F5344CB8AC3E}">
        <p14:creationId xmlns:p14="http://schemas.microsoft.com/office/powerpoint/2010/main" val="9128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2338</TotalTime>
  <Words>3558</Words>
  <Application>Microsoft Office PowerPoint</Application>
  <PresentationFormat>Widescreen</PresentationFormat>
  <Paragraphs>720</Paragraphs>
  <Slides>62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Bahnschrift</vt:lpstr>
      <vt:lpstr>Calibri</vt:lpstr>
      <vt:lpstr>Roboto</vt:lpstr>
      <vt:lpstr>Roboto Condensed</vt:lpstr>
      <vt:lpstr>RobotoRegular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 to the Business World of  Saarvasri Healthy Living By Nature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Sukalyan</dc:creator>
  <cp:lastModifiedBy>welocitygenetics@outlook.com</cp:lastModifiedBy>
  <cp:revision>108</cp:revision>
  <dcterms:created xsi:type="dcterms:W3CDTF">2021-05-10T12:52:36Z</dcterms:created>
  <dcterms:modified xsi:type="dcterms:W3CDTF">2022-07-10T13:37:54Z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2021-05-09T00:00:00Z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2021-05-10T00:00:00Z</vt:filetime>
  </property>
</Properties>
</file>